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6"/>
  </p:sldMasterIdLst>
  <p:notesMasterIdLst>
    <p:notesMasterId r:id="rId40"/>
  </p:notesMasterIdLst>
  <p:handoutMasterIdLst>
    <p:handoutMasterId r:id="rId41"/>
  </p:handoutMasterIdLst>
  <p:sldIdLst>
    <p:sldId id="377" r:id="rId7"/>
    <p:sldId id="315" r:id="rId8"/>
    <p:sldId id="365" r:id="rId9"/>
    <p:sldId id="366" r:id="rId10"/>
    <p:sldId id="320" r:id="rId11"/>
    <p:sldId id="316" r:id="rId12"/>
    <p:sldId id="339" r:id="rId13"/>
    <p:sldId id="351" r:id="rId14"/>
    <p:sldId id="352" r:id="rId15"/>
    <p:sldId id="361" r:id="rId16"/>
    <p:sldId id="362" r:id="rId17"/>
    <p:sldId id="364" r:id="rId18"/>
    <p:sldId id="368" r:id="rId19"/>
    <p:sldId id="354" r:id="rId20"/>
    <p:sldId id="355" r:id="rId21"/>
    <p:sldId id="356" r:id="rId22"/>
    <p:sldId id="357" r:id="rId23"/>
    <p:sldId id="369" r:id="rId24"/>
    <p:sldId id="360" r:id="rId25"/>
    <p:sldId id="378" r:id="rId26"/>
    <p:sldId id="370" r:id="rId27"/>
    <p:sldId id="341" r:id="rId28"/>
    <p:sldId id="367" r:id="rId29"/>
    <p:sldId id="371" r:id="rId30"/>
    <p:sldId id="342" r:id="rId31"/>
    <p:sldId id="379" r:id="rId32"/>
    <p:sldId id="350" r:id="rId33"/>
    <p:sldId id="375" r:id="rId34"/>
    <p:sldId id="376" r:id="rId35"/>
    <p:sldId id="372" r:id="rId36"/>
    <p:sldId id="373" r:id="rId37"/>
    <p:sldId id="374" r:id="rId38"/>
    <p:sldId id="293" r:id="rId3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p:scale>
          <a:sx n="108" d="100"/>
          <a:sy n="108" d="100"/>
        </p:scale>
        <p:origin x="-7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934"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C87C541E-2FE1-4BF7-957E-83DB0497B908}" type="datetimeFigureOut">
              <a:rPr lang="en-GB" smtClean="0"/>
              <a:pPr/>
              <a:t>17/02/2017</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24627F43-595A-4462-996F-0D2598CA5673}" type="slidenum">
              <a:rPr lang="en-GB" smtClean="0"/>
              <a:pPr/>
              <a:t>‹#›</a:t>
            </a:fld>
            <a:endParaRPr lang="en-GB" dirty="0"/>
          </a:p>
        </p:txBody>
      </p:sp>
    </p:spTree>
    <p:extLst>
      <p:ext uri="{BB962C8B-B14F-4D97-AF65-F5344CB8AC3E}">
        <p14:creationId xmlns:p14="http://schemas.microsoft.com/office/powerpoint/2010/main" val="376613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E5B6A63-E765-4F91-A050-949379303207}" type="datetimeFigureOut">
              <a:rPr lang="en-GB" smtClean="0"/>
              <a:pPr/>
              <a:t>17/02/2017</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763C422-10E5-4431-AA33-BB1F6CB77B56}" type="slidenum">
              <a:rPr lang="en-GB" smtClean="0"/>
              <a:pPr/>
              <a:t>‹#›</a:t>
            </a:fld>
            <a:endParaRPr lang="en-GB" dirty="0"/>
          </a:p>
        </p:txBody>
      </p:sp>
    </p:spTree>
    <p:extLst>
      <p:ext uri="{BB962C8B-B14F-4D97-AF65-F5344CB8AC3E}">
        <p14:creationId xmlns:p14="http://schemas.microsoft.com/office/powerpoint/2010/main" val="48903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kern="1200" dirty="0" smtClean="0">
                <a:solidFill>
                  <a:schemeClr val="tx1"/>
                </a:solidFill>
                <a:latin typeface="Arial" pitchFamily="34" charset="0"/>
                <a:ea typeface="+mn-ea"/>
                <a:cs typeface="Arial" pitchFamily="34" charset="0"/>
              </a:rPr>
              <a:t> </a:t>
            </a:r>
          </a:p>
          <a:p>
            <a:r>
              <a:rPr lang="en-GB" sz="1400" kern="1200" dirty="0" smtClean="0">
                <a:solidFill>
                  <a:schemeClr val="tx1"/>
                </a:solidFill>
                <a:latin typeface="Arial" pitchFamily="34" charset="0"/>
                <a:ea typeface="+mn-ea"/>
                <a:cs typeface="Arial" pitchFamily="34" charset="0"/>
              </a:rPr>
              <a:t>Good afternoon etc</a:t>
            </a:r>
          </a:p>
          <a:p>
            <a:endParaRPr lang="en-GB" dirty="0" smtClean="0"/>
          </a:p>
          <a:p>
            <a:r>
              <a:rPr lang="en-GB" sz="1400" kern="1200" dirty="0" smtClean="0">
                <a:solidFill>
                  <a:schemeClr val="tx1"/>
                </a:solidFill>
                <a:latin typeface="Arial" pitchFamily="34" charset="0"/>
                <a:ea typeface="+mn-ea"/>
                <a:cs typeface="Arial" pitchFamily="34" charset="0"/>
              </a:rPr>
              <a:t>Stephen introduces himself  as the host and says a few words of welcome and outlines the running order (see next slide)</a:t>
            </a:r>
          </a:p>
          <a:p>
            <a:endParaRPr lang="en-GB" sz="1400" dirty="0" smtClean="0">
              <a:latin typeface="Arial" pitchFamily="34" charset="0"/>
              <a:cs typeface="Arial" pitchFamily="34" charset="0"/>
            </a:endParaRPr>
          </a:p>
          <a:p>
            <a:endParaRPr lang="en-GB" sz="14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763C422-10E5-4431-AA33-BB1F6CB77B56}" type="slidenum">
              <a:rPr lang="en-GB" smtClean="0"/>
              <a:pPr/>
              <a:t>1</a:t>
            </a:fld>
            <a:endParaRPr lang="en-GB"/>
          </a:p>
        </p:txBody>
      </p:sp>
    </p:spTree>
    <p:extLst>
      <p:ext uri="{BB962C8B-B14F-4D97-AF65-F5344CB8AC3E}">
        <p14:creationId xmlns:p14="http://schemas.microsoft.com/office/powerpoint/2010/main" val="190843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10</a:t>
            </a:fld>
            <a:endParaRPr lang="en-GB" sz="1000" dirty="0"/>
          </a:p>
        </p:txBody>
      </p:sp>
    </p:spTree>
    <p:extLst>
      <p:ext uri="{BB962C8B-B14F-4D97-AF65-F5344CB8AC3E}">
        <p14:creationId xmlns:p14="http://schemas.microsoft.com/office/powerpoint/2010/main" val="112624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11</a:t>
            </a:fld>
            <a:endParaRPr lang="en-GB" sz="1000" dirty="0"/>
          </a:p>
        </p:txBody>
      </p:sp>
    </p:spTree>
    <p:extLst>
      <p:ext uri="{BB962C8B-B14F-4D97-AF65-F5344CB8AC3E}">
        <p14:creationId xmlns:p14="http://schemas.microsoft.com/office/powerpoint/2010/main" val="427695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12</a:t>
            </a:fld>
            <a:endParaRPr lang="en-GB" sz="1000" dirty="0"/>
          </a:p>
        </p:txBody>
      </p:sp>
    </p:spTree>
    <p:extLst>
      <p:ext uri="{BB962C8B-B14F-4D97-AF65-F5344CB8AC3E}">
        <p14:creationId xmlns:p14="http://schemas.microsoft.com/office/powerpoint/2010/main" val="323936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13</a:t>
            </a:fld>
            <a:endParaRPr lang="en-GB" sz="1000" dirty="0"/>
          </a:p>
        </p:txBody>
      </p:sp>
    </p:spTree>
    <p:extLst>
      <p:ext uri="{BB962C8B-B14F-4D97-AF65-F5344CB8AC3E}">
        <p14:creationId xmlns:p14="http://schemas.microsoft.com/office/powerpoint/2010/main" val="193071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14</a:t>
            </a:fld>
            <a:endParaRPr lang="en-GB" sz="1000" dirty="0"/>
          </a:p>
        </p:txBody>
      </p:sp>
    </p:spTree>
    <p:extLst>
      <p:ext uri="{BB962C8B-B14F-4D97-AF65-F5344CB8AC3E}">
        <p14:creationId xmlns:p14="http://schemas.microsoft.com/office/powerpoint/2010/main" val="394481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15</a:t>
            </a:fld>
            <a:endParaRPr lang="en-GB" sz="1000" dirty="0"/>
          </a:p>
        </p:txBody>
      </p:sp>
    </p:spTree>
    <p:extLst>
      <p:ext uri="{BB962C8B-B14F-4D97-AF65-F5344CB8AC3E}">
        <p14:creationId xmlns:p14="http://schemas.microsoft.com/office/powerpoint/2010/main" val="478247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16</a:t>
            </a:fld>
            <a:endParaRPr lang="en-GB" sz="1000" dirty="0"/>
          </a:p>
        </p:txBody>
      </p:sp>
    </p:spTree>
    <p:extLst>
      <p:ext uri="{BB962C8B-B14F-4D97-AF65-F5344CB8AC3E}">
        <p14:creationId xmlns:p14="http://schemas.microsoft.com/office/powerpoint/2010/main" val="3916752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17</a:t>
            </a:fld>
            <a:endParaRPr lang="en-GB" sz="1000" dirty="0"/>
          </a:p>
        </p:txBody>
      </p:sp>
    </p:spTree>
    <p:extLst>
      <p:ext uri="{BB962C8B-B14F-4D97-AF65-F5344CB8AC3E}">
        <p14:creationId xmlns:p14="http://schemas.microsoft.com/office/powerpoint/2010/main" val="112202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18</a:t>
            </a:fld>
            <a:endParaRPr lang="en-GB" sz="1000" dirty="0"/>
          </a:p>
        </p:txBody>
      </p:sp>
    </p:spTree>
    <p:extLst>
      <p:ext uri="{BB962C8B-B14F-4D97-AF65-F5344CB8AC3E}">
        <p14:creationId xmlns:p14="http://schemas.microsoft.com/office/powerpoint/2010/main" val="148115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19</a:t>
            </a:fld>
            <a:endParaRPr lang="en-GB" sz="1000" dirty="0"/>
          </a:p>
        </p:txBody>
      </p:sp>
    </p:spTree>
    <p:extLst>
      <p:ext uri="{BB962C8B-B14F-4D97-AF65-F5344CB8AC3E}">
        <p14:creationId xmlns:p14="http://schemas.microsoft.com/office/powerpoint/2010/main" val="382948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a:t>
            </a:fld>
            <a:endParaRPr lang="en-GB" sz="1000" dirty="0"/>
          </a:p>
        </p:txBody>
      </p:sp>
    </p:spTree>
    <p:extLst>
      <p:ext uri="{BB962C8B-B14F-4D97-AF65-F5344CB8AC3E}">
        <p14:creationId xmlns:p14="http://schemas.microsoft.com/office/powerpoint/2010/main" val="2868144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kern="1200" dirty="0" smtClean="0">
                <a:solidFill>
                  <a:schemeClr val="tx1"/>
                </a:solidFill>
                <a:latin typeface="Arial" pitchFamily="34" charset="0"/>
                <a:ea typeface="+mn-ea"/>
                <a:cs typeface="Arial" pitchFamily="34" charset="0"/>
              </a:rPr>
              <a:t> </a:t>
            </a:r>
          </a:p>
          <a:p>
            <a:r>
              <a:rPr lang="en-GB" sz="1400" kern="1200" dirty="0" smtClean="0">
                <a:solidFill>
                  <a:schemeClr val="tx1"/>
                </a:solidFill>
                <a:latin typeface="Arial" pitchFamily="34" charset="0"/>
                <a:ea typeface="+mn-ea"/>
                <a:cs typeface="Arial" pitchFamily="34" charset="0"/>
              </a:rPr>
              <a:t>Good afternoon etc</a:t>
            </a:r>
          </a:p>
          <a:p>
            <a:endParaRPr lang="en-GB" dirty="0" smtClean="0"/>
          </a:p>
          <a:p>
            <a:r>
              <a:rPr lang="en-GB" sz="1400" kern="1200" dirty="0" smtClean="0">
                <a:solidFill>
                  <a:schemeClr val="tx1"/>
                </a:solidFill>
                <a:latin typeface="Arial" pitchFamily="34" charset="0"/>
                <a:ea typeface="+mn-ea"/>
                <a:cs typeface="Arial" pitchFamily="34" charset="0"/>
              </a:rPr>
              <a:t>Stephen introduces himself  as the host and says a few words of welcome and outlines the running order (see next slide)</a:t>
            </a:r>
          </a:p>
          <a:p>
            <a:endParaRPr lang="en-GB" sz="1400" dirty="0" smtClean="0">
              <a:latin typeface="Arial" pitchFamily="34" charset="0"/>
              <a:cs typeface="Arial" pitchFamily="34" charset="0"/>
            </a:endParaRPr>
          </a:p>
          <a:p>
            <a:endParaRPr lang="en-GB" sz="14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763C422-10E5-4431-AA33-BB1F6CB77B56}" type="slidenum">
              <a:rPr lang="en-GB" smtClean="0"/>
              <a:pPr/>
              <a:t>20</a:t>
            </a:fld>
            <a:endParaRPr lang="en-GB"/>
          </a:p>
        </p:txBody>
      </p:sp>
    </p:spTree>
    <p:extLst>
      <p:ext uri="{BB962C8B-B14F-4D97-AF65-F5344CB8AC3E}">
        <p14:creationId xmlns:p14="http://schemas.microsoft.com/office/powerpoint/2010/main" val="1908432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21</a:t>
            </a:fld>
            <a:endParaRPr lang="en-GB" sz="1000" dirty="0"/>
          </a:p>
        </p:txBody>
      </p:sp>
    </p:spTree>
    <p:extLst>
      <p:ext uri="{BB962C8B-B14F-4D97-AF65-F5344CB8AC3E}">
        <p14:creationId xmlns:p14="http://schemas.microsoft.com/office/powerpoint/2010/main" val="258551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22</a:t>
            </a:fld>
            <a:endParaRPr lang="en-GB" sz="1000" dirty="0"/>
          </a:p>
        </p:txBody>
      </p:sp>
    </p:spTree>
    <p:extLst>
      <p:ext uri="{BB962C8B-B14F-4D97-AF65-F5344CB8AC3E}">
        <p14:creationId xmlns:p14="http://schemas.microsoft.com/office/powerpoint/2010/main" val="277820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23</a:t>
            </a:fld>
            <a:endParaRPr lang="en-GB" sz="1000" dirty="0"/>
          </a:p>
        </p:txBody>
      </p:sp>
    </p:spTree>
    <p:extLst>
      <p:ext uri="{BB962C8B-B14F-4D97-AF65-F5344CB8AC3E}">
        <p14:creationId xmlns:p14="http://schemas.microsoft.com/office/powerpoint/2010/main" val="412064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24</a:t>
            </a:fld>
            <a:endParaRPr lang="en-GB" sz="1000" dirty="0"/>
          </a:p>
        </p:txBody>
      </p:sp>
    </p:spTree>
    <p:extLst>
      <p:ext uri="{BB962C8B-B14F-4D97-AF65-F5344CB8AC3E}">
        <p14:creationId xmlns:p14="http://schemas.microsoft.com/office/powerpoint/2010/main" val="85338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25</a:t>
            </a:fld>
            <a:endParaRPr lang="en-GB" sz="1000" dirty="0"/>
          </a:p>
        </p:txBody>
      </p:sp>
    </p:spTree>
    <p:extLst>
      <p:ext uri="{BB962C8B-B14F-4D97-AF65-F5344CB8AC3E}">
        <p14:creationId xmlns:p14="http://schemas.microsoft.com/office/powerpoint/2010/main" val="3105563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kern="1200" dirty="0" smtClean="0">
                <a:solidFill>
                  <a:schemeClr val="tx1"/>
                </a:solidFill>
                <a:latin typeface="Arial" pitchFamily="34" charset="0"/>
                <a:ea typeface="+mn-ea"/>
                <a:cs typeface="Arial" pitchFamily="34" charset="0"/>
              </a:rPr>
              <a:t> </a:t>
            </a:r>
          </a:p>
          <a:p>
            <a:r>
              <a:rPr lang="en-GB" sz="1400" kern="1200" dirty="0" smtClean="0">
                <a:solidFill>
                  <a:schemeClr val="tx1"/>
                </a:solidFill>
                <a:latin typeface="Arial" pitchFamily="34" charset="0"/>
                <a:ea typeface="+mn-ea"/>
                <a:cs typeface="Arial" pitchFamily="34" charset="0"/>
              </a:rPr>
              <a:t>Good afternoon etc</a:t>
            </a:r>
          </a:p>
          <a:p>
            <a:endParaRPr lang="en-GB" dirty="0" smtClean="0"/>
          </a:p>
          <a:p>
            <a:r>
              <a:rPr lang="en-GB" sz="1400" kern="1200" dirty="0" smtClean="0">
                <a:solidFill>
                  <a:schemeClr val="tx1"/>
                </a:solidFill>
                <a:latin typeface="Arial" pitchFamily="34" charset="0"/>
                <a:ea typeface="+mn-ea"/>
                <a:cs typeface="Arial" pitchFamily="34" charset="0"/>
              </a:rPr>
              <a:t>Stephen introduces himself  as the host and says a few words of welcome and outlines the running order (see next slide)</a:t>
            </a:r>
          </a:p>
          <a:p>
            <a:endParaRPr lang="en-GB" sz="1400" dirty="0" smtClean="0">
              <a:latin typeface="Arial" pitchFamily="34" charset="0"/>
              <a:cs typeface="Arial" pitchFamily="34" charset="0"/>
            </a:endParaRPr>
          </a:p>
          <a:p>
            <a:endParaRPr lang="en-GB" sz="1400" kern="1200" dirty="0" smtClean="0">
              <a:solidFill>
                <a:schemeClr val="tx1"/>
              </a:solidFill>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763C422-10E5-4431-AA33-BB1F6CB77B56}" type="slidenum">
              <a:rPr lang="en-GB" smtClean="0"/>
              <a:pPr/>
              <a:t>26</a:t>
            </a:fld>
            <a:endParaRPr lang="en-GB"/>
          </a:p>
        </p:txBody>
      </p:sp>
    </p:spTree>
    <p:extLst>
      <p:ext uri="{BB962C8B-B14F-4D97-AF65-F5344CB8AC3E}">
        <p14:creationId xmlns:p14="http://schemas.microsoft.com/office/powerpoint/2010/main" val="1908432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0773" y="5118725"/>
            <a:ext cx="5651930" cy="4849318"/>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27</a:t>
            </a:fld>
            <a:endParaRPr lang="en-GB" sz="1000" dirty="0"/>
          </a:p>
        </p:txBody>
      </p:sp>
    </p:spTree>
    <p:extLst>
      <p:ext uri="{BB962C8B-B14F-4D97-AF65-F5344CB8AC3E}">
        <p14:creationId xmlns:p14="http://schemas.microsoft.com/office/powerpoint/2010/main" val="3595502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28</a:t>
            </a:fld>
            <a:endParaRPr lang="en-GB" sz="1000" dirty="0"/>
          </a:p>
        </p:txBody>
      </p:sp>
    </p:spTree>
    <p:extLst>
      <p:ext uri="{BB962C8B-B14F-4D97-AF65-F5344CB8AC3E}">
        <p14:creationId xmlns:p14="http://schemas.microsoft.com/office/powerpoint/2010/main" val="1481154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29</a:t>
            </a:fld>
            <a:endParaRPr lang="en-GB" sz="1000" dirty="0"/>
          </a:p>
        </p:txBody>
      </p:sp>
    </p:spTree>
    <p:extLst>
      <p:ext uri="{BB962C8B-B14F-4D97-AF65-F5344CB8AC3E}">
        <p14:creationId xmlns:p14="http://schemas.microsoft.com/office/powerpoint/2010/main" val="148115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42" y="4715153"/>
            <a:ext cx="5812029" cy="4466987"/>
          </a:xfrm>
        </p:spPr>
        <p:txBody>
          <a:bodyPr>
            <a:noAutofit/>
          </a:bodyPr>
          <a:lstStyle/>
          <a:p>
            <a:pPr marL="355600" indent="-355600">
              <a:buClr>
                <a:srgbClr val="006600"/>
              </a:buClr>
              <a:buFont typeface="Wingdings" pitchFamily="2" charset="2"/>
              <a:buChar char="Ø"/>
              <a:defRPr/>
            </a:pPr>
            <a:r>
              <a:rPr lang="en-GB" sz="1300" dirty="0" smtClean="0">
                <a:latin typeface="Arial" pitchFamily="34" charset="0"/>
                <a:cs typeface="Arial" pitchFamily="34" charset="0"/>
              </a:rPr>
              <a:t>Note current European project — Quality Assurance of Cross-border Higher Education (QACHE):</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defRPr/>
            </a:pPr>
            <a:r>
              <a:rPr lang="en-GB" sz="1300" dirty="0" smtClean="0">
                <a:latin typeface="Arial" pitchFamily="34" charset="0"/>
                <a:cs typeface="Arial" pitchFamily="34" charset="0"/>
              </a:rPr>
              <a:t>	‘</a:t>
            </a:r>
            <a:r>
              <a:rPr lang="en-GB" sz="1300" i="1" dirty="0" smtClean="0">
                <a:solidFill>
                  <a:srgbClr val="006600"/>
                </a:solidFill>
                <a:latin typeface="Arial" pitchFamily="34" charset="0"/>
                <a:cs typeface="Arial" pitchFamily="34" charset="0"/>
              </a:rPr>
              <a:t>Between 1 October 2013 and 31 December 2015, the project will look closely into different ways in which European quality assurance agencies and higher education institutions address the accreditation and quality assurance of the programmes delivered outside their countries.’</a:t>
            </a:r>
          </a:p>
          <a:p>
            <a:pPr marL="355600" indent="-355600">
              <a:buClr>
                <a:srgbClr val="006600"/>
              </a:buClr>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Project members: </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ENQA (lead)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European agencies (including QAA)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TEQSA (Australia)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Arab Network for Quality Assurance in Higher Education (ANQAHE)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Asia-Pacific Quality Network (APQN)</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Milestone activities include: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Online survey of agencies</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Country reports (currently being drafted)</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Gathering case studies and good practice</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Three regional forums (Europe, Gulf States, Asia)</a:t>
            </a:r>
          </a:p>
          <a:p>
            <a:pPr marL="812800" lvl="1" indent="-355600">
              <a:buClr>
                <a:srgbClr val="006600"/>
              </a:buClr>
              <a:buFont typeface="Wingdings" pitchFamily="2" charset="2"/>
              <a:buChar char="Ø"/>
              <a:defRPr/>
            </a:pPr>
            <a:r>
              <a:rPr lang="en-GB" sz="1300" dirty="0" smtClean="0">
                <a:latin typeface="Arial" pitchFamily="34" charset="0"/>
                <a:cs typeface="Arial" pitchFamily="34" charset="0"/>
              </a:rPr>
              <a:t>Final conference</a:t>
            </a:r>
          </a:p>
          <a:p>
            <a:pPr marL="355600" indent="-355600">
              <a:buClr>
                <a:srgbClr val="006600"/>
              </a:buClr>
              <a:buFont typeface="Wingdings" pitchFamily="2" charset="2"/>
              <a:buChar char="Ø"/>
              <a:defRPr/>
            </a:pPr>
            <a:endParaRPr lang="en-GB" sz="1300" dirty="0" smtClean="0">
              <a:latin typeface="Arial" pitchFamily="34" charset="0"/>
              <a:cs typeface="Arial" pitchFamily="34" charset="0"/>
            </a:endParaRPr>
          </a:p>
          <a:p>
            <a:pPr marL="355600" indent="-355600">
              <a:buClr>
                <a:srgbClr val="006600"/>
              </a:buClr>
              <a:buFont typeface="Wingdings" pitchFamily="2" charset="2"/>
              <a:buChar char="Ø"/>
              <a:defRPr/>
            </a:pPr>
            <a:r>
              <a:rPr lang="en-GB" sz="1300" dirty="0" smtClean="0">
                <a:latin typeface="Arial" pitchFamily="34" charset="0"/>
                <a:cs typeface="Arial" pitchFamily="34" charset="0"/>
              </a:rPr>
              <a:t>With the final report to European Commission by January 2016</a:t>
            </a:r>
            <a:endParaRPr lang="en-GB" sz="13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3</a:t>
            </a:fld>
            <a:endParaRPr lang="en-GB" sz="1000" dirty="0"/>
          </a:p>
        </p:txBody>
      </p:sp>
    </p:spTree>
    <p:extLst>
      <p:ext uri="{BB962C8B-B14F-4D97-AF65-F5344CB8AC3E}">
        <p14:creationId xmlns:p14="http://schemas.microsoft.com/office/powerpoint/2010/main" val="2804573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30</a:t>
            </a:fld>
            <a:endParaRPr lang="en-GB" sz="1000" dirty="0"/>
          </a:p>
        </p:txBody>
      </p:sp>
    </p:spTree>
    <p:extLst>
      <p:ext uri="{BB962C8B-B14F-4D97-AF65-F5344CB8AC3E}">
        <p14:creationId xmlns:p14="http://schemas.microsoft.com/office/powerpoint/2010/main" val="3271992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31</a:t>
            </a:fld>
            <a:endParaRPr lang="en-GB" sz="1000" dirty="0"/>
          </a:p>
        </p:txBody>
      </p:sp>
    </p:spTree>
    <p:extLst>
      <p:ext uri="{BB962C8B-B14F-4D97-AF65-F5344CB8AC3E}">
        <p14:creationId xmlns:p14="http://schemas.microsoft.com/office/powerpoint/2010/main" val="413329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32</a:t>
            </a:fld>
            <a:endParaRPr lang="en-GB" sz="1000" dirty="0"/>
          </a:p>
        </p:txBody>
      </p:sp>
    </p:spTree>
    <p:extLst>
      <p:ext uri="{BB962C8B-B14F-4D97-AF65-F5344CB8AC3E}">
        <p14:creationId xmlns:p14="http://schemas.microsoft.com/office/powerpoint/2010/main" val="1731316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latin typeface="Arial" charset="0"/>
                <a:cs typeface="Arial" charset="0"/>
              </a:rPr>
              <a:t>Thank you</a:t>
            </a:r>
          </a:p>
          <a:p>
            <a:endParaRPr lang="en-GB"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33</a:t>
            </a:fld>
            <a:endParaRPr lang="en-GB" sz="1000" dirty="0"/>
          </a:p>
        </p:txBody>
      </p:sp>
    </p:spTree>
    <p:extLst>
      <p:ext uri="{BB962C8B-B14F-4D97-AF65-F5344CB8AC3E}">
        <p14:creationId xmlns:p14="http://schemas.microsoft.com/office/powerpoint/2010/main" val="55258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4</a:t>
            </a:fld>
            <a:endParaRPr lang="en-GB" sz="1000" dirty="0"/>
          </a:p>
        </p:txBody>
      </p:sp>
    </p:spTree>
    <p:extLst>
      <p:ext uri="{BB962C8B-B14F-4D97-AF65-F5344CB8AC3E}">
        <p14:creationId xmlns:p14="http://schemas.microsoft.com/office/powerpoint/2010/main" val="251370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5</a:t>
            </a:fld>
            <a:endParaRPr lang="en-GB" sz="1000" dirty="0"/>
          </a:p>
        </p:txBody>
      </p:sp>
    </p:spTree>
    <p:extLst>
      <p:ext uri="{BB962C8B-B14F-4D97-AF65-F5344CB8AC3E}">
        <p14:creationId xmlns:p14="http://schemas.microsoft.com/office/powerpoint/2010/main" val="155925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6</a:t>
            </a:fld>
            <a:endParaRPr lang="en-GB" sz="1000" dirty="0"/>
          </a:p>
        </p:txBody>
      </p:sp>
    </p:spTree>
    <p:extLst>
      <p:ext uri="{BB962C8B-B14F-4D97-AF65-F5344CB8AC3E}">
        <p14:creationId xmlns:p14="http://schemas.microsoft.com/office/powerpoint/2010/main" val="85338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7</a:t>
            </a:fld>
            <a:endParaRPr lang="en-GB" sz="1000" dirty="0"/>
          </a:p>
        </p:txBody>
      </p:sp>
    </p:spTree>
    <p:extLst>
      <p:ext uri="{BB962C8B-B14F-4D97-AF65-F5344CB8AC3E}">
        <p14:creationId xmlns:p14="http://schemas.microsoft.com/office/powerpoint/2010/main" val="348161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8</a:t>
            </a:fld>
            <a:endParaRPr lang="en-GB" sz="1000" dirty="0"/>
          </a:p>
        </p:txBody>
      </p:sp>
    </p:spTree>
    <p:extLst>
      <p:ext uri="{BB962C8B-B14F-4D97-AF65-F5344CB8AC3E}">
        <p14:creationId xmlns:p14="http://schemas.microsoft.com/office/powerpoint/2010/main" val="368329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64540" indent="-264540">
              <a:buClr>
                <a:srgbClr val="006600"/>
              </a:buClr>
              <a:buFont typeface="Wingdings" pitchFamily="2" charset="2"/>
              <a:buChar char="Ø"/>
              <a:defRPr/>
            </a:pPr>
            <a:r>
              <a:rPr lang="en-GB" sz="1600" dirty="0" smtClean="0">
                <a:latin typeface="Arial" pitchFamily="34" charset="0"/>
                <a:cs typeface="Arial" pitchFamily="34" charset="0"/>
              </a:rPr>
              <a:t>QAA’s most recent TNE review </a:t>
            </a:r>
            <a:r>
              <a:rPr lang="en-GB" sz="1600" i="1" dirty="0" smtClean="0">
                <a:latin typeface="Arial" pitchFamily="34" charset="0"/>
                <a:cs typeface="Arial" pitchFamily="34" charset="0"/>
              </a:rPr>
              <a:t>—</a:t>
            </a:r>
            <a:r>
              <a:rPr lang="en-GB" sz="1600" dirty="0" smtClean="0">
                <a:latin typeface="Arial" pitchFamily="34" charset="0"/>
                <a:cs typeface="Arial" pitchFamily="34" charset="0"/>
              </a:rPr>
              <a:t> United Arab Emirates in February 2014, centred on Dubai</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Two particular themes for this review:</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Looking at the branch campuses model (popular with UK providers operating in the UAE)</a:t>
            </a:r>
          </a:p>
          <a:p>
            <a:pPr marL="762000" indent="-400050">
              <a:buClr>
                <a:srgbClr val="006600"/>
              </a:buClr>
              <a:buFontTx/>
              <a:buAutoNum type="romanLcParenR"/>
              <a:defRPr/>
            </a:pPr>
            <a:endParaRPr lang="en-GB" sz="1600" dirty="0" smtClean="0">
              <a:latin typeface="Arial" pitchFamily="34" charset="0"/>
              <a:cs typeface="Arial" pitchFamily="34" charset="0"/>
            </a:endParaRPr>
          </a:p>
          <a:p>
            <a:pPr marL="762000" indent="-400050">
              <a:buClr>
                <a:srgbClr val="006600"/>
              </a:buClr>
              <a:buFontTx/>
              <a:buAutoNum type="romanLcParenR"/>
              <a:defRPr/>
            </a:pPr>
            <a:r>
              <a:rPr lang="en-GB" sz="1600" dirty="0" smtClean="0">
                <a:latin typeface="Arial" pitchFamily="34" charset="0"/>
                <a:cs typeface="Arial" pitchFamily="34" charset="0"/>
              </a:rPr>
              <a:t>Delivery of business administration programmes, including MBA qualifications</a:t>
            </a:r>
          </a:p>
          <a:p>
            <a:pPr marL="762000" indent="-400050">
              <a:buClr>
                <a:srgbClr val="006600"/>
              </a:buClr>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We worked closely with Dubai’s Knowledge and Human Development Authority (KHDA):</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Formal Memorandum of Understanding </a:t>
            </a:r>
          </a:p>
          <a:p>
            <a:pPr marL="718036" lvl="1" indent="-264540">
              <a:buClr>
                <a:srgbClr val="006600"/>
              </a:buClr>
              <a:buFont typeface="Wingdings" pitchFamily="2" charset="2"/>
              <a:buChar char="Ø"/>
              <a:defRPr/>
            </a:pPr>
            <a:r>
              <a:rPr lang="en-GB" sz="1600" dirty="0" smtClean="0">
                <a:latin typeface="Arial" pitchFamily="34" charset="0"/>
                <a:cs typeface="Arial" pitchFamily="34" charset="0"/>
              </a:rPr>
              <a:t>KHDA representatives participated in a number of visits</a:t>
            </a:r>
          </a:p>
          <a:p>
            <a:pPr marL="264540" indent="-264540">
              <a:buClr>
                <a:srgbClr val="006600"/>
              </a:buClr>
              <a:buFont typeface="Wingdings" pitchFamily="2" charset="2"/>
              <a:buChar char="Ø"/>
              <a:defRPr/>
            </a:pPr>
            <a:endParaRPr lang="en-GB" sz="1600" dirty="0" smtClean="0">
              <a:latin typeface="Arial" pitchFamily="34" charset="0"/>
              <a:cs typeface="Arial" pitchFamily="34" charset="0"/>
            </a:endParaRPr>
          </a:p>
          <a:p>
            <a:pPr marL="264540" indent="-264540">
              <a:buClr>
                <a:srgbClr val="006600"/>
              </a:buClr>
              <a:buFont typeface="Wingdings" pitchFamily="2" charset="2"/>
              <a:buChar char="Ø"/>
              <a:defRPr/>
            </a:pPr>
            <a:r>
              <a:rPr lang="en-GB" sz="1600" dirty="0" smtClean="0">
                <a:latin typeface="Arial" pitchFamily="34" charset="0"/>
                <a:cs typeface="Arial" pitchFamily="34" charset="0"/>
              </a:rPr>
              <a:t>Review reports were published in June 2014</a:t>
            </a:r>
          </a:p>
          <a:p>
            <a:endParaRPr lang="en-GB" sz="1400" dirty="0"/>
          </a:p>
        </p:txBody>
      </p:sp>
      <p:sp>
        <p:nvSpPr>
          <p:cNvPr id="4" name="Slide Number Placeholder 3"/>
          <p:cNvSpPr>
            <a:spLocks noGrp="1"/>
          </p:cNvSpPr>
          <p:nvPr>
            <p:ph type="sldNum" sz="quarter" idx="10"/>
          </p:nvPr>
        </p:nvSpPr>
        <p:spPr/>
        <p:txBody>
          <a:bodyPr/>
          <a:lstStyle/>
          <a:p>
            <a:fld id="{C763C422-10E5-4431-AA33-BB1F6CB77B56}" type="slidenum">
              <a:rPr lang="en-GB" sz="1000" smtClean="0"/>
              <a:pPr/>
              <a:t>9</a:t>
            </a:fld>
            <a:endParaRPr lang="en-GB" sz="1000" dirty="0"/>
          </a:p>
        </p:txBody>
      </p:sp>
    </p:spTree>
    <p:extLst>
      <p:ext uri="{BB962C8B-B14F-4D97-AF65-F5344CB8AC3E}">
        <p14:creationId xmlns:p14="http://schemas.microsoft.com/office/powerpoint/2010/main" val="172877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827088" y="1268413"/>
            <a:ext cx="7777360" cy="1584523"/>
          </a:xfrm>
          <a:prstGeom prst="rect">
            <a:avLst/>
          </a:prstGeom>
        </p:spPr>
        <p:txBody>
          <a:bodyPr>
            <a:normAutofit/>
          </a:bodyPr>
          <a:lstStyle>
            <a:lvl1pPr marL="0" indent="0">
              <a:buFontTx/>
              <a:buNone/>
              <a:defRPr sz="4000" baseline="0"/>
            </a:lvl1pPr>
          </a:lstStyle>
          <a:p>
            <a:pPr lvl="0"/>
            <a:r>
              <a:rPr lang="en-GB" dirty="0" smtClean="0"/>
              <a:t>Title slide</a:t>
            </a:r>
            <a:endParaRPr lang="en-GB" dirty="0"/>
          </a:p>
        </p:txBody>
      </p:sp>
      <p:sp>
        <p:nvSpPr>
          <p:cNvPr id="20" name="Text Placeholder 18"/>
          <p:cNvSpPr>
            <a:spLocks noGrp="1"/>
          </p:cNvSpPr>
          <p:nvPr>
            <p:ph type="body" sz="quarter" idx="14" hasCustomPrompt="1"/>
          </p:nvPr>
        </p:nvSpPr>
        <p:spPr>
          <a:xfrm>
            <a:off x="827584" y="2852936"/>
            <a:ext cx="7776864" cy="792088"/>
          </a:xfrm>
          <a:prstGeom prst="rect">
            <a:avLst/>
          </a:prstGeom>
        </p:spPr>
        <p:txBody>
          <a:bodyPr>
            <a:normAutofit/>
          </a:bodyPr>
          <a:lstStyle>
            <a:lvl1pPr>
              <a:buFontTx/>
              <a:buNone/>
              <a:defRPr sz="3200" baseline="0">
                <a:solidFill>
                  <a:schemeClr val="accent3"/>
                </a:solidFill>
              </a:defRPr>
            </a:lvl1pPr>
          </a:lstStyle>
          <a:p>
            <a:pPr lvl="0"/>
            <a:r>
              <a:rPr lang="en-GB" dirty="0" smtClean="0"/>
              <a:t>Subheading</a:t>
            </a:r>
            <a:endParaRPr lang="en-GB" dirty="0"/>
          </a:p>
        </p:txBody>
      </p:sp>
      <p:pic>
        <p:nvPicPr>
          <p:cNvPr id="21" name="Picture 20"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827584" y="836712"/>
            <a:ext cx="7560840" cy="720080"/>
          </a:xfrm>
          <a:prstGeom prst="rect">
            <a:avLst/>
          </a:prstGeom>
        </p:spPr>
        <p:txBody>
          <a:bodyPr/>
          <a:lstStyle>
            <a:lvl1pPr marL="0" indent="0" algn="l">
              <a:buFontTx/>
              <a:buNone/>
              <a:defRPr sz="4000" baseline="0"/>
            </a:lvl1pPr>
            <a:lvl2pPr algn="l">
              <a:buFontTx/>
              <a:buNone/>
              <a:defRPr/>
            </a:lvl2pPr>
          </a:lstStyle>
          <a:p>
            <a:pPr lvl="0"/>
            <a:r>
              <a:rPr lang="en-US" dirty="0" smtClean="0"/>
              <a:t>Images with captions</a:t>
            </a:r>
            <a:endParaRPr lang="en-GB" dirty="0"/>
          </a:p>
        </p:txBody>
      </p:sp>
      <p:sp>
        <p:nvSpPr>
          <p:cNvPr id="18" name="Text Placeholder 17"/>
          <p:cNvSpPr>
            <a:spLocks noGrp="1"/>
          </p:cNvSpPr>
          <p:nvPr>
            <p:ph type="body" sz="quarter" idx="16" hasCustomPrompt="1"/>
          </p:nvPr>
        </p:nvSpPr>
        <p:spPr>
          <a:xfrm>
            <a:off x="827584"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GB" dirty="0" smtClean="0"/>
              <a:t>Caption</a:t>
            </a:r>
            <a:endParaRPr lang="en-GB" dirty="0"/>
          </a:p>
        </p:txBody>
      </p:sp>
      <p:sp>
        <p:nvSpPr>
          <p:cNvPr id="13" name="Picture Placeholder 12"/>
          <p:cNvSpPr>
            <a:spLocks noGrp="1"/>
          </p:cNvSpPr>
          <p:nvPr>
            <p:ph type="pic" sz="quarter" idx="17"/>
          </p:nvPr>
        </p:nvSpPr>
        <p:spPr>
          <a:xfrm>
            <a:off x="827584" y="1628800"/>
            <a:ext cx="3744416" cy="3960813"/>
          </a:xfrm>
          <a:prstGeom prst="rect">
            <a:avLst/>
          </a:prstGeom>
        </p:spPr>
        <p:txBody>
          <a:bodyPr/>
          <a:lstStyle>
            <a:lvl1pPr>
              <a:buFontTx/>
              <a:buNone/>
              <a:defRPr/>
            </a:lvl1pPr>
          </a:lstStyle>
          <a:p>
            <a:endParaRPr lang="en-GB" dirty="0"/>
          </a:p>
        </p:txBody>
      </p:sp>
      <p:sp>
        <p:nvSpPr>
          <p:cNvPr id="12" name="Picture Placeholder 12"/>
          <p:cNvSpPr>
            <a:spLocks noGrp="1"/>
          </p:cNvSpPr>
          <p:nvPr>
            <p:ph type="pic" sz="quarter" idx="18"/>
          </p:nvPr>
        </p:nvSpPr>
        <p:spPr>
          <a:xfrm>
            <a:off x="4644008" y="1628800"/>
            <a:ext cx="3744416" cy="3960813"/>
          </a:xfrm>
          <a:prstGeom prst="rect">
            <a:avLst/>
          </a:prstGeom>
        </p:spPr>
        <p:txBody>
          <a:bodyPr/>
          <a:lstStyle>
            <a:lvl1pPr>
              <a:buFontTx/>
              <a:buNone/>
              <a:defRPr/>
            </a:lvl1pPr>
          </a:lstStyle>
          <a:p>
            <a:endParaRPr lang="en-GB" dirty="0"/>
          </a:p>
        </p:txBody>
      </p:sp>
      <p:sp>
        <p:nvSpPr>
          <p:cNvPr id="14" name="Text Placeholder 17"/>
          <p:cNvSpPr>
            <a:spLocks noGrp="1"/>
          </p:cNvSpPr>
          <p:nvPr>
            <p:ph type="body" sz="quarter" idx="19" hasCustomPrompt="1"/>
          </p:nvPr>
        </p:nvSpPr>
        <p:spPr>
          <a:xfrm>
            <a:off x="4644008" y="5589240"/>
            <a:ext cx="3744416" cy="360065"/>
          </a:xfrm>
          <a:prstGeom prst="rect">
            <a:avLst/>
          </a:prstGeom>
        </p:spPr>
        <p:txBody>
          <a:bodyPr>
            <a:noAutofit/>
          </a:bodyPr>
          <a:lstStyle>
            <a:lvl1pPr marL="0" indent="0">
              <a:buNone/>
              <a:defRPr sz="1800" baseline="0"/>
            </a:lvl1pPr>
            <a:lvl2pPr indent="0">
              <a:buNone/>
              <a:defRPr sz="2400"/>
            </a:lvl2pPr>
            <a:lvl3pPr indent="0">
              <a:buNone/>
              <a:defRPr sz="2400"/>
            </a:lvl3pPr>
            <a:lvl4pPr indent="0">
              <a:buNone/>
              <a:defRPr sz="2400"/>
            </a:lvl4pPr>
            <a:lvl5pPr indent="0">
              <a:buNone/>
              <a:defRPr sz="2400"/>
            </a:lvl5pPr>
          </a:lstStyle>
          <a:p>
            <a:pPr lvl="0"/>
            <a:r>
              <a:rPr lang="en-GB" dirty="0" smtClean="0"/>
              <a:t>Caption</a:t>
            </a:r>
            <a:endParaRPr lang="en-GB" dirty="0"/>
          </a:p>
        </p:txBody>
      </p:sp>
      <p:pic>
        <p:nvPicPr>
          <p:cNvPr id="24" name="Picture 23"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a:buFontTx/>
              <a:buNone/>
              <a:defRPr/>
            </a:lvl1pPr>
          </a:lstStyle>
          <a:p>
            <a:endParaRPr lang="en-GB" dirty="0"/>
          </a:p>
        </p:txBody>
      </p:sp>
      <p:pic>
        <p:nvPicPr>
          <p:cNvPr id="7" name="Picture 6"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5" name="Subtitle 2"/>
          <p:cNvSpPr txBox="1">
            <a:spLocks/>
          </p:cNvSpPr>
          <p:nvPr userDrawn="1"/>
        </p:nvSpPr>
        <p:spPr>
          <a:xfrm>
            <a:off x="395536" y="5301208"/>
            <a:ext cx="8352928" cy="360040"/>
          </a:xfrm>
          <a:prstGeom prst="rect">
            <a:avLst/>
          </a:prstGeom>
        </p:spPr>
        <p:txBody>
          <a:bodyPr vert="horz" lIns="91440" tIns="45720" rIns="91440" bIns="45720" rtlCol="0">
            <a:normAutofit fontScale="92500" lnSpcReduction="10000"/>
          </a:bodyPr>
          <a:lstStyle>
            <a:lvl1pPr>
              <a:buNone/>
              <a:defRPr baseline="0"/>
            </a:lvl1pPr>
          </a:lstStyle>
          <a:p>
            <a:pPr rtl="0"/>
            <a:r>
              <a:rPr lang="en-GB" sz="2000" kern="1200" baseline="30000" dirty="0" smtClean="0">
                <a:solidFill>
                  <a:schemeClr val="tx1"/>
                </a:solidFill>
                <a:latin typeface="+mn-lt"/>
                <a:ea typeface="+mn-ea"/>
                <a:cs typeface="+mn-cs"/>
              </a:rPr>
              <a:t>Registered charity numbers 1062746 and SC037786</a:t>
            </a:r>
            <a:endParaRPr kumimoji="0" lang="en-GB"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16" name="Subtitle 2"/>
          <p:cNvSpPr txBox="1">
            <a:spLocks/>
          </p:cNvSpPr>
          <p:nvPr userDrawn="1"/>
        </p:nvSpPr>
        <p:spPr>
          <a:xfrm>
            <a:off x="1115616" y="3284984"/>
            <a:ext cx="7920880" cy="1800200"/>
          </a:xfrm>
          <a:prstGeom prst="rect">
            <a:avLst/>
          </a:prstGeom>
        </p:spPr>
        <p:txBody>
          <a:bodyPr vert="horz" lIns="91440" tIns="45720" rIns="91440" bIns="45720" rtlCol="0">
            <a:normAutofit/>
          </a:bodyPr>
          <a:lstStyle>
            <a:lvl1pPr>
              <a:buNone/>
              <a:defRPr baseline="0"/>
            </a:lvl1pPr>
          </a:lstStyle>
          <a:p>
            <a:pPr rtl="0"/>
            <a:r>
              <a:rPr lang="en-GB" sz="3200" kern="1200" baseline="30000" dirty="0" smtClean="0">
                <a:solidFill>
                  <a:schemeClr val="tx1"/>
                </a:solidFill>
                <a:latin typeface="+mn-lt"/>
                <a:ea typeface="+mn-ea"/>
                <a:cs typeface="+mn-cs"/>
              </a:rPr>
              <a:t>qaa.ac.uk</a:t>
            </a:r>
          </a:p>
          <a:p>
            <a:pPr rtl="0"/>
            <a:endParaRPr lang="en-GB" sz="3200" kern="1200" baseline="30000" dirty="0" smtClean="0">
              <a:solidFill>
                <a:schemeClr val="tx1"/>
              </a:solidFill>
              <a:latin typeface="+mn-lt"/>
              <a:ea typeface="+mn-ea"/>
              <a:cs typeface="+mn-cs"/>
            </a:endParaRPr>
          </a:p>
          <a:p>
            <a:pPr rtl="0"/>
            <a:r>
              <a:rPr lang="en-GB" sz="3200" kern="1200" baseline="30000" dirty="0" smtClean="0">
                <a:solidFill>
                  <a:schemeClr val="tx1"/>
                </a:solidFill>
                <a:latin typeface="+mn-lt"/>
                <a:ea typeface="+mn-ea"/>
                <a:cs typeface="+mn-cs"/>
              </a:rPr>
              <a:t>enquiries@qaa.ac.uk</a:t>
            </a:r>
          </a:p>
          <a:p>
            <a:pPr rtl="0"/>
            <a:endParaRPr lang="en-GB" sz="3200" kern="1200" baseline="30000" dirty="0" smtClean="0">
              <a:solidFill>
                <a:schemeClr val="tx1"/>
              </a:solidFill>
              <a:latin typeface="+mn-lt"/>
              <a:ea typeface="+mn-ea"/>
              <a:cs typeface="+mn-cs"/>
            </a:endParaRPr>
          </a:p>
          <a:p>
            <a:pPr rtl="0"/>
            <a:r>
              <a:rPr lang="en-GB" sz="3200" kern="1200" baseline="30000" dirty="0" smtClean="0">
                <a:solidFill>
                  <a:schemeClr val="tx1"/>
                </a:solidFill>
                <a:latin typeface="+mn-lt"/>
                <a:ea typeface="+mn-ea"/>
                <a:cs typeface="+mn-cs"/>
              </a:rPr>
              <a:t>+44 (0) 1452 557000</a:t>
            </a:r>
          </a:p>
        </p:txBody>
      </p:sp>
      <p:pic>
        <p:nvPicPr>
          <p:cNvPr id="17" name="Picture 16" descr="Call.png"/>
          <p:cNvPicPr>
            <a:picLocks noChangeAspect="1"/>
          </p:cNvPicPr>
          <p:nvPr userDrawn="1"/>
        </p:nvPicPr>
        <p:blipFill>
          <a:blip r:embed="rId2" cstate="print"/>
          <a:stretch>
            <a:fillRect/>
          </a:stretch>
        </p:blipFill>
        <p:spPr>
          <a:xfrm>
            <a:off x="467544" y="4437112"/>
            <a:ext cx="526926" cy="526926"/>
          </a:xfrm>
          <a:prstGeom prst="rect">
            <a:avLst/>
          </a:prstGeom>
        </p:spPr>
      </p:pic>
      <p:pic>
        <p:nvPicPr>
          <p:cNvPr id="18" name="Picture 17" descr="Call.png"/>
          <p:cNvPicPr>
            <a:picLocks noChangeAspect="1"/>
          </p:cNvPicPr>
          <p:nvPr userDrawn="1"/>
        </p:nvPicPr>
        <p:blipFill>
          <a:blip r:embed="rId3" cstate="print"/>
          <a:stretch>
            <a:fillRect/>
          </a:stretch>
        </p:blipFill>
        <p:spPr>
          <a:xfrm>
            <a:off x="467544" y="3753036"/>
            <a:ext cx="526926" cy="526926"/>
          </a:xfrm>
          <a:prstGeom prst="rect">
            <a:avLst/>
          </a:prstGeom>
        </p:spPr>
      </p:pic>
      <p:pic>
        <p:nvPicPr>
          <p:cNvPr id="19" name="Picture 18" descr="Call.png"/>
          <p:cNvPicPr>
            <a:picLocks noChangeAspect="1"/>
          </p:cNvPicPr>
          <p:nvPr userDrawn="1"/>
        </p:nvPicPr>
        <p:blipFill>
          <a:blip r:embed="rId4" cstate="print"/>
          <a:stretch>
            <a:fillRect/>
          </a:stretch>
        </p:blipFill>
        <p:spPr>
          <a:xfrm>
            <a:off x="467544" y="3068960"/>
            <a:ext cx="526926" cy="526926"/>
          </a:xfrm>
          <a:prstGeom prst="rect">
            <a:avLst/>
          </a:prstGeom>
        </p:spPr>
      </p:pic>
      <p:pic>
        <p:nvPicPr>
          <p:cNvPr id="23" name="Picture 22" descr="qaa_4 col.png"/>
          <p:cNvPicPr>
            <a:picLocks noChangeAspect="1"/>
          </p:cNvPicPr>
          <p:nvPr userDrawn="1"/>
        </p:nvPicPr>
        <p:blipFill>
          <a:blip r:embed="rId5" cstate="print"/>
          <a:stretch>
            <a:fillRect/>
          </a:stretch>
        </p:blipFill>
        <p:spPr>
          <a:xfrm>
            <a:off x="467544" y="6093296"/>
            <a:ext cx="1008112" cy="37196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ull pag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lvl1pPr>
              <a:buFontTx/>
              <a:buNone/>
              <a:defRPr/>
            </a:lvl1pPr>
          </a:lstStyle>
          <a:p>
            <a:endParaRPr lang="en-GB" dirty="0"/>
          </a:p>
        </p:txBody>
      </p:sp>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 text">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827088" y="1268413"/>
            <a:ext cx="7777360" cy="3528739"/>
          </a:xfrm>
          <a:prstGeom prst="rect">
            <a:avLst/>
          </a:prstGeom>
        </p:spPr>
        <p:txBody>
          <a:bodyPr>
            <a:normAutofit/>
          </a:bodyPr>
          <a:lstStyle>
            <a:lvl1pPr marL="0" indent="0">
              <a:buFontTx/>
              <a:buNone/>
              <a:defRPr sz="4000" baseline="0"/>
            </a:lvl1pPr>
          </a:lstStyle>
          <a:p>
            <a:pPr lvl="0"/>
            <a:r>
              <a:rPr lang="en-GB" dirty="0" smtClean="0"/>
              <a:t>Some text</a:t>
            </a:r>
            <a:endParaRPr lang="en-GB" dirty="0"/>
          </a:p>
        </p:txBody>
      </p:sp>
      <p:pic>
        <p:nvPicPr>
          <p:cNvPr id="18" name="Picture 17"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827584" y="1556792"/>
            <a:ext cx="7561263" cy="576287"/>
          </a:xfrm>
          <a:prstGeom prst="rect">
            <a:avLst/>
          </a:prstGeom>
        </p:spPr>
        <p:txBody>
          <a:bodyPr/>
          <a:lstStyle>
            <a:lvl1pPr>
              <a:buFontTx/>
              <a:buNone/>
              <a:defRPr sz="3200">
                <a:solidFill>
                  <a:schemeClr val="accent3"/>
                </a:solidFill>
              </a:defRPr>
            </a:lvl1pPr>
            <a:lvl2pPr>
              <a:buFontTx/>
              <a:buNone/>
              <a:defRPr sz="2400"/>
            </a:lvl2pPr>
          </a:lstStyle>
          <a:p>
            <a:pPr lvl="0"/>
            <a:r>
              <a:rPr lang="en-US" dirty="0" smtClean="0"/>
              <a:t>Subheading</a:t>
            </a:r>
          </a:p>
        </p:txBody>
      </p:sp>
      <p:sp>
        <p:nvSpPr>
          <p:cNvPr id="15" name="Text Placeholder 14"/>
          <p:cNvSpPr>
            <a:spLocks noGrp="1"/>
          </p:cNvSpPr>
          <p:nvPr>
            <p:ph type="body" sz="quarter" idx="14" hasCustomPrompt="1"/>
          </p:nvPr>
        </p:nvSpPr>
        <p:spPr>
          <a:xfrm>
            <a:off x="827584" y="836712"/>
            <a:ext cx="7560840" cy="647700"/>
          </a:xfrm>
          <a:prstGeom prst="rect">
            <a:avLst/>
          </a:prstGeom>
        </p:spPr>
        <p:txBody>
          <a:bodyPr/>
          <a:lstStyle>
            <a:lvl1pPr>
              <a:buFontTx/>
              <a:buNone/>
              <a:defRPr sz="4000"/>
            </a:lvl1pPr>
          </a:lstStyle>
          <a:p>
            <a:pPr lvl="0"/>
            <a:r>
              <a:rPr lang="en-US" dirty="0" smtClean="0"/>
              <a:t>Heading</a:t>
            </a:r>
            <a:endParaRPr lang="en-GB" dirty="0"/>
          </a:p>
        </p:txBody>
      </p:sp>
      <p:sp>
        <p:nvSpPr>
          <p:cNvPr id="17" name="Text Placeholder 16"/>
          <p:cNvSpPr>
            <a:spLocks noGrp="1"/>
          </p:cNvSpPr>
          <p:nvPr>
            <p:ph type="body" sz="quarter" idx="15" hasCustomPrompt="1"/>
          </p:nvPr>
        </p:nvSpPr>
        <p:spPr>
          <a:xfrm>
            <a:off x="827584" y="2132856"/>
            <a:ext cx="7559675" cy="3600450"/>
          </a:xfrm>
          <a:prstGeom prst="rect">
            <a:avLst/>
          </a:prstGeom>
        </p:spPr>
        <p:txBody>
          <a:bodyPr/>
          <a:lstStyle>
            <a:lvl1pPr>
              <a:buFontTx/>
              <a:buNone/>
              <a:defRPr sz="2400"/>
            </a:lvl1pPr>
            <a:lvl2pPr>
              <a:buFontTx/>
              <a:buNone/>
              <a:defRPr/>
            </a:lvl2pPr>
            <a:lvl3pPr>
              <a:buFontTx/>
              <a:buNone/>
              <a:defRPr/>
            </a:lvl3pPr>
            <a:lvl4pPr>
              <a:buFontTx/>
              <a:buNone/>
              <a:defRPr/>
            </a:lvl4pPr>
            <a:lvl5pPr>
              <a:buFontTx/>
              <a:buNone/>
              <a:defRPr/>
            </a:lvl5pPr>
          </a:lstStyle>
          <a:p>
            <a:pPr lvl="0"/>
            <a:r>
              <a:rPr lang="en-US" dirty="0" smtClean="0"/>
              <a:t>Body</a:t>
            </a:r>
          </a:p>
          <a:p>
            <a:pPr lvl="0"/>
            <a:endParaRPr lang="en-US" dirty="0" smtClean="0"/>
          </a:p>
          <a:p>
            <a:pPr lvl="0"/>
            <a:endParaRPr lang="en-US" dirty="0" smtClean="0"/>
          </a:p>
        </p:txBody>
      </p:sp>
      <p:pic>
        <p:nvPicPr>
          <p:cNvPr id="22" name="Picture 21"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14" name="Content Placeholder 13"/>
          <p:cNvSpPr>
            <a:spLocks noGrp="1"/>
          </p:cNvSpPr>
          <p:nvPr>
            <p:ph sz="quarter" idx="15" hasCustomPrompt="1"/>
          </p:nvPr>
        </p:nvSpPr>
        <p:spPr>
          <a:xfrm>
            <a:off x="827088" y="836613"/>
            <a:ext cx="7561336" cy="4895850"/>
          </a:xfrm>
          <a:prstGeom prst="rect">
            <a:avLst/>
          </a:prstGeom>
        </p:spPr>
        <p:txBody>
          <a:bodyPr/>
          <a:lstStyle>
            <a:lvl1pPr>
              <a:defRPr/>
            </a:lvl1pPr>
            <a:lvl2pPr>
              <a:buFont typeface="Wingdings" pitchFamily="2" charset="2"/>
              <a:buChar char="§"/>
              <a:defRPr sz="2400"/>
            </a:lvl2pPr>
            <a:lvl3pPr>
              <a:defRPr sz="2000"/>
            </a:lvl3pPr>
            <a:lvl4pPr>
              <a:buFont typeface="Wingdings" pitchFamily="2" charset="2"/>
              <a:buChar char="§"/>
              <a:defRPr sz="1800"/>
            </a:lvl4pPr>
          </a:lstStyle>
          <a:p>
            <a:pPr lvl="0"/>
            <a:r>
              <a:rPr lang="en-US" dirty="0" smtClean="0"/>
              <a:t>Some bulleted text</a:t>
            </a:r>
          </a:p>
          <a:p>
            <a:pPr lvl="1"/>
            <a:r>
              <a:rPr lang="en-US" dirty="0" smtClean="0"/>
              <a:t>Second level</a:t>
            </a:r>
          </a:p>
          <a:p>
            <a:pPr lvl="2"/>
            <a:r>
              <a:rPr lang="en-US" dirty="0" smtClean="0"/>
              <a:t>Third level</a:t>
            </a:r>
          </a:p>
          <a:p>
            <a:pPr lvl="2"/>
            <a:endParaRPr lang="en-US" dirty="0" smtClean="0"/>
          </a:p>
        </p:txBody>
      </p:sp>
      <p:pic>
        <p:nvPicPr>
          <p:cNvPr id="24" name="Picture 23"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827584" y="836712"/>
            <a:ext cx="7560840" cy="720080"/>
          </a:xfrm>
          <a:prstGeom prst="rect">
            <a:avLst/>
          </a:prstGeom>
        </p:spPr>
        <p:txBody>
          <a:bodyPr/>
          <a:lstStyle>
            <a:lvl1pPr marL="0" indent="0" algn="l">
              <a:buFontTx/>
              <a:buNone/>
              <a:defRPr sz="4000" baseline="0"/>
            </a:lvl1pPr>
            <a:lvl2pPr algn="l">
              <a:buFontTx/>
              <a:buNone/>
              <a:defRPr/>
            </a:lvl2pPr>
          </a:lstStyle>
          <a:p>
            <a:pPr lvl="0"/>
            <a:r>
              <a:rPr lang="en-US" dirty="0" smtClean="0"/>
              <a:t>Here is some data</a:t>
            </a:r>
            <a:endParaRPr lang="en-GB" dirty="0"/>
          </a:p>
        </p:txBody>
      </p:sp>
      <p:sp>
        <p:nvSpPr>
          <p:cNvPr id="14" name="Chart Placeholder 13"/>
          <p:cNvSpPr>
            <a:spLocks noGrp="1"/>
          </p:cNvSpPr>
          <p:nvPr>
            <p:ph type="chart" sz="quarter" idx="15"/>
          </p:nvPr>
        </p:nvSpPr>
        <p:spPr>
          <a:xfrm>
            <a:off x="827088" y="1628775"/>
            <a:ext cx="5041056" cy="3960813"/>
          </a:xfrm>
          <a:prstGeom prst="rect">
            <a:avLst/>
          </a:prstGeom>
        </p:spPr>
        <p:txBody>
          <a:bodyPr/>
          <a:lstStyle>
            <a:lvl1pPr>
              <a:buFontTx/>
              <a:buNone/>
              <a:defRPr/>
            </a:lvl1pPr>
          </a:lstStyle>
          <a:p>
            <a:endParaRPr lang="en-GB" dirty="0"/>
          </a:p>
        </p:txBody>
      </p:sp>
      <p:sp>
        <p:nvSpPr>
          <p:cNvPr id="18" name="Text Placeholder 17"/>
          <p:cNvSpPr>
            <a:spLocks noGrp="1"/>
          </p:cNvSpPr>
          <p:nvPr>
            <p:ph type="body" sz="quarter" idx="16" hasCustomPrompt="1"/>
          </p:nvPr>
        </p:nvSpPr>
        <p:spPr>
          <a:xfrm>
            <a:off x="6012160" y="1628774"/>
            <a:ext cx="2376190"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GB" dirty="0" smtClean="0"/>
              <a:t>Here are some notes about this chart.</a:t>
            </a:r>
            <a:endParaRPr lang="en-GB" dirty="0"/>
          </a:p>
        </p:txBody>
      </p:sp>
      <p:pic>
        <p:nvPicPr>
          <p:cNvPr id="22" name="Picture 21"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e charts">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827584" y="836712"/>
            <a:ext cx="7560840" cy="720080"/>
          </a:xfrm>
          <a:prstGeom prst="rect">
            <a:avLst/>
          </a:prstGeom>
        </p:spPr>
        <p:txBody>
          <a:bodyPr/>
          <a:lstStyle>
            <a:lvl1pPr marL="0" indent="0" algn="l">
              <a:buFontTx/>
              <a:buNone/>
              <a:defRPr sz="4000" baseline="0"/>
            </a:lvl1pPr>
            <a:lvl2pPr algn="l">
              <a:buFontTx/>
              <a:buNone/>
              <a:defRPr/>
            </a:lvl2pPr>
          </a:lstStyle>
          <a:p>
            <a:pPr lvl="0"/>
            <a:r>
              <a:rPr lang="en-GB" dirty="0" smtClean="0"/>
              <a:t>Compare this data</a:t>
            </a:r>
            <a:endParaRPr lang="en-GB" dirty="0"/>
          </a:p>
        </p:txBody>
      </p:sp>
      <p:sp>
        <p:nvSpPr>
          <p:cNvPr id="14" name="Chart Placeholder 13"/>
          <p:cNvSpPr>
            <a:spLocks noGrp="1"/>
          </p:cNvSpPr>
          <p:nvPr>
            <p:ph type="chart" sz="quarter" idx="15"/>
          </p:nvPr>
        </p:nvSpPr>
        <p:spPr>
          <a:xfrm>
            <a:off x="827088" y="1628775"/>
            <a:ext cx="3744912" cy="3960813"/>
          </a:xfrm>
          <a:prstGeom prst="rect">
            <a:avLst/>
          </a:prstGeom>
        </p:spPr>
        <p:txBody>
          <a:bodyPr/>
          <a:lstStyle>
            <a:lvl1pPr>
              <a:buFontTx/>
              <a:buNone/>
              <a:defRPr/>
            </a:lvl1pPr>
          </a:lstStyle>
          <a:p>
            <a:endParaRPr lang="en-GB" dirty="0"/>
          </a:p>
        </p:txBody>
      </p:sp>
      <p:sp>
        <p:nvSpPr>
          <p:cNvPr id="12" name="Chart Placeholder 13"/>
          <p:cNvSpPr>
            <a:spLocks noGrp="1"/>
          </p:cNvSpPr>
          <p:nvPr>
            <p:ph type="chart" sz="quarter" idx="16"/>
          </p:nvPr>
        </p:nvSpPr>
        <p:spPr>
          <a:xfrm>
            <a:off x="4644008" y="1628800"/>
            <a:ext cx="3744912" cy="3960813"/>
          </a:xfrm>
          <a:prstGeom prst="rect">
            <a:avLst/>
          </a:prstGeom>
        </p:spPr>
        <p:txBody>
          <a:bodyPr/>
          <a:lstStyle>
            <a:lvl1pPr>
              <a:buFontTx/>
              <a:buNone/>
              <a:defRPr/>
            </a:lvl1pPr>
          </a:lstStyle>
          <a:p>
            <a:endParaRPr lang="en-GB" dirty="0"/>
          </a:p>
        </p:txBody>
      </p:sp>
      <p:pic>
        <p:nvPicPr>
          <p:cNvPr id="19" name="Picture 18"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image and text">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827584" y="836712"/>
            <a:ext cx="7560840" cy="720080"/>
          </a:xfrm>
          <a:prstGeom prst="rect">
            <a:avLst/>
          </a:prstGeom>
        </p:spPr>
        <p:txBody>
          <a:bodyPr/>
          <a:lstStyle>
            <a:lvl1pPr marL="0" indent="0" algn="l">
              <a:buFontTx/>
              <a:buNone/>
              <a:defRPr sz="4000" baseline="0"/>
            </a:lvl1pPr>
            <a:lvl2pPr algn="l">
              <a:buFontTx/>
              <a:buNone/>
              <a:defRPr/>
            </a:lvl2pPr>
          </a:lstStyle>
          <a:p>
            <a:pPr lvl="0"/>
            <a:r>
              <a:rPr lang="en-US" dirty="0" smtClean="0"/>
              <a:t>Here is an image with text</a:t>
            </a:r>
            <a:endParaRPr lang="en-GB" dirty="0"/>
          </a:p>
        </p:txBody>
      </p:sp>
      <p:sp>
        <p:nvSpPr>
          <p:cNvPr id="18" name="Text Placeholder 17"/>
          <p:cNvSpPr>
            <a:spLocks noGrp="1"/>
          </p:cNvSpPr>
          <p:nvPr>
            <p:ph type="body" sz="quarter" idx="16" hasCustomPrompt="1"/>
          </p:nvPr>
        </p:nvSpPr>
        <p:spPr>
          <a:xfrm>
            <a:off x="827584" y="1628800"/>
            <a:ext cx="4464496" cy="3960465"/>
          </a:xfrm>
          <a:prstGeom prst="rect">
            <a:avLst/>
          </a:prstGeom>
        </p:spPr>
        <p:txBody>
          <a:bodyPr>
            <a:normAutofit/>
          </a:bodyPr>
          <a:lstStyle>
            <a:lvl1pPr marL="0" indent="0">
              <a:buNone/>
              <a:defRPr sz="2400" baseline="0"/>
            </a:lvl1pPr>
            <a:lvl2pPr indent="0">
              <a:buNone/>
              <a:defRPr sz="2400"/>
            </a:lvl2pPr>
            <a:lvl3pPr indent="0">
              <a:buNone/>
              <a:defRPr sz="2400"/>
            </a:lvl3pPr>
            <a:lvl4pPr indent="0">
              <a:buNone/>
              <a:defRPr sz="2400"/>
            </a:lvl4pPr>
            <a:lvl5pPr indent="0">
              <a:buNone/>
              <a:defRPr sz="2400"/>
            </a:lvl5pPr>
          </a:lstStyle>
          <a:p>
            <a:pPr lvl="0"/>
            <a:r>
              <a:rPr lang="en-GB" dirty="0" smtClean="0"/>
              <a:t>Here are some notes about this chart.</a:t>
            </a:r>
            <a:endParaRPr lang="en-GB" dirty="0"/>
          </a:p>
        </p:txBody>
      </p:sp>
      <p:sp>
        <p:nvSpPr>
          <p:cNvPr id="13" name="Picture Placeholder 12"/>
          <p:cNvSpPr>
            <a:spLocks noGrp="1"/>
          </p:cNvSpPr>
          <p:nvPr>
            <p:ph type="pic" sz="quarter" idx="17"/>
          </p:nvPr>
        </p:nvSpPr>
        <p:spPr>
          <a:xfrm>
            <a:off x="5364163" y="1628775"/>
            <a:ext cx="3024261" cy="3960813"/>
          </a:xfrm>
          <a:prstGeom prst="rect">
            <a:avLst/>
          </a:prstGeom>
        </p:spPr>
        <p:txBody>
          <a:bodyPr/>
          <a:lstStyle>
            <a:lvl1pPr>
              <a:buFontTx/>
              <a:buNone/>
              <a:defRPr/>
            </a:lvl1pPr>
          </a:lstStyle>
          <a:p>
            <a:endParaRPr lang="en-GB" dirty="0"/>
          </a:p>
        </p:txBody>
      </p:sp>
      <p:pic>
        <p:nvPicPr>
          <p:cNvPr id="24" name="Picture 23"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827584" y="836712"/>
            <a:ext cx="3744416" cy="4752901"/>
          </a:xfrm>
          <a:prstGeom prst="rect">
            <a:avLst/>
          </a:prstGeom>
        </p:spPr>
        <p:txBody>
          <a:bodyPr/>
          <a:lstStyle>
            <a:lvl1pPr>
              <a:buFontTx/>
              <a:buNone/>
              <a:defRPr/>
            </a:lvl1pPr>
          </a:lstStyle>
          <a:p>
            <a:endParaRPr lang="en-GB" dirty="0"/>
          </a:p>
        </p:txBody>
      </p:sp>
      <p:sp>
        <p:nvSpPr>
          <p:cNvPr id="14" name="Text Placeholder 17"/>
          <p:cNvSpPr>
            <a:spLocks noGrp="1"/>
          </p:cNvSpPr>
          <p:nvPr>
            <p:ph type="body" sz="quarter" idx="19" hasCustomPrompt="1"/>
          </p:nvPr>
        </p:nvSpPr>
        <p:spPr>
          <a:xfrm>
            <a:off x="4644008" y="836712"/>
            <a:ext cx="3744416" cy="4752528"/>
          </a:xfrm>
          <a:prstGeom prst="rect">
            <a:avLst/>
          </a:prstGeom>
        </p:spPr>
        <p:txBody>
          <a:bodyPr>
            <a:noAutofit/>
          </a:bodyPr>
          <a:lstStyle>
            <a:lvl1pPr marL="0" indent="0">
              <a:buNone/>
              <a:defRPr sz="3200" baseline="0"/>
            </a:lvl1pPr>
            <a:lvl2pPr indent="0">
              <a:buNone/>
              <a:defRPr sz="2400"/>
            </a:lvl2pPr>
            <a:lvl3pPr indent="0">
              <a:buNone/>
              <a:defRPr sz="2400"/>
            </a:lvl3pPr>
            <a:lvl4pPr indent="0">
              <a:buNone/>
              <a:defRPr sz="2400"/>
            </a:lvl4pPr>
            <a:lvl5pPr indent="0">
              <a:buNone/>
              <a:defRPr sz="2400"/>
            </a:lvl5pPr>
          </a:lstStyle>
          <a:p>
            <a:pPr lvl="0"/>
            <a:r>
              <a:rPr lang="en-GB" dirty="0" smtClean="0"/>
              <a:t>Sub head with text</a:t>
            </a:r>
            <a:endParaRPr lang="en-GB" dirty="0"/>
          </a:p>
        </p:txBody>
      </p:sp>
      <p:pic>
        <p:nvPicPr>
          <p:cNvPr id="24" name="Picture 23" descr="qaa_4 col.png"/>
          <p:cNvPicPr>
            <a:picLocks noChangeAspect="1"/>
          </p:cNvPicPr>
          <p:nvPr userDrawn="1"/>
        </p:nvPicPr>
        <p:blipFill>
          <a:blip r:embed="rId2" cstate="print"/>
          <a:stretch>
            <a:fillRect/>
          </a:stretch>
        </p:blipFill>
        <p:spPr>
          <a:xfrm>
            <a:off x="467544" y="6153375"/>
            <a:ext cx="1008112" cy="3719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1" r:id="rId4"/>
    <p:sldLayoutId id="2147483665" r:id="rId5"/>
    <p:sldLayoutId id="2147483661" r:id="rId6"/>
    <p:sldLayoutId id="2147483662" r:id="rId7"/>
    <p:sldLayoutId id="2147483663" r:id="rId8"/>
    <p:sldLayoutId id="2147483668" r:id="rId9"/>
    <p:sldLayoutId id="2147483664" r:id="rId10"/>
    <p:sldLayoutId id="2147483666" r:id="rId11"/>
    <p:sldLayoutId id="2147483660" r:id="rId12"/>
    <p:sldLayoutId id="214748367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hyperlink" Target="http://www.hefce.ac.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hyperlink" Target="http://www.heacademy.ac.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7" name="Text Placeholder 6"/>
          <p:cNvSpPr>
            <a:spLocks noGrp="1"/>
          </p:cNvSpPr>
          <p:nvPr>
            <p:ph type="body" sz="quarter" idx="14"/>
          </p:nvPr>
        </p:nvSpPr>
        <p:spPr/>
        <p:txBody>
          <a:bodyPr/>
          <a:lstStyle/>
          <a:p>
            <a:endParaRPr lang="en-GB"/>
          </a:p>
        </p:txBody>
      </p:sp>
      <p:pic>
        <p:nvPicPr>
          <p:cNvPr id="1027" name="Picture 3" descr="\\fs1\DesignFiles\Designers temp workaround\Brand Guidelines\Powerpoint\ColouBackgrounds\LightBlue.png"/>
          <p:cNvPicPr>
            <a:picLocks noChangeAspect="1" noChangeArrowheads="1"/>
          </p:cNvPicPr>
          <p:nvPr/>
        </p:nvPicPr>
        <p:blipFill>
          <a:blip r:embed="rId3" cstate="print">
            <a:duotone>
              <a:prstClr val="black"/>
              <a:srgbClr val="42FFFC">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a:fillRect/>
          </a:stretch>
        </p:blipFill>
        <p:spPr bwMode="auto">
          <a:xfrm>
            <a:off x="0" y="0"/>
            <a:ext cx="9144000" cy="6858000"/>
          </a:xfrm>
          <a:prstGeom prst="rect">
            <a:avLst/>
          </a:prstGeom>
          <a:noFill/>
        </p:spPr>
      </p:pic>
      <p:sp>
        <p:nvSpPr>
          <p:cNvPr id="4" name="Text Placeholder 1"/>
          <p:cNvSpPr txBox="1">
            <a:spLocks/>
          </p:cNvSpPr>
          <p:nvPr/>
        </p:nvSpPr>
        <p:spPr>
          <a:xfrm>
            <a:off x="827088" y="1268413"/>
            <a:ext cx="7273304" cy="3960787"/>
          </a:xfrm>
          <a:prstGeom prst="rect">
            <a:avLst/>
          </a:prstGeom>
        </p:spPr>
        <p:txBody>
          <a:bodyPr>
            <a:normAutofit/>
          </a:bodyPr>
          <a:lstStyle/>
          <a:p>
            <a:pPr marR="0" lvl="0" algn="l" defTabSz="914400" rtl="0" eaLnBrk="1" fontAlgn="auto" latinLnBrk="0" hangingPunct="1">
              <a:lnSpc>
                <a:spcPct val="100000"/>
              </a:lnSpc>
              <a:spcBef>
                <a:spcPct val="20000"/>
              </a:spcBef>
              <a:spcAft>
                <a:spcPts val="0"/>
              </a:spcAft>
              <a:buClrTx/>
              <a:buSzTx/>
              <a:tabLst/>
              <a:defRPr/>
            </a:pPr>
            <a:endParaRPr kumimoji="0" lang="en-GB" sz="4800" b="0" i="0" u="none" strike="noStrike" kern="1200" cap="none" spc="0" normalizeH="0" baseline="30000" noProof="0" dirty="0" smtClean="0">
              <a:ln>
                <a:noFill/>
              </a:ln>
              <a:solidFill>
                <a:schemeClr val="bg1"/>
              </a:solidFill>
              <a:effectLst/>
              <a:uLnTx/>
              <a:uFillTx/>
              <a:latin typeface="+mn-lt"/>
              <a:ea typeface="+mn-ea"/>
              <a:cs typeface="+mn-cs"/>
            </a:endParaRPr>
          </a:p>
          <a:p>
            <a:pPr marR="0" lvl="0" defTabSz="914400" rtl="0" eaLnBrk="1" fontAlgn="auto" latinLnBrk="0" hangingPunct="1">
              <a:lnSpc>
                <a:spcPct val="100000"/>
              </a:lnSpc>
              <a:spcBef>
                <a:spcPct val="20000"/>
              </a:spcBef>
              <a:spcAft>
                <a:spcPts val="0"/>
              </a:spcAft>
              <a:buClrTx/>
              <a:buSzTx/>
              <a:tabLst/>
              <a:defRPr/>
            </a:pPr>
            <a:r>
              <a:rPr lang="en-GB" sz="4400" dirty="0" smtClean="0">
                <a:solidFill>
                  <a:schemeClr val="bg1"/>
                </a:solidFill>
                <a:latin typeface="Arial" pitchFamily="34" charset="0"/>
                <a:cs typeface="Arial" pitchFamily="34" charset="0"/>
              </a:rPr>
              <a:t>The Practice of Quality Assurance</a:t>
            </a:r>
          </a:p>
          <a:p>
            <a:pPr marR="0" lvl="0" defTabSz="914400" rtl="0" eaLnBrk="1" fontAlgn="auto" latinLnBrk="0" hangingPunct="1">
              <a:lnSpc>
                <a:spcPct val="100000"/>
              </a:lnSpc>
              <a:spcBef>
                <a:spcPct val="20000"/>
              </a:spcBef>
              <a:spcAft>
                <a:spcPts val="0"/>
              </a:spcAft>
              <a:buClrTx/>
              <a:buSzTx/>
              <a:tabLst/>
              <a:defRPr/>
            </a:pPr>
            <a:endParaRPr lang="en-GB" sz="3300" dirty="0" smtClean="0">
              <a:solidFill>
                <a:schemeClr val="bg1"/>
              </a:solidFill>
              <a:latin typeface="Arial" pitchFamily="34" charset="0"/>
              <a:cs typeface="Arial" pitchFamily="34" charset="0"/>
            </a:endParaRPr>
          </a:p>
          <a:p>
            <a:pPr marR="0" lvl="0" defTabSz="914400" rtl="0" eaLnBrk="1" fontAlgn="auto" latinLnBrk="0" hangingPunct="1">
              <a:lnSpc>
                <a:spcPct val="100000"/>
              </a:lnSpc>
              <a:spcBef>
                <a:spcPct val="20000"/>
              </a:spcBef>
              <a:spcAft>
                <a:spcPts val="0"/>
              </a:spcAft>
              <a:buClrTx/>
              <a:buSzTx/>
              <a:tabLst/>
              <a:defRPr/>
            </a:pPr>
            <a:r>
              <a:rPr lang="en-GB" sz="3300" b="1" dirty="0" smtClean="0">
                <a:solidFill>
                  <a:schemeClr val="bg1"/>
                </a:solidFill>
                <a:latin typeface="Arial" pitchFamily="34" charset="0"/>
                <a:cs typeface="Arial" pitchFamily="34" charset="0"/>
              </a:rPr>
              <a:t>Dr Stephen Jackson: </a:t>
            </a:r>
            <a:endParaRPr lang="en-GB" sz="3300" b="1" dirty="0">
              <a:solidFill>
                <a:schemeClr val="bg1"/>
              </a:solidFill>
              <a:latin typeface="Arial" pitchFamily="34" charset="0"/>
              <a:cs typeface="Arial" pitchFamily="34" charset="0"/>
            </a:endParaRPr>
          </a:p>
          <a:p>
            <a:pPr marR="0" lvl="0" defTabSz="914400" rtl="0" eaLnBrk="1" fontAlgn="auto" latinLnBrk="0" hangingPunct="1">
              <a:lnSpc>
                <a:spcPct val="100000"/>
              </a:lnSpc>
              <a:spcBef>
                <a:spcPct val="20000"/>
              </a:spcBef>
              <a:spcAft>
                <a:spcPts val="0"/>
              </a:spcAft>
              <a:buClrTx/>
              <a:buSzTx/>
              <a:tabLst/>
              <a:defRPr/>
            </a:pPr>
            <a:endParaRPr kumimoji="0" lang="en-GB" sz="3300" b="1" i="0" u="none" strike="noStrike" kern="1200" cap="none" spc="0" normalizeH="0" noProof="0" dirty="0" smtClean="0">
              <a:ln>
                <a:noFill/>
              </a:ln>
              <a:solidFill>
                <a:schemeClr val="bg1"/>
              </a:solidFill>
              <a:effectLst/>
              <a:uLnTx/>
              <a:uFillTx/>
              <a:latin typeface="Arial" pitchFamily="34" charset="0"/>
              <a:cs typeface="Arial" pitchFamily="34" charset="0"/>
            </a:endParaRPr>
          </a:p>
          <a:p>
            <a:pPr marR="0" lvl="0" algn="ctr" defTabSz="914400" rtl="0" eaLnBrk="1" fontAlgn="auto" latinLnBrk="0" hangingPunct="1">
              <a:lnSpc>
                <a:spcPct val="100000"/>
              </a:lnSpc>
              <a:spcBef>
                <a:spcPct val="20000"/>
              </a:spcBef>
              <a:spcAft>
                <a:spcPts val="0"/>
              </a:spcAft>
              <a:buClrTx/>
              <a:buSzTx/>
              <a:tabLst/>
              <a:defRPr/>
            </a:pPr>
            <a:endParaRPr lang="en-GB" sz="3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4788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69332"/>
          </a:xfrm>
          <a:prstGeom prst="rect">
            <a:avLst/>
          </a:prstGeom>
        </p:spPr>
        <p:txBody>
          <a:bodyPr wrap="square">
            <a:spAutoFit/>
          </a:bodyPr>
          <a:lstStyle/>
          <a:p>
            <a:pPr lvl="0" algn="ctr">
              <a:spcBef>
                <a:spcPts val="0"/>
              </a:spcBef>
              <a:defRPr/>
            </a:pPr>
            <a:r>
              <a:rPr lang="en-GB" sz="1800" dirty="0" smtClean="0">
                <a:latin typeface="Arial" pitchFamily="34" charset="0"/>
                <a:cs typeface="Arial" pitchFamily="34" charset="0"/>
              </a:rPr>
              <a:t>De</a:t>
            </a:r>
          </a:p>
        </p:txBody>
      </p:sp>
      <p:sp>
        <p:nvSpPr>
          <p:cNvPr id="14" name="TextBox 13"/>
          <p:cNvSpPr txBox="1"/>
          <p:nvPr/>
        </p:nvSpPr>
        <p:spPr>
          <a:xfrm>
            <a:off x="899592" y="620688"/>
            <a:ext cx="4373313" cy="584775"/>
          </a:xfrm>
          <a:prstGeom prst="rect">
            <a:avLst/>
          </a:prstGeom>
          <a:noFill/>
        </p:spPr>
        <p:txBody>
          <a:bodyPr wrap="none" rtlCol="0">
            <a:spAutoFit/>
          </a:bodyPr>
          <a:lstStyle/>
          <a:p>
            <a:r>
              <a:rPr lang="en-GB" sz="3200" b="1" dirty="0" smtClean="0">
                <a:latin typeface="Arial" pitchFamily="34" charset="0"/>
                <a:cs typeface="Arial" pitchFamily="34" charset="0"/>
              </a:rPr>
              <a:t>The UK Quality Code</a:t>
            </a:r>
            <a:r>
              <a:rPr lang="en-GB" sz="3200" dirty="0" smtClean="0">
                <a:latin typeface="Arial" pitchFamily="34" charset="0"/>
                <a:cs typeface="Arial" pitchFamily="34" charset="0"/>
              </a:rPr>
              <a:t> </a:t>
            </a:r>
            <a:endParaRPr lang="en-GB" sz="2800" b="1" dirty="0"/>
          </a:p>
        </p:txBody>
      </p:sp>
      <p:sp>
        <p:nvSpPr>
          <p:cNvPr id="7" name="Rectangle 6"/>
          <p:cNvSpPr/>
          <p:nvPr/>
        </p:nvSpPr>
        <p:spPr>
          <a:xfrm>
            <a:off x="3434509" y="3244334"/>
            <a:ext cx="2274982" cy="369332"/>
          </a:xfrm>
          <a:prstGeom prst="rect">
            <a:avLst/>
          </a:prstGeom>
        </p:spPr>
        <p:txBody>
          <a:bodyPr wrap="none">
            <a:spAutoFit/>
          </a:bodyPr>
          <a:lstStyle/>
          <a:p>
            <a:pPr lvl="0" algn="ctr"/>
            <a:r>
              <a:rPr lang="en-GB" dirty="0" smtClean="0">
                <a:solidFill>
                  <a:schemeClr val="bg1"/>
                </a:solidFill>
                <a:latin typeface="Arial" pitchFamily="34" charset="0"/>
                <a:cs typeface="Arial" pitchFamily="34" charset="0"/>
              </a:rPr>
              <a:t>General Introduction</a:t>
            </a:r>
            <a:endParaRPr lang="en-GB" dirty="0">
              <a:solidFill>
                <a:schemeClr val="bg1"/>
              </a:solidFill>
              <a:latin typeface="Arial" pitchFamily="34" charset="0"/>
              <a:cs typeface="Arial" pitchFamily="34" charset="0"/>
            </a:endParaRPr>
          </a:p>
        </p:txBody>
      </p:sp>
      <p:graphicFrame>
        <p:nvGraphicFramePr>
          <p:cNvPr id="10" name="Table 9"/>
          <p:cNvGraphicFramePr>
            <a:graphicFrameLocks noGrp="1"/>
          </p:cNvGraphicFramePr>
          <p:nvPr>
            <p:extLst/>
          </p:nvPr>
        </p:nvGraphicFramePr>
        <p:xfrm>
          <a:off x="899592" y="1700808"/>
          <a:ext cx="7488831" cy="3674803"/>
        </p:xfrm>
        <a:graphic>
          <a:graphicData uri="http://schemas.openxmlformats.org/drawingml/2006/table">
            <a:tbl>
              <a:tblPr firstRow="1" bandRow="1">
                <a:tableStyleId>{5C22544A-7EE6-4342-B048-85BDC9FD1C3A}</a:tableStyleId>
              </a:tblPr>
              <a:tblGrid>
                <a:gridCol w="2496277"/>
                <a:gridCol w="2496277"/>
                <a:gridCol w="2496277"/>
              </a:tblGrid>
              <a:tr h="576064">
                <a:tc gridSpan="3">
                  <a:txBody>
                    <a:bodyPr/>
                    <a:lstStyle/>
                    <a:p>
                      <a:pPr lvl="0" algn="ctr"/>
                      <a:r>
                        <a:rPr lang="en-GB" sz="2800" b="0" dirty="0" smtClean="0">
                          <a:solidFill>
                            <a:schemeClr val="bg1"/>
                          </a:solidFill>
                          <a:latin typeface="Arial" pitchFamily="34" charset="0"/>
                          <a:cs typeface="Arial" pitchFamily="34" charset="0"/>
                        </a:rPr>
                        <a:t>General Introduction</a:t>
                      </a:r>
                      <a:endParaRPr lang="en-GB" sz="2800" b="0"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solidFill>
                      <a:srgbClr val="53565A"/>
                    </a:solidFill>
                  </a:tcPr>
                </a:tc>
                <a:tc hMerge="1">
                  <a:txBody>
                    <a:bodyPr/>
                    <a:lstStyle/>
                    <a:p>
                      <a:pPr algn="ctr"/>
                      <a:endParaRPr lang="en-US" sz="4400" b="0" dirty="0"/>
                    </a:p>
                  </a:txBody>
                  <a:tcPr anchor="ctr">
                    <a:lnT w="12700" cap="flat" cmpd="sng" algn="ctr">
                      <a:noFill/>
                      <a:prstDash val="solid"/>
                      <a:round/>
                      <a:headEnd type="none" w="med" len="med"/>
                      <a:tailEnd type="none" w="med" len="med"/>
                    </a:lnT>
                    <a:solidFill>
                      <a:srgbClr val="00AF85"/>
                    </a:solidFill>
                  </a:tcPr>
                </a:tc>
                <a:tc hMerge="1">
                  <a:txBody>
                    <a:bodyPr/>
                    <a:lstStyle/>
                    <a:p>
                      <a:pPr algn="ctr"/>
                      <a:endParaRPr lang="en-US" sz="4400" b="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E3779"/>
                    </a:solidFill>
                  </a:tcPr>
                </a:tc>
              </a:tr>
              <a:tr h="877868">
                <a:tc>
                  <a:txBody>
                    <a:bodyPr/>
                    <a:lstStyle/>
                    <a:p>
                      <a:pPr algn="ctr"/>
                      <a:r>
                        <a:rPr lang="en-US" sz="4000" b="0" dirty="0" smtClean="0">
                          <a:solidFill>
                            <a:srgbClr val="FFFFFF"/>
                          </a:solidFill>
                          <a:latin typeface="Arial" pitchFamily="34" charset="0"/>
                          <a:cs typeface="Arial" pitchFamily="34" charset="0"/>
                        </a:rPr>
                        <a:t>Part A</a:t>
                      </a:r>
                      <a:endParaRPr lang="en-US" sz="4000" b="0" dirty="0">
                        <a:solidFill>
                          <a:srgbClr val="FFFFFF"/>
                        </a:solidFill>
                        <a:latin typeface="Arial" pitchFamily="34" charset="0"/>
                        <a:cs typeface="Arial" pitchFamily="34" charset="0"/>
                      </a:endParaRPr>
                    </a:p>
                  </a:txBody>
                  <a:tcPr anchor="ctr">
                    <a:lnL w="12700" cap="flat" cmpd="sng" algn="ctr">
                      <a:noFill/>
                      <a:prstDash val="solid"/>
                      <a:round/>
                      <a:headEnd type="none" w="med" len="med"/>
                      <a:tailEnd type="none" w="med" len="med"/>
                    </a:lnL>
                    <a:solidFill>
                      <a:srgbClr val="7F3F98"/>
                    </a:solidFill>
                  </a:tcPr>
                </a:tc>
                <a:tc>
                  <a:txBody>
                    <a:bodyPr/>
                    <a:lstStyle/>
                    <a:p>
                      <a:pPr algn="ctr"/>
                      <a:r>
                        <a:rPr lang="en-US" sz="4000" b="0" dirty="0" smtClean="0">
                          <a:solidFill>
                            <a:srgbClr val="FFFFFF"/>
                          </a:solidFill>
                          <a:latin typeface="Arial" pitchFamily="34" charset="0"/>
                          <a:cs typeface="Arial" pitchFamily="34" charset="0"/>
                        </a:rPr>
                        <a:t>Part B</a:t>
                      </a:r>
                      <a:endParaRPr lang="en-US" sz="4000" b="0" dirty="0">
                        <a:solidFill>
                          <a:srgbClr val="FFFFFF"/>
                        </a:solidFill>
                        <a:latin typeface="Arial" pitchFamily="34" charset="0"/>
                        <a:cs typeface="Arial" pitchFamily="34" charset="0"/>
                      </a:endParaRPr>
                    </a:p>
                  </a:txBody>
                  <a:tcPr anchor="ctr">
                    <a:solidFill>
                      <a:srgbClr val="00AF85"/>
                    </a:solidFill>
                  </a:tcPr>
                </a:tc>
                <a:tc>
                  <a:txBody>
                    <a:bodyPr/>
                    <a:lstStyle/>
                    <a:p>
                      <a:pPr algn="ctr"/>
                      <a:r>
                        <a:rPr lang="en-US" sz="4000" b="0" dirty="0" smtClean="0">
                          <a:solidFill>
                            <a:srgbClr val="FFFFFF"/>
                          </a:solidFill>
                          <a:latin typeface="Arial" pitchFamily="34" charset="0"/>
                          <a:cs typeface="Arial" pitchFamily="34" charset="0"/>
                        </a:rPr>
                        <a:t>Part C</a:t>
                      </a:r>
                      <a:endParaRPr lang="en-US" sz="4000" b="0" dirty="0">
                        <a:solidFill>
                          <a:srgbClr val="FFFFFF"/>
                        </a:solidFill>
                        <a:latin typeface="Arial" pitchFamily="34" charset="0"/>
                        <a:cs typeface="Arial" pitchFamily="34" charset="0"/>
                      </a:endParaRPr>
                    </a:p>
                  </a:txBody>
                  <a:tcPr anchor="ctr">
                    <a:lnR w="12700" cap="flat" cmpd="sng" algn="ctr">
                      <a:noFill/>
                      <a:prstDash val="solid"/>
                      <a:round/>
                      <a:headEnd type="none" w="med" len="med"/>
                      <a:tailEnd type="none" w="med" len="med"/>
                    </a:lnR>
                    <a:solidFill>
                      <a:srgbClr val="EE3779"/>
                    </a:solidFill>
                  </a:tcPr>
                </a:tc>
              </a:tr>
              <a:tr h="2220871">
                <a:tc>
                  <a:txBody>
                    <a:bodyPr/>
                    <a:lstStyle/>
                    <a:p>
                      <a:pPr lvl="0" algn="ctr"/>
                      <a:r>
                        <a:rPr lang="en-GB" sz="2400" dirty="0" smtClean="0">
                          <a:latin typeface="Arial" pitchFamily="34" charset="0"/>
                          <a:cs typeface="Arial" pitchFamily="34" charset="0"/>
                        </a:rPr>
                        <a:t>Setting and Maintaining Academic Standards</a:t>
                      </a:r>
                      <a:endParaRPr lang="en-GB" sz="2400" dirty="0">
                        <a:latin typeface="Arial" pitchFamily="34" charset="0"/>
                        <a:cs typeface="Arial" pitchFamily="34" charset="0"/>
                      </a:endParaRPr>
                    </a:p>
                  </a:txBody>
                  <a:tcP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pitchFamily="34" charset="0"/>
                          <a:cs typeface="Arial" pitchFamily="34" charset="0"/>
                        </a:rPr>
                        <a:t>Assuring and Enhancing Academic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pitchFamily="34" charset="0"/>
                          <a:cs typeface="Arial" pitchFamily="34" charset="0"/>
                        </a:rPr>
                        <a:t>Quality</a:t>
                      </a:r>
                    </a:p>
                    <a:p>
                      <a:pPr algn="ctr"/>
                      <a:endParaRPr lang="en-US"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latin typeface="Arial" pitchFamily="34" charset="0"/>
                          <a:cs typeface="Arial" pitchFamily="34" charset="0"/>
                        </a:rPr>
                        <a:t>Information about Higher Education Provision</a:t>
                      </a:r>
                    </a:p>
                    <a:p>
                      <a:pPr algn="ctr"/>
                      <a:endParaRPr lang="en-US" dirty="0">
                        <a:latin typeface="Arial" pitchFamily="34" charset="0"/>
                        <a:cs typeface="Arial" pitchFamily="34" charset="0"/>
                      </a:endParaRPr>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49581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628800"/>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69332"/>
          </a:xfrm>
          <a:prstGeom prst="rect">
            <a:avLst/>
          </a:prstGeom>
        </p:spPr>
        <p:txBody>
          <a:bodyPr wrap="square">
            <a:spAutoFit/>
          </a:bodyPr>
          <a:lstStyle/>
          <a:p>
            <a:pPr lvl="0" algn="ctr">
              <a:spcBef>
                <a:spcPts val="0"/>
              </a:spcBef>
              <a:defRPr/>
            </a:pPr>
            <a:endParaRPr lang="en-GB" sz="1800" dirty="0" smtClean="0">
              <a:latin typeface="Arial" pitchFamily="34" charset="0"/>
              <a:cs typeface="Arial" pitchFamily="34" charset="0"/>
            </a:endParaRPr>
          </a:p>
        </p:txBody>
      </p:sp>
      <p:sp>
        <p:nvSpPr>
          <p:cNvPr id="14" name="TextBox 13"/>
          <p:cNvSpPr txBox="1"/>
          <p:nvPr/>
        </p:nvSpPr>
        <p:spPr>
          <a:xfrm>
            <a:off x="899592" y="620688"/>
            <a:ext cx="4373313" cy="584775"/>
          </a:xfrm>
          <a:prstGeom prst="rect">
            <a:avLst/>
          </a:prstGeom>
          <a:noFill/>
        </p:spPr>
        <p:txBody>
          <a:bodyPr wrap="none" rtlCol="0">
            <a:spAutoFit/>
          </a:bodyPr>
          <a:lstStyle/>
          <a:p>
            <a:r>
              <a:rPr lang="en-GB" sz="3200" b="1" dirty="0" smtClean="0">
                <a:latin typeface="Arial" pitchFamily="34" charset="0"/>
                <a:cs typeface="Arial" pitchFamily="34" charset="0"/>
              </a:rPr>
              <a:t>The UK Quality Code</a:t>
            </a:r>
            <a:r>
              <a:rPr lang="en-GB" sz="3200" dirty="0" smtClean="0">
                <a:latin typeface="Arial" pitchFamily="34" charset="0"/>
                <a:cs typeface="Arial" pitchFamily="34" charset="0"/>
              </a:rPr>
              <a:t> </a:t>
            </a:r>
            <a:endParaRPr lang="en-GB" sz="2800" b="1" dirty="0"/>
          </a:p>
        </p:txBody>
      </p:sp>
      <p:sp>
        <p:nvSpPr>
          <p:cNvPr id="7" name="Rectangle 6"/>
          <p:cNvSpPr/>
          <p:nvPr/>
        </p:nvSpPr>
        <p:spPr>
          <a:xfrm>
            <a:off x="3434509" y="3244334"/>
            <a:ext cx="2274982" cy="369332"/>
          </a:xfrm>
          <a:prstGeom prst="rect">
            <a:avLst/>
          </a:prstGeom>
        </p:spPr>
        <p:txBody>
          <a:bodyPr wrap="none">
            <a:spAutoFit/>
          </a:bodyPr>
          <a:lstStyle/>
          <a:p>
            <a:pPr lvl="0" algn="ctr"/>
            <a:r>
              <a:rPr lang="en-GB" dirty="0" smtClean="0">
                <a:solidFill>
                  <a:schemeClr val="bg1"/>
                </a:solidFill>
                <a:latin typeface="Arial" pitchFamily="34" charset="0"/>
                <a:cs typeface="Arial" pitchFamily="34" charset="0"/>
              </a:rPr>
              <a:t>General Introduction</a:t>
            </a:r>
            <a:endParaRPr lang="en-GB" dirty="0">
              <a:solidFill>
                <a:schemeClr val="bg1"/>
              </a:solidFill>
              <a:latin typeface="Arial" pitchFamily="34" charset="0"/>
              <a:cs typeface="Arial" pitchFamily="34" charset="0"/>
            </a:endParaRPr>
          </a:p>
        </p:txBody>
      </p:sp>
      <p:graphicFrame>
        <p:nvGraphicFramePr>
          <p:cNvPr id="8" name="Table 7"/>
          <p:cNvGraphicFramePr>
            <a:graphicFrameLocks noGrp="1"/>
          </p:cNvGraphicFramePr>
          <p:nvPr>
            <p:extLst/>
          </p:nvPr>
        </p:nvGraphicFramePr>
        <p:xfrm>
          <a:off x="899592" y="1484784"/>
          <a:ext cx="7632849" cy="3816424"/>
        </p:xfrm>
        <a:graphic>
          <a:graphicData uri="http://schemas.openxmlformats.org/drawingml/2006/table">
            <a:tbl>
              <a:tblPr firstRow="1">
                <a:tableStyleId>{5C22544A-7EE6-4342-B048-85BDC9FD1C3A}</a:tableStyleId>
              </a:tblPr>
              <a:tblGrid>
                <a:gridCol w="2736304"/>
                <a:gridCol w="2448272"/>
                <a:gridCol w="2448273"/>
              </a:tblGrid>
              <a:tr h="1584176">
                <a:tc>
                  <a:txBody>
                    <a:bodyPr/>
                    <a:lstStyle/>
                    <a:p>
                      <a:pPr lvl="0" algn="ctr"/>
                      <a:r>
                        <a:rPr lang="en-GB" sz="2800" b="0" dirty="0" smtClean="0">
                          <a:latin typeface="Arial" pitchFamily="34" charset="0"/>
                          <a:cs typeface="Arial" pitchFamily="34" charset="0"/>
                        </a:rPr>
                        <a:t>Expectation</a:t>
                      </a:r>
                      <a:endParaRPr lang="en-GB" sz="2800" b="0" dirty="0">
                        <a:solidFill>
                          <a:srgbClr val="FFFFFF"/>
                        </a:solidFill>
                        <a:latin typeface="Arial" pitchFamily="34" charset="0"/>
                        <a:cs typeface="Arial" pitchFamily="34" charset="0"/>
                      </a:endParaRPr>
                    </a:p>
                  </a:txBody>
                  <a:tcPr anchor="ctr">
                    <a:solidFill>
                      <a:srgbClr val="7F3F98"/>
                    </a:solidFill>
                  </a:tcPr>
                </a:tc>
                <a:tc>
                  <a:txBody>
                    <a:bodyPr/>
                    <a:lstStyle/>
                    <a:p>
                      <a:pPr lvl="0" algn="ctr"/>
                      <a:r>
                        <a:rPr lang="en-GB" sz="2800" b="0" dirty="0" smtClean="0">
                          <a:latin typeface="Arial" pitchFamily="34" charset="0"/>
                          <a:cs typeface="Arial" pitchFamily="34" charset="0"/>
                        </a:rPr>
                        <a:t>Indicators </a:t>
                      </a:r>
                      <a:br>
                        <a:rPr lang="en-GB" sz="2800" b="0" dirty="0" smtClean="0">
                          <a:latin typeface="Arial" pitchFamily="34" charset="0"/>
                          <a:cs typeface="Arial" pitchFamily="34" charset="0"/>
                        </a:rPr>
                      </a:br>
                      <a:r>
                        <a:rPr lang="en-GB" sz="2800" b="0" dirty="0" smtClean="0">
                          <a:latin typeface="Arial" pitchFamily="34" charset="0"/>
                          <a:cs typeface="Arial" pitchFamily="34" charset="0"/>
                        </a:rPr>
                        <a:t>of sound practice</a:t>
                      </a:r>
                      <a:endParaRPr lang="en-GB" sz="2800" b="0" dirty="0">
                        <a:solidFill>
                          <a:srgbClr val="FFFFFF"/>
                        </a:solidFill>
                        <a:latin typeface="Arial" pitchFamily="34" charset="0"/>
                        <a:cs typeface="Arial" pitchFamily="34" charset="0"/>
                      </a:endParaRPr>
                    </a:p>
                  </a:txBody>
                  <a:tcPr anchor="ctr">
                    <a:solidFill>
                      <a:srgbClr val="00AF85"/>
                    </a:solidFill>
                  </a:tcPr>
                </a:tc>
                <a:tc>
                  <a:txBody>
                    <a:bodyPr/>
                    <a:lstStyle/>
                    <a:p>
                      <a:pPr lvl="0" algn="ctr"/>
                      <a:r>
                        <a:rPr lang="en-GB" sz="2800" b="0" dirty="0" smtClean="0">
                          <a:latin typeface="Arial" pitchFamily="34" charset="0"/>
                          <a:cs typeface="Arial" pitchFamily="34" charset="0"/>
                        </a:rPr>
                        <a:t>Explanation</a:t>
                      </a:r>
                      <a:endParaRPr lang="en-GB" sz="2800" b="0" dirty="0">
                        <a:solidFill>
                          <a:schemeClr val="bg1"/>
                        </a:solidFill>
                        <a:latin typeface="Arial" pitchFamily="34" charset="0"/>
                        <a:cs typeface="Arial" pitchFamily="34" charset="0"/>
                      </a:endParaRPr>
                    </a:p>
                  </a:txBody>
                  <a:tcPr anchor="ctr">
                    <a:solidFill>
                      <a:srgbClr val="EE3779"/>
                    </a:solidFill>
                  </a:tcPr>
                </a:tc>
              </a:tr>
              <a:tr h="2232248">
                <a:tc>
                  <a:txBody>
                    <a:bodyPr/>
                    <a:lstStyle/>
                    <a:p>
                      <a:pPr lvl="0" algn="ctr"/>
                      <a:r>
                        <a:rPr lang="en-GB" sz="1800" b="0" dirty="0" smtClean="0">
                          <a:latin typeface="Arial" pitchFamily="34" charset="0"/>
                          <a:cs typeface="Arial" pitchFamily="34" charset="0"/>
                        </a:rPr>
                        <a:t>what higher education providers expect of themselves and each other and which students and the general public can expect of all higher education providers</a:t>
                      </a:r>
                      <a:endParaRPr lang="en-GB" sz="1800" b="0" dirty="0" smtClean="0">
                        <a:solidFill>
                          <a:schemeClr val="bg1"/>
                        </a:solidFill>
                        <a:latin typeface="Arial" pitchFamily="34" charset="0"/>
                        <a:cs typeface="Arial" pitchFamily="34" charset="0"/>
                      </a:endParaRPr>
                    </a:p>
                  </a:txBody>
                  <a:tcPr anchor="ctr">
                    <a:solidFill>
                      <a:srgbClr val="E7E9EC"/>
                    </a:solidFill>
                  </a:tcPr>
                </a:tc>
                <a:tc>
                  <a:txBody>
                    <a:bodyPr/>
                    <a:lstStyle/>
                    <a:p>
                      <a:pPr algn="ctr"/>
                      <a:r>
                        <a:rPr lang="en-US" b="0" dirty="0" smtClean="0">
                          <a:latin typeface="Arial" pitchFamily="34" charset="0"/>
                          <a:cs typeface="Arial" pitchFamily="34" charset="0"/>
                        </a:rPr>
                        <a:t>activities</a:t>
                      </a:r>
                      <a:r>
                        <a:rPr lang="en-US" b="0" baseline="0" dirty="0" smtClean="0">
                          <a:latin typeface="Arial" pitchFamily="34" charset="0"/>
                          <a:cs typeface="Arial" pitchFamily="34" charset="0"/>
                        </a:rPr>
                        <a:t> that reflect sound practice and through which higher education  providers can demonstrate that they are meeting the Expectation</a:t>
                      </a:r>
                      <a:endParaRPr lang="en-US" b="0" dirty="0">
                        <a:latin typeface="Arial" pitchFamily="34" charset="0"/>
                        <a:cs typeface="Arial" pitchFamily="34" charset="0"/>
                      </a:endParaRPr>
                    </a:p>
                  </a:txBody>
                  <a:tcPr anchor="ctr">
                    <a:solidFill>
                      <a:srgbClr val="E7E9EC"/>
                    </a:solidFill>
                  </a:tcPr>
                </a:tc>
                <a:tc>
                  <a:txBody>
                    <a:bodyPr/>
                    <a:lstStyle/>
                    <a:p>
                      <a:pPr lvl="0" algn="ctr"/>
                      <a:r>
                        <a:rPr lang="en-GB" sz="1800" b="0" dirty="0" smtClean="0">
                          <a:latin typeface="Arial" pitchFamily="34" charset="0"/>
                          <a:cs typeface="Arial" pitchFamily="34" charset="0"/>
                        </a:rPr>
                        <a:t>provides more detail about the indicators and includes sources of information and signposts</a:t>
                      </a:r>
                      <a:r>
                        <a:rPr lang="en-GB" sz="1800" b="0" baseline="0" dirty="0" smtClean="0">
                          <a:latin typeface="Arial" pitchFamily="34" charset="0"/>
                          <a:cs typeface="Arial" pitchFamily="34" charset="0"/>
                        </a:rPr>
                        <a:t> to relevant legal and regulatory requirements</a:t>
                      </a:r>
                      <a:endParaRPr lang="en-GB" sz="1800" b="0" dirty="0">
                        <a:latin typeface="Arial" pitchFamily="34" charset="0"/>
                        <a:cs typeface="Arial" pitchFamily="34" charset="0"/>
                      </a:endParaRPr>
                    </a:p>
                  </a:txBody>
                  <a:tcPr anchor="ctr">
                    <a:solidFill>
                      <a:srgbClr val="E7E9EC"/>
                    </a:solidFill>
                  </a:tcPr>
                </a:tc>
              </a:tr>
            </a:tbl>
          </a:graphicData>
        </a:graphic>
      </p:graphicFrame>
    </p:spTree>
    <p:extLst>
      <p:ext uri="{BB962C8B-B14F-4D97-AF65-F5344CB8AC3E}">
        <p14:creationId xmlns:p14="http://schemas.microsoft.com/office/powerpoint/2010/main" val="280918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0" y="-2231"/>
            <a:ext cx="9144000" cy="6858000"/>
          </a:xfrm>
          <a:prstGeom prst="rect">
            <a:avLst/>
          </a:prstGeom>
          <a:noFill/>
        </p:spPr>
      </p:pic>
      <p:sp>
        <p:nvSpPr>
          <p:cNvPr id="2" name="Content Placeholder 1"/>
          <p:cNvSpPr>
            <a:spLocks noGrp="1"/>
          </p:cNvSpPr>
          <p:nvPr>
            <p:ph type="body" sz="quarter" idx="19"/>
          </p:nvPr>
        </p:nvSpPr>
        <p:spPr>
          <a:xfrm>
            <a:off x="683568" y="1916832"/>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5"/>
          </a:xfrm>
          <a:prstGeom prst="rect">
            <a:avLst/>
          </a:prstGeom>
          <a:noFill/>
        </p:spPr>
        <p:txBody>
          <a:bodyPr wrap="square" rtlCol="0">
            <a:spAutoFit/>
          </a:bodyPr>
          <a:lstStyle/>
          <a:p>
            <a:pPr marL="355600" indent="-355600">
              <a:buClr>
                <a:srgbClr val="006600"/>
              </a:buClr>
            </a:pPr>
            <a:r>
              <a:rPr lang="en-GB" sz="3200" b="1" dirty="0" smtClean="0"/>
              <a:t>Subject Benchmark Statements</a:t>
            </a:r>
          </a:p>
        </p:txBody>
      </p:sp>
      <p:sp>
        <p:nvSpPr>
          <p:cNvPr id="3" name="Rectangle 2"/>
          <p:cNvSpPr/>
          <p:nvPr/>
        </p:nvSpPr>
        <p:spPr>
          <a:xfrm>
            <a:off x="971600" y="1700808"/>
            <a:ext cx="7488832" cy="3693319"/>
          </a:xfrm>
          <a:prstGeom prst="rect">
            <a:avLst/>
          </a:prstGeom>
        </p:spPr>
        <p:txBody>
          <a:bodyPr wrap="square">
            <a:spAutoFit/>
          </a:bodyPr>
          <a:lstStyle/>
          <a:p>
            <a:pPr marL="82550" lvl="1"/>
            <a:r>
              <a:rPr lang="en-GB" dirty="0" smtClean="0"/>
              <a:t>‘Subject </a:t>
            </a:r>
            <a:r>
              <a:rPr lang="en-GB" dirty="0"/>
              <a:t>Benchmark Statements set out expectations about standards of degrees in a range of subject areas. They describe what gives a discipline its coherence and identity, and define what can be expected of a graduate in terms of the abilities and skills needed to develop understanding or competence in the </a:t>
            </a:r>
            <a:r>
              <a:rPr lang="en-GB" dirty="0" smtClean="0"/>
              <a:t>subject’</a:t>
            </a:r>
            <a:endParaRPr lang="en-GB" dirty="0" smtClean="0">
              <a:latin typeface="Arial" charset="0"/>
              <a:cs typeface="Arial" charset="0"/>
            </a:endParaRPr>
          </a:p>
          <a:p>
            <a:pPr marL="82550" lvl="1"/>
            <a:endParaRPr lang="en-GB" dirty="0">
              <a:latin typeface="Arial" charset="0"/>
              <a:cs typeface="Arial" charset="0"/>
            </a:endParaRPr>
          </a:p>
          <a:p>
            <a:r>
              <a:rPr lang="en-GB" dirty="0"/>
              <a:t> </a:t>
            </a:r>
            <a:r>
              <a:rPr lang="en-GB" dirty="0" smtClean="0"/>
              <a:t>They are </a:t>
            </a:r>
            <a:r>
              <a:rPr lang="en-GB" dirty="0"/>
              <a:t>available for</a:t>
            </a:r>
            <a:r>
              <a:rPr lang="en-GB" dirty="0" smtClean="0"/>
              <a:t>:</a:t>
            </a:r>
          </a:p>
          <a:p>
            <a:pPr marL="550863" lvl="1" indent="-93663">
              <a:buFont typeface="Arial" panose="020B0604020202020204" pitchFamily="34" charset="0"/>
              <a:buChar char="•"/>
            </a:pPr>
            <a:r>
              <a:rPr lang="en-GB" dirty="0" smtClean="0"/>
              <a:t> bachelor’s degrees with honours</a:t>
            </a:r>
          </a:p>
          <a:p>
            <a:pPr marL="550863" lvl="1" indent="-93663">
              <a:buFont typeface="Arial" panose="020B0604020202020204" pitchFamily="34" charset="0"/>
              <a:buChar char="•"/>
            </a:pPr>
            <a:r>
              <a:rPr lang="en-GB" dirty="0" smtClean="0"/>
              <a:t> master’s degrees</a:t>
            </a:r>
          </a:p>
          <a:p>
            <a:pPr marL="550863" lvl="1" indent="-93663">
              <a:buFont typeface="Arial" panose="020B0604020202020204" pitchFamily="34" charset="0"/>
              <a:buChar char="•"/>
            </a:pPr>
            <a:r>
              <a:rPr lang="en-GB" dirty="0" smtClean="0"/>
              <a:t> health professions</a:t>
            </a:r>
          </a:p>
          <a:p>
            <a:pPr lvl="1">
              <a:buFont typeface="Arial" panose="020B0604020202020204" pitchFamily="34" charset="0"/>
              <a:buChar char="•"/>
            </a:pPr>
            <a:r>
              <a:rPr lang="en-GB" dirty="0" smtClean="0"/>
              <a:t> professional qualifications in Scotland</a:t>
            </a:r>
            <a:endParaRPr lang="en-GB" dirty="0"/>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Tree>
    <p:extLst>
      <p:ext uri="{BB962C8B-B14F-4D97-AF65-F5344CB8AC3E}">
        <p14:creationId xmlns:p14="http://schemas.microsoft.com/office/powerpoint/2010/main" val="978761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1"/>
            <a:ext cx="6840760" cy="4579715"/>
          </a:xfrm>
          <a:prstGeom prst="rect">
            <a:avLst/>
          </a:prstGeom>
        </p:spPr>
        <p:txBody>
          <a:bodyPr wrap="square">
            <a:spAutoFit/>
          </a:bodyPr>
          <a:lstStyle/>
          <a:p>
            <a:r>
              <a:rPr lang="en-GB" sz="1800" dirty="0" smtClean="0"/>
              <a:t>Higher Education Review is a flexible, risk-based method which applies the greatest scrutiny where it is most needed.</a:t>
            </a:r>
          </a:p>
          <a:p>
            <a:r>
              <a:rPr lang="en-GB" sz="1800" dirty="0" smtClean="0"/>
              <a:t>Providers with a strong track record in managing quality and standards are reviewed less frequently and less intensively than providers without such a strong record. </a:t>
            </a:r>
          </a:p>
          <a:p>
            <a:endParaRPr lang="en-GB" sz="1800" dirty="0" smtClean="0">
              <a:latin typeface="Arial" pitchFamily="34" charset="0"/>
              <a:cs typeface="Arial" pitchFamily="34" charset="0"/>
            </a:endParaRPr>
          </a:p>
          <a:p>
            <a:r>
              <a:rPr lang="en-GB" sz="1800" dirty="0" smtClean="0"/>
              <a:t>The overall aim of Higher Education Review is to inform students and the wider public whether a provider meets the expectations of the higher education sector for: the setting and/or maintenance of academic standards, the provision of learning opportunities, the provision of information, and the enhancement of the quality of students' learning opportunities. </a:t>
            </a:r>
          </a:p>
          <a:p>
            <a:endParaRPr lang="en-GB" sz="1800" dirty="0" smtClean="0">
              <a:latin typeface="Arial" pitchFamily="34" charset="0"/>
              <a:cs typeface="Arial" pitchFamily="34" charset="0"/>
            </a:endParaRPr>
          </a:p>
          <a:p>
            <a:endParaRPr lang="en-GB" sz="1800" dirty="0" smtClean="0">
              <a:latin typeface="Arial" pitchFamily="34" charset="0"/>
              <a:cs typeface="Arial" pitchFamily="34" charset="0"/>
            </a:endParaRPr>
          </a:p>
          <a:p>
            <a:endParaRPr lang="en-GB" sz="1800" dirty="0" smtClean="0">
              <a:latin typeface="Arial" pitchFamily="34" charset="0"/>
              <a:cs typeface="Arial" pitchFamily="34" charset="0"/>
            </a:endParaRPr>
          </a:p>
        </p:txBody>
      </p:sp>
      <p:sp>
        <p:nvSpPr>
          <p:cNvPr id="14" name="TextBox 13"/>
          <p:cNvSpPr txBox="1"/>
          <p:nvPr/>
        </p:nvSpPr>
        <p:spPr>
          <a:xfrm>
            <a:off x="899592" y="620688"/>
            <a:ext cx="4498347" cy="523220"/>
          </a:xfrm>
          <a:prstGeom prst="rect">
            <a:avLst/>
          </a:prstGeom>
          <a:noFill/>
        </p:spPr>
        <p:txBody>
          <a:bodyPr wrap="none" rtlCol="0">
            <a:spAutoFit/>
          </a:bodyPr>
          <a:lstStyle/>
          <a:p>
            <a:r>
              <a:rPr lang="en-GB" sz="2800" b="1" dirty="0" smtClean="0">
                <a:latin typeface="Arial" pitchFamily="34" charset="0"/>
                <a:cs typeface="Arial" pitchFamily="34" charset="0"/>
              </a:rPr>
              <a:t>Higher Education Review</a:t>
            </a:r>
            <a:endParaRPr lang="en-GB" sz="2800" b="1" dirty="0"/>
          </a:p>
        </p:txBody>
      </p:sp>
    </p:spTree>
    <p:extLst>
      <p:ext uri="{BB962C8B-B14F-4D97-AF65-F5344CB8AC3E}">
        <p14:creationId xmlns:p14="http://schemas.microsoft.com/office/powerpoint/2010/main" val="891806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637919"/>
          </a:xfrm>
          <a:prstGeom prst="rect">
            <a:avLst/>
          </a:prstGeom>
        </p:spPr>
        <p:txBody>
          <a:bodyPr wrap="square">
            <a:spAutoFit/>
          </a:bodyPr>
          <a:lstStyle/>
          <a:p>
            <a:pPr indent="271463">
              <a:buFont typeface="Arial" pitchFamily="34" charset="0"/>
              <a:buChar char="•"/>
            </a:pPr>
            <a:r>
              <a:rPr lang="en-GB" sz="1800" dirty="0" smtClean="0">
                <a:latin typeface="Arial" pitchFamily="34" charset="0"/>
                <a:cs typeface="Arial" pitchFamily="34" charset="0"/>
              </a:rPr>
              <a:t>A </a:t>
            </a:r>
            <a:r>
              <a:rPr lang="en-GB" sz="1800" u="sng" dirty="0" smtClean="0">
                <a:latin typeface="Arial" pitchFamily="34" charset="0"/>
                <a:cs typeface="Arial" pitchFamily="34" charset="0"/>
              </a:rPr>
              <a:t>process</a:t>
            </a:r>
            <a:r>
              <a:rPr lang="en-GB" sz="1800" dirty="0" smtClean="0">
                <a:latin typeface="Arial" pitchFamily="34" charset="0"/>
                <a:cs typeface="Arial" pitchFamily="34" charset="0"/>
              </a:rPr>
              <a:t> rather than an </a:t>
            </a:r>
            <a:r>
              <a:rPr lang="en-GB" sz="1800" u="sng" dirty="0" smtClean="0">
                <a:latin typeface="Arial" pitchFamily="34" charset="0"/>
                <a:cs typeface="Arial" pitchFamily="34" charset="0"/>
              </a:rPr>
              <a:t>event</a:t>
            </a:r>
            <a:r>
              <a:rPr lang="en-GB" sz="1800" dirty="0" smtClean="0">
                <a:latin typeface="Arial" pitchFamily="34" charset="0"/>
                <a:cs typeface="Arial" pitchFamily="34" charset="0"/>
              </a:rPr>
              <a:t>.</a:t>
            </a:r>
          </a:p>
          <a:p>
            <a:pPr indent="271463">
              <a:buFont typeface="Arial" pitchFamily="34" charset="0"/>
              <a:buChar char="•"/>
            </a:pPr>
            <a:r>
              <a:rPr lang="en-GB" sz="1800" dirty="0" smtClean="0">
                <a:latin typeface="Arial" pitchFamily="34" charset="0"/>
                <a:cs typeface="Arial" pitchFamily="34" charset="0"/>
              </a:rPr>
              <a:t>Based on a critical self-assessment</a:t>
            </a:r>
          </a:p>
          <a:p>
            <a:pPr indent="271463">
              <a:buFont typeface="Arial" pitchFamily="34" charset="0"/>
              <a:buChar char="•"/>
            </a:pPr>
            <a:r>
              <a:rPr lang="en-GB" sz="1800" dirty="0" smtClean="0">
                <a:latin typeface="Arial" pitchFamily="34" charset="0"/>
                <a:cs typeface="Arial" pitchFamily="34" charset="0"/>
              </a:rPr>
              <a:t>Peer reviewers – selected from Universities</a:t>
            </a:r>
          </a:p>
          <a:p>
            <a:pPr marL="271463" indent="-271463">
              <a:buFont typeface="Arial" pitchFamily="34" charset="0"/>
              <a:buChar char="•"/>
            </a:pPr>
            <a:r>
              <a:rPr lang="en-GB" sz="1800" dirty="0" smtClean="0">
                <a:latin typeface="Arial" pitchFamily="34" charset="0"/>
                <a:cs typeface="Arial" pitchFamily="34" charset="0"/>
              </a:rPr>
              <a:t>Two-stage engagement:  desk-based analysis and Institutional visit</a:t>
            </a:r>
          </a:p>
          <a:p>
            <a:pPr indent="271463">
              <a:buFont typeface="Arial" pitchFamily="34" charset="0"/>
              <a:buChar char="•"/>
            </a:pPr>
            <a:r>
              <a:rPr lang="en-GB" sz="1800" dirty="0" smtClean="0">
                <a:latin typeface="Arial" pitchFamily="34" charset="0"/>
                <a:cs typeface="Arial" pitchFamily="34" charset="0"/>
              </a:rPr>
              <a:t>Judgments on quality and standards</a:t>
            </a:r>
          </a:p>
          <a:p>
            <a:pPr indent="271463">
              <a:buFont typeface="Arial" pitchFamily="34" charset="0"/>
              <a:buChar char="•"/>
            </a:pPr>
            <a:r>
              <a:rPr lang="en-GB" sz="1800" dirty="0" smtClean="0">
                <a:latin typeface="Arial" pitchFamily="34" charset="0"/>
                <a:cs typeface="Arial" pitchFamily="34" charset="0"/>
              </a:rPr>
              <a:t>Published reports</a:t>
            </a:r>
          </a:p>
          <a:p>
            <a:pPr indent="271463">
              <a:buFont typeface="Arial" pitchFamily="34" charset="0"/>
              <a:buChar char="•"/>
            </a:pPr>
            <a:r>
              <a:rPr lang="en-GB" sz="1800" dirty="0" smtClean="0">
                <a:latin typeface="Arial" pitchFamily="34" charset="0"/>
                <a:cs typeface="Arial" pitchFamily="34" charset="0"/>
              </a:rPr>
              <a:t>Follow-up activities including action-plans</a:t>
            </a:r>
          </a:p>
          <a:p>
            <a:pPr indent="271463">
              <a:buFont typeface="Arial" pitchFamily="34" charset="0"/>
              <a:buChar char="•"/>
            </a:pPr>
            <a:r>
              <a:rPr lang="en-GB" sz="1800" dirty="0" smtClean="0">
                <a:latin typeface="Arial" pitchFamily="34" charset="0"/>
                <a:cs typeface="Arial" pitchFamily="34" charset="0"/>
              </a:rPr>
              <a:t>A six-year cycle for reviews</a:t>
            </a:r>
          </a:p>
          <a:p>
            <a:endParaRPr lang="en-GB" sz="1800" dirty="0" smtClean="0">
              <a:latin typeface="Arial" pitchFamily="34" charset="0"/>
              <a:cs typeface="Arial" pitchFamily="34" charset="0"/>
            </a:endParaRPr>
          </a:p>
          <a:p>
            <a:endParaRPr lang="en-GB" sz="1800" dirty="0" smtClean="0">
              <a:latin typeface="Arial" pitchFamily="34" charset="0"/>
              <a:cs typeface="Arial" pitchFamily="34" charset="0"/>
            </a:endParaRPr>
          </a:p>
        </p:txBody>
      </p:sp>
      <p:sp>
        <p:nvSpPr>
          <p:cNvPr id="14" name="TextBox 13"/>
          <p:cNvSpPr txBox="1"/>
          <p:nvPr/>
        </p:nvSpPr>
        <p:spPr>
          <a:xfrm>
            <a:off x="899592" y="620688"/>
            <a:ext cx="6470041" cy="584775"/>
          </a:xfrm>
          <a:prstGeom prst="rect">
            <a:avLst/>
          </a:prstGeom>
          <a:noFill/>
        </p:spPr>
        <p:txBody>
          <a:bodyPr wrap="none" rtlCol="0">
            <a:spAutoFit/>
          </a:bodyPr>
          <a:lstStyle/>
          <a:p>
            <a:r>
              <a:rPr lang="en-GB" sz="3200" b="1" dirty="0" smtClean="0">
                <a:latin typeface="Arial" pitchFamily="34" charset="0"/>
                <a:cs typeface="Arial" pitchFamily="34" charset="0"/>
              </a:rPr>
              <a:t>Higher Education Review (HER)</a:t>
            </a:r>
            <a:r>
              <a:rPr lang="en-GB" sz="3200" dirty="0" smtClean="0">
                <a:latin typeface="Arial" pitchFamily="34" charset="0"/>
                <a:cs typeface="Arial" pitchFamily="34" charset="0"/>
              </a:rPr>
              <a:t> </a:t>
            </a:r>
            <a:endParaRPr lang="en-GB" sz="3200" b="1" dirty="0"/>
          </a:p>
        </p:txBody>
      </p:sp>
    </p:spTree>
    <p:extLst>
      <p:ext uri="{BB962C8B-B14F-4D97-AF65-F5344CB8AC3E}">
        <p14:creationId xmlns:p14="http://schemas.microsoft.com/office/powerpoint/2010/main" val="114162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696123"/>
          </a:xfrm>
          <a:prstGeom prst="rect">
            <a:avLst/>
          </a:prstGeom>
        </p:spPr>
        <p:txBody>
          <a:bodyPr wrap="square">
            <a:spAutoFit/>
          </a:bodyPr>
          <a:lstStyle/>
          <a:p>
            <a:r>
              <a:rPr lang="en-GB" sz="1800" dirty="0" smtClean="0">
                <a:latin typeface="Arial" pitchFamily="34" charset="0"/>
                <a:cs typeface="Arial" pitchFamily="34" charset="0"/>
              </a:rPr>
              <a:t>The review team makes judgments on how the</a:t>
            </a:r>
          </a:p>
          <a:p>
            <a:r>
              <a:rPr lang="en-GB" sz="1800" dirty="0" smtClean="0">
                <a:latin typeface="Arial" pitchFamily="34" charset="0"/>
                <a:cs typeface="Arial" pitchFamily="34" charset="0"/>
              </a:rPr>
              <a:t>Institution:</a:t>
            </a:r>
          </a:p>
          <a:p>
            <a:pPr>
              <a:buFont typeface="Arial" pitchFamily="34" charset="0"/>
              <a:buChar char="•"/>
            </a:pPr>
            <a:r>
              <a:rPr lang="en-GB" sz="1800" dirty="0" smtClean="0">
                <a:latin typeface="Arial" pitchFamily="34" charset="0"/>
                <a:cs typeface="Arial" pitchFamily="34" charset="0"/>
              </a:rPr>
              <a:t>  sets and maintains threshold academic standards</a:t>
            </a:r>
          </a:p>
          <a:p>
            <a:pPr>
              <a:buFont typeface="Arial" pitchFamily="34" charset="0"/>
              <a:buChar char="•"/>
            </a:pPr>
            <a:r>
              <a:rPr lang="en-GB" sz="1800" dirty="0" smtClean="0">
                <a:latin typeface="Arial" pitchFamily="34" charset="0"/>
                <a:cs typeface="Arial" pitchFamily="34" charset="0"/>
              </a:rPr>
              <a:t>  manages the quality of students' learning opportunities </a:t>
            </a:r>
          </a:p>
          <a:p>
            <a:pPr>
              <a:buFont typeface="Arial" pitchFamily="34" charset="0"/>
              <a:buChar char="•"/>
            </a:pPr>
            <a:r>
              <a:rPr lang="en-GB" sz="1800" dirty="0" smtClean="0">
                <a:latin typeface="Arial" pitchFamily="34" charset="0"/>
                <a:cs typeface="Arial" pitchFamily="34" charset="0"/>
              </a:rPr>
              <a:t>  enhances its educational provision </a:t>
            </a:r>
          </a:p>
          <a:p>
            <a:pPr>
              <a:buFont typeface="Arial" pitchFamily="34" charset="0"/>
              <a:buChar char="•"/>
            </a:pPr>
            <a:r>
              <a:rPr lang="en-GB" sz="1800" dirty="0" smtClean="0">
                <a:latin typeface="Arial" pitchFamily="34" charset="0"/>
                <a:cs typeface="Arial" pitchFamily="34" charset="0"/>
              </a:rPr>
              <a:t>  manages the quality of its public information.</a:t>
            </a:r>
          </a:p>
          <a:p>
            <a:endParaRPr lang="en-GB" sz="1800" dirty="0" smtClean="0">
              <a:latin typeface="Arial" pitchFamily="34" charset="0"/>
              <a:cs typeface="Arial" pitchFamily="34" charset="0"/>
            </a:endParaRPr>
          </a:p>
          <a:p>
            <a:endParaRPr lang="en-GB" sz="1800" dirty="0" smtClean="0">
              <a:latin typeface="Arial" pitchFamily="34" charset="0"/>
              <a:cs typeface="Arial" pitchFamily="34" charset="0"/>
            </a:endParaRPr>
          </a:p>
        </p:txBody>
      </p:sp>
      <p:sp>
        <p:nvSpPr>
          <p:cNvPr id="14" name="TextBox 13"/>
          <p:cNvSpPr txBox="1"/>
          <p:nvPr/>
        </p:nvSpPr>
        <p:spPr>
          <a:xfrm>
            <a:off x="899592" y="620688"/>
            <a:ext cx="6470041" cy="584775"/>
          </a:xfrm>
          <a:prstGeom prst="rect">
            <a:avLst/>
          </a:prstGeom>
          <a:noFill/>
        </p:spPr>
        <p:txBody>
          <a:bodyPr wrap="none" rtlCol="0">
            <a:spAutoFit/>
          </a:bodyPr>
          <a:lstStyle/>
          <a:p>
            <a:r>
              <a:rPr lang="en-GB" sz="3200" b="1" dirty="0" smtClean="0">
                <a:latin typeface="Arial" pitchFamily="34" charset="0"/>
                <a:cs typeface="Arial" pitchFamily="34" charset="0"/>
              </a:rPr>
              <a:t>Higher Education Review (HER)</a:t>
            </a:r>
            <a:r>
              <a:rPr lang="en-GB" sz="3200" dirty="0" smtClean="0">
                <a:latin typeface="Arial" pitchFamily="34" charset="0"/>
                <a:cs typeface="Arial" pitchFamily="34" charset="0"/>
              </a:rPr>
              <a:t> </a:t>
            </a:r>
            <a:endParaRPr lang="en-GB" sz="3200" b="1" dirty="0"/>
          </a:p>
        </p:txBody>
      </p:sp>
      <p:pic>
        <p:nvPicPr>
          <p:cNvPr id="7" name="Picture 6" descr="QAA stamp.jpg"/>
          <p:cNvPicPr>
            <a:picLocks noChangeAspect="1"/>
          </p:cNvPicPr>
          <p:nvPr/>
        </p:nvPicPr>
        <p:blipFill>
          <a:blip r:embed="rId4" cstate="print"/>
          <a:stretch>
            <a:fillRect/>
          </a:stretch>
        </p:blipFill>
        <p:spPr>
          <a:xfrm rot="780000">
            <a:off x="5865483" y="4812180"/>
            <a:ext cx="2874963" cy="1584325"/>
          </a:xfrm>
          <a:prstGeom prst="rect">
            <a:avLst/>
          </a:prstGeom>
          <a:effectLst>
            <a:outerShdw blurRad="317500" dist="88900" dir="3120000" algn="ctr" rotWithShape="0">
              <a:srgbClr val="000000">
                <a:alpha val="43137"/>
              </a:srgbClr>
            </a:outerShdw>
          </a:effectLst>
        </p:spPr>
      </p:pic>
    </p:spTree>
    <p:extLst>
      <p:ext uri="{BB962C8B-B14F-4D97-AF65-F5344CB8AC3E}">
        <p14:creationId xmlns:p14="http://schemas.microsoft.com/office/powerpoint/2010/main" val="915575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1698927"/>
          </a:xfrm>
          <a:prstGeom prst="rect">
            <a:avLst/>
          </a:prstGeom>
        </p:spPr>
        <p:txBody>
          <a:bodyPr wrap="square">
            <a:spAutoFit/>
          </a:bodyPr>
          <a:lstStyle/>
          <a:p>
            <a:pPr indent="271463">
              <a:buFont typeface="Arial" pitchFamily="34" charset="0"/>
              <a:buChar char="•"/>
            </a:pPr>
            <a:r>
              <a:rPr lang="en-GB" sz="1800" dirty="0" smtClean="0">
                <a:latin typeface="Arial" pitchFamily="34" charset="0"/>
                <a:cs typeface="Arial" pitchFamily="34" charset="0"/>
              </a:rPr>
              <a:t>Commended</a:t>
            </a:r>
          </a:p>
          <a:p>
            <a:pPr indent="271463">
              <a:buFont typeface="Arial" pitchFamily="34" charset="0"/>
              <a:buChar char="•"/>
            </a:pPr>
            <a:r>
              <a:rPr lang="en-GB" sz="1800" dirty="0" smtClean="0">
                <a:latin typeface="Arial" pitchFamily="34" charset="0"/>
                <a:cs typeface="Arial" pitchFamily="34" charset="0"/>
              </a:rPr>
              <a:t>Meets UK expectations</a:t>
            </a:r>
          </a:p>
          <a:p>
            <a:pPr indent="271463">
              <a:buFont typeface="Arial" pitchFamily="34" charset="0"/>
              <a:buChar char="•"/>
            </a:pPr>
            <a:r>
              <a:rPr lang="en-GB" sz="1800" dirty="0" smtClean="0">
                <a:latin typeface="Arial" pitchFamily="34" charset="0"/>
                <a:cs typeface="Arial" pitchFamily="34" charset="0"/>
              </a:rPr>
              <a:t>Requires improvement to meet UK expectations</a:t>
            </a:r>
          </a:p>
          <a:p>
            <a:pPr marL="271463" indent="-271463">
              <a:buFont typeface="Arial" pitchFamily="34" charset="0"/>
              <a:buChar char="•"/>
            </a:pPr>
            <a:r>
              <a:rPr lang="en-GB" sz="1800" dirty="0" smtClean="0">
                <a:latin typeface="Arial" pitchFamily="34" charset="0"/>
                <a:cs typeface="Arial" pitchFamily="34" charset="0"/>
              </a:rPr>
              <a:t>Does not meet UK expectations</a:t>
            </a:r>
          </a:p>
          <a:p>
            <a:endParaRPr lang="en-GB" sz="1800" dirty="0" smtClean="0">
              <a:latin typeface="Arial" pitchFamily="34" charset="0"/>
              <a:cs typeface="Arial" pitchFamily="34" charset="0"/>
            </a:endParaRPr>
          </a:p>
        </p:txBody>
      </p:sp>
      <p:sp>
        <p:nvSpPr>
          <p:cNvPr id="14" name="TextBox 13"/>
          <p:cNvSpPr txBox="1"/>
          <p:nvPr/>
        </p:nvSpPr>
        <p:spPr>
          <a:xfrm>
            <a:off x="899592" y="620688"/>
            <a:ext cx="2483372" cy="584775"/>
          </a:xfrm>
          <a:prstGeom prst="rect">
            <a:avLst/>
          </a:prstGeom>
          <a:noFill/>
        </p:spPr>
        <p:txBody>
          <a:bodyPr wrap="none" rtlCol="0">
            <a:spAutoFit/>
          </a:bodyPr>
          <a:lstStyle/>
          <a:p>
            <a:r>
              <a:rPr lang="en-GB" sz="3200" b="1" dirty="0" smtClean="0">
                <a:latin typeface="Arial" pitchFamily="34" charset="0"/>
                <a:cs typeface="Arial" pitchFamily="34" charset="0"/>
              </a:rPr>
              <a:t>Judgments</a:t>
            </a:r>
            <a:r>
              <a:rPr lang="en-GB" sz="3200" dirty="0" smtClean="0">
                <a:latin typeface="Arial" pitchFamily="34" charset="0"/>
                <a:cs typeface="Arial" pitchFamily="34" charset="0"/>
              </a:rPr>
              <a:t> </a:t>
            </a:r>
            <a:endParaRPr lang="en-GB" sz="2800" b="1" dirty="0"/>
          </a:p>
        </p:txBody>
      </p:sp>
    </p:spTree>
    <p:extLst>
      <p:ext uri="{BB962C8B-B14F-4D97-AF65-F5344CB8AC3E}">
        <p14:creationId xmlns:p14="http://schemas.microsoft.com/office/powerpoint/2010/main" val="270133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529923"/>
          </a:xfrm>
          <a:prstGeom prst="rect">
            <a:avLst/>
          </a:prstGeom>
        </p:spPr>
        <p:txBody>
          <a:bodyPr wrap="square">
            <a:spAutoFit/>
          </a:bodyPr>
          <a:lstStyle/>
          <a:p>
            <a:pPr marL="266700" indent="-266700">
              <a:buFont typeface="Arial" pitchFamily="34" charset="0"/>
              <a:buChar char="•"/>
            </a:pPr>
            <a:r>
              <a:rPr lang="en-GB" sz="1800" dirty="0" smtClean="0">
                <a:latin typeface="Arial" pitchFamily="34" charset="0"/>
                <a:cs typeface="Arial" pitchFamily="34" charset="0"/>
              </a:rPr>
              <a:t>Aimed at a general readership – information about higher education institutions</a:t>
            </a:r>
          </a:p>
          <a:p>
            <a:pPr marL="266700" indent="-266700">
              <a:buFont typeface="Arial" pitchFamily="34" charset="0"/>
              <a:buChar char="•"/>
            </a:pPr>
            <a:r>
              <a:rPr lang="en-GB" sz="1800" dirty="0" smtClean="0">
                <a:latin typeface="Arial" pitchFamily="34" charset="0"/>
                <a:cs typeface="Arial" pitchFamily="34" charset="0"/>
              </a:rPr>
              <a:t>More detailed information for the institution – reference to the evidence base</a:t>
            </a:r>
          </a:p>
          <a:p>
            <a:pPr marL="266700" indent="-266700">
              <a:buFont typeface="Arial" pitchFamily="34" charset="0"/>
              <a:buChar char="•"/>
            </a:pPr>
            <a:r>
              <a:rPr lang="en-GB" sz="1800" dirty="0" smtClean="0">
                <a:latin typeface="Arial" pitchFamily="34" charset="0"/>
                <a:cs typeface="Arial" pitchFamily="34" charset="0"/>
              </a:rPr>
              <a:t>Draft reports checked by the institution</a:t>
            </a:r>
          </a:p>
          <a:p>
            <a:pPr marL="266700" indent="-266700">
              <a:buFont typeface="Arial" pitchFamily="34" charset="0"/>
              <a:buChar char="•"/>
            </a:pPr>
            <a:r>
              <a:rPr lang="en-GB" sz="1800" dirty="0" smtClean="0">
                <a:latin typeface="Arial" pitchFamily="34" charset="0"/>
                <a:cs typeface="Arial" pitchFamily="34" charset="0"/>
              </a:rPr>
              <a:t>Requires improvement judgments amended following successful implementation of action plans</a:t>
            </a:r>
          </a:p>
          <a:p>
            <a:endParaRPr lang="en-GB" sz="1800" dirty="0" smtClean="0">
              <a:latin typeface="Arial" pitchFamily="34" charset="0"/>
              <a:cs typeface="Arial" pitchFamily="34" charset="0"/>
            </a:endParaRPr>
          </a:p>
        </p:txBody>
      </p:sp>
      <p:sp>
        <p:nvSpPr>
          <p:cNvPr id="14" name="TextBox 13"/>
          <p:cNvSpPr txBox="1"/>
          <p:nvPr/>
        </p:nvSpPr>
        <p:spPr>
          <a:xfrm>
            <a:off x="899592" y="620688"/>
            <a:ext cx="1846980" cy="584775"/>
          </a:xfrm>
          <a:prstGeom prst="rect">
            <a:avLst/>
          </a:prstGeom>
          <a:noFill/>
        </p:spPr>
        <p:txBody>
          <a:bodyPr wrap="none" rtlCol="0">
            <a:spAutoFit/>
          </a:bodyPr>
          <a:lstStyle/>
          <a:p>
            <a:r>
              <a:rPr lang="en-GB" sz="3200" b="1" dirty="0" smtClean="0">
                <a:latin typeface="Arial" pitchFamily="34" charset="0"/>
                <a:cs typeface="Arial" pitchFamily="34" charset="0"/>
              </a:rPr>
              <a:t>Reports</a:t>
            </a:r>
            <a:r>
              <a:rPr lang="en-GB" sz="3200" dirty="0" smtClean="0">
                <a:latin typeface="Arial" pitchFamily="34" charset="0"/>
                <a:cs typeface="Arial" pitchFamily="34" charset="0"/>
              </a:rPr>
              <a:t> </a:t>
            </a:r>
            <a:endParaRPr lang="en-GB" sz="2800" b="1" dirty="0"/>
          </a:p>
        </p:txBody>
      </p:sp>
    </p:spTree>
    <p:extLst>
      <p:ext uri="{BB962C8B-B14F-4D97-AF65-F5344CB8AC3E}">
        <p14:creationId xmlns:p14="http://schemas.microsoft.com/office/powerpoint/2010/main" val="15836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171400"/>
            <a:ext cx="9144000" cy="70294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945422"/>
          </a:xfrm>
          <a:prstGeom prst="rect">
            <a:avLst/>
          </a:prstGeom>
        </p:spPr>
        <p:txBody>
          <a:bodyPr wrap="square">
            <a:spAutoFit/>
          </a:bodyPr>
          <a:lstStyle/>
          <a:p>
            <a:r>
              <a:rPr lang="en-GB" sz="1800" dirty="0" smtClean="0">
                <a:latin typeface="Arial" pitchFamily="34" charset="0"/>
                <a:cs typeface="Arial" pitchFamily="34" charset="0"/>
              </a:rPr>
              <a:t>Every student should benefit from the best learning experience possible:</a:t>
            </a:r>
          </a:p>
          <a:p>
            <a:endParaRPr lang="en-GB" sz="1800" dirty="0" smtClean="0">
              <a:latin typeface="Arial" pitchFamily="34" charset="0"/>
              <a:cs typeface="Arial" pitchFamily="34" charset="0"/>
            </a:endParaRPr>
          </a:p>
          <a:p>
            <a:pPr marL="180975" lvl="1" indent="-180975">
              <a:buFont typeface="Arial" pitchFamily="34" charset="0"/>
              <a:buChar char="•"/>
            </a:pPr>
            <a:r>
              <a:rPr lang="en-GB" sz="1800" dirty="0" smtClean="0">
                <a:latin typeface="Arial" pitchFamily="34" charset="0"/>
                <a:cs typeface="Arial" pitchFamily="34" charset="0"/>
              </a:rPr>
              <a:t>Judgments on institutional strategies for enhancement</a:t>
            </a:r>
          </a:p>
          <a:p>
            <a:pPr marL="0" lvl="1" indent="180975">
              <a:buFont typeface="Arial" pitchFamily="34" charset="0"/>
              <a:buChar char="•"/>
            </a:pPr>
            <a:r>
              <a:rPr lang="en-GB" sz="1800" dirty="0" smtClean="0">
                <a:latin typeface="Arial" pitchFamily="34" charset="0"/>
                <a:cs typeface="Arial" pitchFamily="34" charset="0"/>
              </a:rPr>
              <a:t>Guidance on quality improvement</a:t>
            </a:r>
          </a:p>
          <a:p>
            <a:pPr marL="0" lvl="1" indent="180975">
              <a:buFont typeface="Arial" pitchFamily="34" charset="0"/>
              <a:buChar char="•"/>
            </a:pPr>
            <a:r>
              <a:rPr lang="en-GB" sz="1800" dirty="0" smtClean="0">
                <a:latin typeface="Arial" pitchFamily="34" charset="0"/>
                <a:cs typeface="Arial" pitchFamily="34" charset="0"/>
              </a:rPr>
              <a:t>Highlight and disseminate good practice</a:t>
            </a:r>
          </a:p>
          <a:p>
            <a:pPr marL="0" lvl="1" indent="180975">
              <a:buFont typeface="Arial" pitchFamily="34" charset="0"/>
              <a:buChar char="•"/>
            </a:pPr>
            <a:r>
              <a:rPr lang="en-GB" sz="1800" dirty="0" smtClean="0">
                <a:latin typeface="Arial" pitchFamily="34" charset="0"/>
                <a:cs typeface="Arial" pitchFamily="34" charset="0"/>
              </a:rPr>
              <a:t>Overviews of review findings</a:t>
            </a:r>
          </a:p>
          <a:p>
            <a:pPr marL="0" lvl="1" indent="180975">
              <a:buFont typeface="Arial" pitchFamily="34" charset="0"/>
              <a:buChar char="•"/>
            </a:pPr>
            <a:r>
              <a:rPr lang="en-GB" sz="1800" dirty="0" smtClean="0">
                <a:latin typeface="Arial" pitchFamily="34" charset="0"/>
                <a:cs typeface="Arial" pitchFamily="34" charset="0"/>
              </a:rPr>
              <a:t>Thematic enquiries</a:t>
            </a:r>
          </a:p>
          <a:p>
            <a:pPr>
              <a:lnSpc>
                <a:spcPct val="90000"/>
              </a:lnSpc>
            </a:pPr>
            <a:endParaRPr lang="en-GB" sz="1800" dirty="0" smtClean="0">
              <a:latin typeface="Arial" pitchFamily="34" charset="0"/>
              <a:cs typeface="Arial" pitchFamily="34" charset="0"/>
            </a:endParaRPr>
          </a:p>
        </p:txBody>
      </p:sp>
      <p:sp>
        <p:nvSpPr>
          <p:cNvPr id="14" name="TextBox 13"/>
          <p:cNvSpPr txBox="1"/>
          <p:nvPr/>
        </p:nvSpPr>
        <p:spPr>
          <a:xfrm>
            <a:off x="899592" y="620688"/>
            <a:ext cx="4487126" cy="584775"/>
          </a:xfrm>
          <a:prstGeom prst="rect">
            <a:avLst/>
          </a:prstGeom>
          <a:noFill/>
        </p:spPr>
        <p:txBody>
          <a:bodyPr wrap="none" rtlCol="0">
            <a:spAutoFit/>
          </a:bodyPr>
          <a:lstStyle/>
          <a:p>
            <a:r>
              <a:rPr lang="en-GB" sz="3200" b="1" dirty="0" smtClean="0">
                <a:latin typeface="Arial" pitchFamily="34" charset="0"/>
                <a:cs typeface="Arial" pitchFamily="34" charset="0"/>
              </a:rPr>
              <a:t>Quality Enhancement</a:t>
            </a:r>
            <a:r>
              <a:rPr lang="en-GB" sz="3200" dirty="0" smtClean="0">
                <a:latin typeface="Arial" pitchFamily="34" charset="0"/>
                <a:cs typeface="Arial" pitchFamily="34" charset="0"/>
              </a:rPr>
              <a:t> </a:t>
            </a:r>
            <a:endParaRPr lang="en-GB" sz="2800" b="1" dirty="0"/>
          </a:p>
        </p:txBody>
      </p:sp>
    </p:spTree>
    <p:extLst>
      <p:ext uri="{BB962C8B-B14F-4D97-AF65-F5344CB8AC3E}">
        <p14:creationId xmlns:p14="http://schemas.microsoft.com/office/powerpoint/2010/main" val="277156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171400"/>
            <a:ext cx="9144000" cy="70294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557897"/>
          </a:xfrm>
          <a:prstGeom prst="rect">
            <a:avLst/>
          </a:prstGeom>
        </p:spPr>
        <p:txBody>
          <a:bodyPr wrap="square">
            <a:spAutoFit/>
          </a:bodyPr>
          <a:lstStyle/>
          <a:p>
            <a:pPr marL="285750" indent="-285750">
              <a:lnSpc>
                <a:spcPct val="90000"/>
              </a:lnSpc>
              <a:buFont typeface="Arial"/>
              <a:buChar char="•"/>
            </a:pPr>
            <a:r>
              <a:rPr lang="en-GB" sz="1800" dirty="0" smtClean="0">
                <a:latin typeface="Arial" pitchFamily="34" charset="0"/>
                <a:cs typeface="Arial" pitchFamily="34" charset="0"/>
              </a:rPr>
              <a:t>Student Reviewers</a:t>
            </a:r>
          </a:p>
          <a:p>
            <a:pPr marL="285750" indent="-285750">
              <a:lnSpc>
                <a:spcPct val="90000"/>
              </a:lnSpc>
              <a:buFont typeface="Arial"/>
              <a:buChar char="•"/>
            </a:pPr>
            <a:r>
              <a:rPr lang="en-GB" sz="1800" dirty="0" smtClean="0">
                <a:latin typeface="Arial" pitchFamily="34" charset="0"/>
                <a:cs typeface="Arial" pitchFamily="34" charset="0"/>
              </a:rPr>
              <a:t>Students’ contribution to reviews</a:t>
            </a:r>
          </a:p>
          <a:p>
            <a:pPr marL="1028700" lvl="1" indent="-285750">
              <a:lnSpc>
                <a:spcPct val="90000"/>
              </a:lnSpc>
              <a:buFont typeface="Arial"/>
              <a:buChar char="•"/>
            </a:pPr>
            <a:r>
              <a:rPr lang="en-GB" sz="1800" dirty="0" smtClean="0">
                <a:latin typeface="Arial" pitchFamily="34" charset="0"/>
                <a:cs typeface="Arial" pitchFamily="34" charset="0"/>
              </a:rPr>
              <a:t>Submission to the review team</a:t>
            </a:r>
          </a:p>
          <a:p>
            <a:pPr marL="1028700" lvl="1" indent="-285750">
              <a:lnSpc>
                <a:spcPct val="90000"/>
              </a:lnSpc>
              <a:buFont typeface="Arial"/>
              <a:buChar char="•"/>
            </a:pPr>
            <a:r>
              <a:rPr lang="en-GB" sz="1800" dirty="0" smtClean="0">
                <a:latin typeface="Arial" pitchFamily="34" charset="0"/>
                <a:cs typeface="Arial" pitchFamily="34" charset="0"/>
              </a:rPr>
              <a:t>Meetings with reviewers</a:t>
            </a:r>
          </a:p>
          <a:p>
            <a:pPr marL="1028700" lvl="1" indent="-285750">
              <a:lnSpc>
                <a:spcPct val="90000"/>
              </a:lnSpc>
              <a:buFont typeface="Arial"/>
              <a:buChar char="•"/>
            </a:pPr>
            <a:r>
              <a:rPr lang="en-GB" sz="1800" dirty="0" smtClean="0">
                <a:latin typeface="Arial" pitchFamily="34" charset="0"/>
                <a:cs typeface="Arial" pitchFamily="34" charset="0"/>
              </a:rPr>
              <a:t>Lead student representative</a:t>
            </a:r>
          </a:p>
          <a:p>
            <a:pPr marL="285750" indent="-285750">
              <a:lnSpc>
                <a:spcPct val="90000"/>
              </a:lnSpc>
              <a:buFont typeface="Arial"/>
              <a:buChar char="•"/>
            </a:pPr>
            <a:r>
              <a:rPr lang="en-GB" sz="1800" dirty="0" smtClean="0">
                <a:latin typeface="Arial" pitchFamily="34" charset="0"/>
                <a:cs typeface="Arial" pitchFamily="34" charset="0"/>
              </a:rPr>
              <a:t>Student feedback </a:t>
            </a:r>
          </a:p>
          <a:p>
            <a:pPr marL="285750" indent="-285750">
              <a:lnSpc>
                <a:spcPct val="90000"/>
              </a:lnSpc>
              <a:buFont typeface="Arial"/>
              <a:buChar char="•"/>
            </a:pPr>
            <a:r>
              <a:rPr lang="en-GB" sz="1800" dirty="0" smtClean="0">
                <a:latin typeface="Arial" pitchFamily="34" charset="0"/>
                <a:cs typeface="Arial" pitchFamily="34" charset="0"/>
              </a:rPr>
              <a:t>National Student Survey</a:t>
            </a:r>
          </a:p>
          <a:p>
            <a:pPr marL="285750" indent="-285750">
              <a:lnSpc>
                <a:spcPct val="90000"/>
              </a:lnSpc>
              <a:buFont typeface="Arial"/>
              <a:buChar char="•"/>
            </a:pPr>
            <a:r>
              <a:rPr lang="en-GB" sz="1800" dirty="0" smtClean="0">
                <a:latin typeface="Arial" pitchFamily="34" charset="0"/>
                <a:cs typeface="Arial" pitchFamily="34" charset="0"/>
              </a:rPr>
              <a:t>Representation and involvement in </a:t>
            </a:r>
          </a:p>
          <a:p>
            <a:pPr marL="285750" indent="-285750">
              <a:lnSpc>
                <a:spcPct val="90000"/>
              </a:lnSpc>
            </a:pPr>
            <a:r>
              <a:rPr lang="en-GB" sz="1800" dirty="0" smtClean="0">
                <a:latin typeface="Arial" pitchFamily="34" charset="0"/>
                <a:cs typeface="Arial" pitchFamily="34" charset="0"/>
              </a:rPr>
              <a:t>	internal QA</a:t>
            </a:r>
          </a:p>
          <a:p>
            <a:pPr marL="285750" indent="-285750">
              <a:lnSpc>
                <a:spcPct val="90000"/>
              </a:lnSpc>
              <a:buFont typeface="Arial"/>
              <a:buChar char="•"/>
            </a:pPr>
            <a:endParaRPr lang="en-GB" sz="1800" dirty="0" smtClean="0">
              <a:latin typeface="Arial" pitchFamily="34" charset="0"/>
              <a:cs typeface="Arial" pitchFamily="34" charset="0"/>
            </a:endParaRPr>
          </a:p>
          <a:p>
            <a:pPr marL="285750" indent="-285750">
              <a:lnSpc>
                <a:spcPct val="90000"/>
              </a:lnSpc>
              <a:buFont typeface="Arial"/>
              <a:buChar char="•"/>
            </a:pPr>
            <a:endParaRPr lang="en-GB" sz="1800" dirty="0" smtClean="0">
              <a:latin typeface="Arial" pitchFamily="34" charset="0"/>
              <a:cs typeface="Arial" pitchFamily="34" charset="0"/>
            </a:endParaRPr>
          </a:p>
          <a:p>
            <a:pPr marL="1028700" lvl="1" indent="-285750">
              <a:lnSpc>
                <a:spcPct val="90000"/>
              </a:lnSpc>
              <a:buFont typeface="Arial"/>
              <a:buChar char="•"/>
            </a:pPr>
            <a:endParaRPr lang="en-GB" sz="1000" dirty="0" smtClean="0">
              <a:latin typeface="Arial" pitchFamily="34" charset="0"/>
              <a:cs typeface="Arial" pitchFamily="34" charset="0"/>
            </a:endParaRPr>
          </a:p>
        </p:txBody>
      </p:sp>
      <p:sp>
        <p:nvSpPr>
          <p:cNvPr id="14" name="TextBox 13"/>
          <p:cNvSpPr txBox="1"/>
          <p:nvPr/>
        </p:nvSpPr>
        <p:spPr>
          <a:xfrm>
            <a:off x="899592" y="620688"/>
            <a:ext cx="5464958" cy="584775"/>
          </a:xfrm>
          <a:prstGeom prst="rect">
            <a:avLst/>
          </a:prstGeom>
          <a:noFill/>
        </p:spPr>
        <p:txBody>
          <a:bodyPr wrap="none" rtlCol="0">
            <a:spAutoFit/>
          </a:bodyPr>
          <a:lstStyle/>
          <a:p>
            <a:r>
              <a:rPr lang="en-GB" sz="3200" b="1" dirty="0" smtClean="0">
                <a:latin typeface="Arial" pitchFamily="34" charset="0"/>
                <a:cs typeface="Arial" pitchFamily="34" charset="0"/>
              </a:rPr>
              <a:t>The role of Students in QA</a:t>
            </a:r>
            <a:r>
              <a:rPr lang="en-GB" sz="3200" dirty="0" smtClean="0">
                <a:latin typeface="Arial" pitchFamily="34" charset="0"/>
                <a:cs typeface="Arial" pitchFamily="34" charset="0"/>
              </a:rPr>
              <a:t> </a:t>
            </a:r>
            <a:endParaRPr lang="en-GB" sz="2800" b="1" dirty="0"/>
          </a:p>
        </p:txBody>
      </p:sp>
      <p:pic>
        <p:nvPicPr>
          <p:cNvPr id="15441" name="Picture 81" descr="C:\Users\s.jackson\Desktop\Desktop\Pictures\14382757184_b679194e30_b.jpg"/>
          <p:cNvPicPr>
            <a:picLocks noChangeAspect="1" noChangeArrowheads="1"/>
          </p:cNvPicPr>
          <p:nvPr/>
        </p:nvPicPr>
        <p:blipFill>
          <a:blip r:embed="rId4" cstate="print"/>
          <a:srcRect/>
          <a:stretch>
            <a:fillRect/>
          </a:stretch>
        </p:blipFill>
        <p:spPr bwMode="auto">
          <a:xfrm>
            <a:off x="5724128" y="3122966"/>
            <a:ext cx="3248877" cy="2436658"/>
          </a:xfrm>
          <a:prstGeom prst="rect">
            <a:avLst/>
          </a:prstGeom>
          <a:noFill/>
        </p:spPr>
      </p:pic>
    </p:spTree>
    <p:extLst>
      <p:ext uri="{BB962C8B-B14F-4D97-AF65-F5344CB8AC3E}">
        <p14:creationId xmlns:p14="http://schemas.microsoft.com/office/powerpoint/2010/main" val="62675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80528" y="0"/>
            <a:ext cx="9324528" cy="6858000"/>
          </a:xfrm>
          <a:prstGeom prst="rect">
            <a:avLst/>
          </a:prstGeom>
          <a:noFill/>
        </p:spPr>
      </p:pic>
      <p:sp>
        <p:nvSpPr>
          <p:cNvPr id="2" name="Content Placeholder 1"/>
          <p:cNvSpPr>
            <a:spLocks noGrp="1"/>
          </p:cNvSpPr>
          <p:nvPr>
            <p:ph type="body" sz="quarter" idx="19"/>
          </p:nvPr>
        </p:nvSpPr>
        <p:spPr>
          <a:xfrm>
            <a:off x="683568" y="1916832"/>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6"/>
          </a:xfrm>
          <a:prstGeom prst="rect">
            <a:avLst/>
          </a:prstGeom>
          <a:noFill/>
        </p:spPr>
        <p:txBody>
          <a:bodyPr wrap="square" rtlCol="0">
            <a:spAutoFit/>
          </a:bodyPr>
          <a:lstStyle/>
          <a:p>
            <a:pPr marL="355600" indent="-355600">
              <a:buClr>
                <a:srgbClr val="006600"/>
              </a:buClr>
            </a:pPr>
            <a:r>
              <a:rPr lang="en-GB" sz="3200" b="1" dirty="0" smtClean="0"/>
              <a:t>Introduction</a:t>
            </a:r>
          </a:p>
        </p:txBody>
      </p:sp>
      <p:sp>
        <p:nvSpPr>
          <p:cNvPr id="3" name="Rectangle 2"/>
          <p:cNvSpPr/>
          <p:nvPr/>
        </p:nvSpPr>
        <p:spPr>
          <a:xfrm>
            <a:off x="971600" y="1700808"/>
            <a:ext cx="7488832" cy="3139321"/>
          </a:xfrm>
          <a:prstGeom prst="rect">
            <a:avLst/>
          </a:prstGeom>
        </p:spPr>
        <p:txBody>
          <a:bodyPr wrap="square">
            <a:spAutoFit/>
          </a:bodyPr>
          <a:lstStyle/>
          <a:p>
            <a:pPr marL="368300" lvl="1" indent="-285750">
              <a:buFont typeface="Arial"/>
              <a:buChar char="•"/>
            </a:pPr>
            <a:r>
              <a:rPr lang="en-GB" dirty="0" smtClean="0">
                <a:latin typeface="Arial" charset="0"/>
                <a:cs typeface="Arial" charset="0"/>
              </a:rPr>
              <a:t>The principles of quality assurance</a:t>
            </a:r>
          </a:p>
          <a:p>
            <a:pPr marL="368300" lvl="1" indent="-285750">
              <a:buFont typeface="Arial"/>
              <a:buChar char="•"/>
            </a:pPr>
            <a:r>
              <a:rPr lang="en-GB" dirty="0" smtClean="0">
                <a:latin typeface="Arial" charset="0"/>
                <a:cs typeface="Arial" charset="0"/>
              </a:rPr>
              <a:t>About UK Higher Education</a:t>
            </a:r>
          </a:p>
          <a:p>
            <a:pPr marL="368300" lvl="1" indent="-285750">
              <a:buFont typeface="Arial"/>
              <a:buChar char="•"/>
            </a:pPr>
            <a:r>
              <a:rPr lang="en-GB" dirty="0" smtClean="0">
                <a:latin typeface="Arial" charset="0"/>
                <a:cs typeface="Arial" charset="0"/>
              </a:rPr>
              <a:t>The role of the QAA</a:t>
            </a:r>
          </a:p>
          <a:p>
            <a:pPr marL="368300" lvl="1" indent="-285750">
              <a:buFont typeface="Arial"/>
              <a:buChar char="•"/>
            </a:pPr>
            <a:r>
              <a:rPr lang="en-GB" dirty="0" smtClean="0">
                <a:latin typeface="Arial" charset="0"/>
                <a:cs typeface="Arial" charset="0"/>
              </a:rPr>
              <a:t>The UK Quality Code</a:t>
            </a:r>
          </a:p>
          <a:p>
            <a:pPr marL="368300" lvl="1" indent="-285750">
              <a:buFont typeface="Arial"/>
              <a:buChar char="•"/>
            </a:pPr>
            <a:r>
              <a:rPr lang="en-GB" dirty="0" smtClean="0">
                <a:latin typeface="Arial" charset="0"/>
                <a:cs typeface="Arial" charset="0"/>
              </a:rPr>
              <a:t>Higher Education Review</a:t>
            </a:r>
          </a:p>
          <a:p>
            <a:pPr marL="82550" lvl="1"/>
            <a:endParaRPr lang="en-GB" dirty="0" smtClean="0">
              <a:latin typeface="Arial" charset="0"/>
              <a:cs typeface="Arial" charset="0"/>
            </a:endParaRPr>
          </a:p>
          <a:p>
            <a:pPr marL="368300" lvl="1" indent="-285750">
              <a:buFont typeface="Arial"/>
              <a:buChar char="•"/>
            </a:pPr>
            <a:endParaRPr lang="en-GB" dirty="0" smtClean="0">
              <a:latin typeface="Arial" charset="0"/>
              <a:cs typeface="Arial" charset="0"/>
            </a:endParaRPr>
          </a:p>
          <a:p>
            <a:pPr marL="368300" lvl="1" indent="-285750">
              <a:buFont typeface="Arial"/>
              <a:buChar char="•"/>
            </a:pPr>
            <a:endParaRPr lang="en-GB" dirty="0" smtClean="0">
              <a:latin typeface="Arial" charset="0"/>
              <a:cs typeface="Arial" charset="0"/>
            </a:endParaRPr>
          </a:p>
          <a:p>
            <a:pPr marL="82550" lvl="1"/>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Tree>
    <p:extLst>
      <p:ext uri="{BB962C8B-B14F-4D97-AF65-F5344CB8AC3E}">
        <p14:creationId xmlns:p14="http://schemas.microsoft.com/office/powerpoint/2010/main" val="118209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7" name="Text Placeholder 6"/>
          <p:cNvSpPr>
            <a:spLocks noGrp="1"/>
          </p:cNvSpPr>
          <p:nvPr>
            <p:ph type="body" sz="quarter" idx="14"/>
          </p:nvPr>
        </p:nvSpPr>
        <p:spPr/>
        <p:txBody>
          <a:bodyPr/>
          <a:lstStyle/>
          <a:p>
            <a:endParaRPr lang="en-GB"/>
          </a:p>
        </p:txBody>
      </p:sp>
      <p:pic>
        <p:nvPicPr>
          <p:cNvPr id="1027" name="Picture 3" descr="\\fs1\DesignFiles\Designers temp workaround\Brand Guidelines\Powerpoint\ColouBackgrounds\LightBlue.png"/>
          <p:cNvPicPr>
            <a:picLocks noChangeAspect="1" noChangeArrowheads="1"/>
          </p:cNvPicPr>
          <p:nvPr/>
        </p:nvPicPr>
        <p:blipFill>
          <a:blip r:embed="rId3" cstate="print">
            <a:duotone>
              <a:prstClr val="black"/>
              <a:srgbClr val="42FFFC">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a:fillRect/>
          </a:stretch>
        </p:blipFill>
        <p:spPr bwMode="auto">
          <a:xfrm>
            <a:off x="0" y="0"/>
            <a:ext cx="9144000" cy="6858000"/>
          </a:xfrm>
          <a:prstGeom prst="rect">
            <a:avLst/>
          </a:prstGeom>
          <a:noFill/>
        </p:spPr>
      </p:pic>
      <p:sp>
        <p:nvSpPr>
          <p:cNvPr id="4" name="Text Placeholder 1"/>
          <p:cNvSpPr txBox="1">
            <a:spLocks/>
          </p:cNvSpPr>
          <p:nvPr/>
        </p:nvSpPr>
        <p:spPr>
          <a:xfrm>
            <a:off x="827088" y="1268413"/>
            <a:ext cx="7273304" cy="3960787"/>
          </a:xfrm>
          <a:prstGeom prst="rect">
            <a:avLst/>
          </a:prstGeom>
        </p:spPr>
        <p:txBody>
          <a:bodyPr>
            <a:normAutofit lnSpcReduction="10000"/>
          </a:bodyPr>
          <a:lstStyle/>
          <a:p>
            <a:pPr marR="0" lvl="0" defTabSz="914400" rtl="0" eaLnBrk="1" fontAlgn="auto" latinLnBrk="0" hangingPunct="1">
              <a:lnSpc>
                <a:spcPct val="100000"/>
              </a:lnSpc>
              <a:spcBef>
                <a:spcPct val="20000"/>
              </a:spcBef>
              <a:spcAft>
                <a:spcPts val="0"/>
              </a:spcAft>
              <a:buClrTx/>
              <a:buSzTx/>
              <a:tabLst/>
              <a:defRPr/>
            </a:pPr>
            <a:r>
              <a:rPr lang="en-GB" sz="4400" dirty="0" smtClean="0">
                <a:solidFill>
                  <a:schemeClr val="bg1"/>
                </a:solidFill>
                <a:latin typeface="Arial" pitchFamily="34" charset="0"/>
                <a:cs typeface="Arial" pitchFamily="34" charset="0"/>
              </a:rPr>
              <a:t>Quality Assurance in Higher Education Institutions</a:t>
            </a:r>
          </a:p>
          <a:p>
            <a:pPr marR="0" lvl="0" defTabSz="914400" rtl="0" eaLnBrk="1" fontAlgn="auto" latinLnBrk="0" hangingPunct="1">
              <a:lnSpc>
                <a:spcPct val="100000"/>
              </a:lnSpc>
              <a:spcBef>
                <a:spcPct val="20000"/>
              </a:spcBef>
              <a:spcAft>
                <a:spcPts val="0"/>
              </a:spcAft>
              <a:buClrTx/>
              <a:buSzTx/>
              <a:tabLst/>
              <a:defRPr/>
            </a:pPr>
            <a:endParaRPr lang="en-GB" sz="4400" dirty="0" smtClean="0">
              <a:solidFill>
                <a:schemeClr val="bg1"/>
              </a:solidFill>
              <a:latin typeface="Arial" pitchFamily="34" charset="0"/>
              <a:cs typeface="Arial" pitchFamily="34" charset="0"/>
            </a:endParaRPr>
          </a:p>
          <a:p>
            <a:pPr marL="457200" lvl="0" indent="-457200">
              <a:spcBef>
                <a:spcPct val="20000"/>
              </a:spcBef>
              <a:buFont typeface="Arial"/>
              <a:buChar char="•"/>
              <a:defRPr/>
            </a:pPr>
            <a:r>
              <a:rPr lang="en-GB" sz="2800" dirty="0">
                <a:solidFill>
                  <a:schemeClr val="bg1"/>
                </a:solidFill>
                <a:latin typeface="Arial" pitchFamily="34" charset="0"/>
                <a:cs typeface="Arial" pitchFamily="34" charset="0"/>
              </a:rPr>
              <a:t>The management and administration of quality</a:t>
            </a:r>
          </a:p>
          <a:p>
            <a:pPr marL="457200" lvl="0" indent="-457200">
              <a:spcBef>
                <a:spcPct val="20000"/>
              </a:spcBef>
              <a:buFont typeface="Arial"/>
              <a:buChar char="•"/>
              <a:defRPr/>
            </a:pPr>
            <a:r>
              <a:rPr lang="en-GB" sz="2800" dirty="0">
                <a:solidFill>
                  <a:schemeClr val="bg1"/>
                </a:solidFill>
                <a:latin typeface="Arial" pitchFamily="34" charset="0"/>
                <a:cs typeface="Arial" pitchFamily="34" charset="0"/>
              </a:rPr>
              <a:t>The role of the Academic Community</a:t>
            </a:r>
          </a:p>
          <a:p>
            <a:pPr marL="457200" lvl="0" indent="-457200">
              <a:spcBef>
                <a:spcPct val="20000"/>
              </a:spcBef>
              <a:buFont typeface="Arial"/>
              <a:buChar char="•"/>
              <a:defRPr/>
            </a:pPr>
            <a:r>
              <a:rPr lang="en-GB" sz="2800" dirty="0">
                <a:solidFill>
                  <a:schemeClr val="bg1"/>
                </a:solidFill>
                <a:latin typeface="Arial" pitchFamily="34" charset="0"/>
                <a:cs typeface="Arial" pitchFamily="34" charset="0"/>
              </a:rPr>
              <a:t>Processes of internal review</a:t>
            </a:r>
          </a:p>
          <a:p>
            <a:pPr marR="0" lvl="0" algn="ctr" defTabSz="914400" rtl="0" eaLnBrk="1" fontAlgn="auto" latinLnBrk="0" hangingPunct="1">
              <a:lnSpc>
                <a:spcPct val="100000"/>
              </a:lnSpc>
              <a:spcBef>
                <a:spcPct val="20000"/>
              </a:spcBef>
              <a:spcAft>
                <a:spcPts val="0"/>
              </a:spcAft>
              <a:buClrTx/>
              <a:buSzTx/>
              <a:tabLst/>
              <a:defRPr/>
            </a:pPr>
            <a:endParaRPr lang="en-GB" sz="3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12957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80528" y="0"/>
            <a:ext cx="9324528" cy="6858000"/>
          </a:xfrm>
          <a:prstGeom prst="rect">
            <a:avLst/>
          </a:prstGeom>
          <a:noFill/>
        </p:spPr>
      </p:pic>
      <p:sp>
        <p:nvSpPr>
          <p:cNvPr id="2" name="Content Placeholder 1"/>
          <p:cNvSpPr>
            <a:spLocks noGrp="1"/>
          </p:cNvSpPr>
          <p:nvPr>
            <p:ph type="body" sz="quarter" idx="19"/>
          </p:nvPr>
        </p:nvSpPr>
        <p:spPr>
          <a:xfrm>
            <a:off x="685800" y="1600200"/>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6"/>
          </a:xfrm>
          <a:prstGeom prst="rect">
            <a:avLst/>
          </a:prstGeom>
          <a:noFill/>
        </p:spPr>
        <p:txBody>
          <a:bodyPr wrap="square" rtlCol="0">
            <a:spAutoFit/>
          </a:bodyPr>
          <a:lstStyle/>
          <a:p>
            <a:pPr marL="355600" indent="-355600">
              <a:buClr>
                <a:srgbClr val="006600"/>
              </a:buClr>
            </a:pPr>
            <a:r>
              <a:rPr lang="en-GB" sz="3200" b="1" dirty="0" smtClean="0"/>
              <a:t>Who is responsible for quality?</a:t>
            </a:r>
          </a:p>
        </p:txBody>
      </p:sp>
      <p:sp>
        <p:nvSpPr>
          <p:cNvPr id="3" name="Rectangle 2"/>
          <p:cNvSpPr/>
          <p:nvPr/>
        </p:nvSpPr>
        <p:spPr>
          <a:xfrm>
            <a:off x="971600" y="1700808"/>
            <a:ext cx="7488832" cy="1200329"/>
          </a:xfrm>
          <a:prstGeom prst="rect">
            <a:avLst/>
          </a:prstGeom>
        </p:spPr>
        <p:txBody>
          <a:bodyPr wrap="square">
            <a:spAutoFit/>
          </a:bodyPr>
          <a:lstStyle/>
          <a:p>
            <a:pPr marL="82550" lvl="1"/>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
        <p:nvSpPr>
          <p:cNvPr id="5" name="Rectangle 4"/>
          <p:cNvSpPr/>
          <p:nvPr/>
        </p:nvSpPr>
        <p:spPr>
          <a:xfrm>
            <a:off x="838200" y="1600200"/>
            <a:ext cx="7272808" cy="3170099"/>
          </a:xfrm>
          <a:prstGeom prst="rect">
            <a:avLst/>
          </a:prstGeom>
        </p:spPr>
        <p:txBody>
          <a:bodyPr wrap="square">
            <a:spAutoFit/>
          </a:bodyPr>
          <a:lstStyle/>
          <a:p>
            <a:pPr marL="88900">
              <a:buFont typeface="Arial"/>
              <a:buChar char="•"/>
            </a:pPr>
            <a:r>
              <a:rPr lang="en-GB" dirty="0" smtClean="0">
                <a:latin typeface="Arial" charset="0"/>
                <a:cs typeface="Arial" charset="0"/>
              </a:rPr>
              <a:t>  </a:t>
            </a:r>
            <a:r>
              <a:rPr lang="en-GB" sz="2000" dirty="0" smtClean="0">
                <a:latin typeface="Arial" charset="0"/>
                <a:cs typeface="Arial" charset="0"/>
              </a:rPr>
              <a:t>Government ministry – funding bodies  </a:t>
            </a:r>
          </a:p>
          <a:p>
            <a:pPr marL="88900">
              <a:buFont typeface="Arial"/>
              <a:buChar char="•"/>
            </a:pPr>
            <a:r>
              <a:rPr lang="en-GB" sz="2000" dirty="0" smtClean="0">
                <a:latin typeface="Arial" charset="0"/>
                <a:cs typeface="Arial" charset="0"/>
              </a:rPr>
              <a:t>  Quality assurance agencies</a:t>
            </a:r>
          </a:p>
          <a:p>
            <a:pPr marL="88900">
              <a:buFont typeface="Arial"/>
              <a:buChar char="•"/>
            </a:pPr>
            <a:r>
              <a:rPr lang="en-GB" sz="2000" dirty="0" smtClean="0">
                <a:latin typeface="Arial" charset="0"/>
                <a:cs typeface="Arial" charset="0"/>
              </a:rPr>
              <a:t>  University senior management</a:t>
            </a:r>
          </a:p>
          <a:p>
            <a:pPr marL="88900">
              <a:buFont typeface="Arial"/>
              <a:buChar char="•"/>
            </a:pPr>
            <a:r>
              <a:rPr lang="en-GB" sz="2000" dirty="0" smtClean="0">
                <a:latin typeface="Arial" charset="0"/>
                <a:cs typeface="Arial" charset="0"/>
              </a:rPr>
              <a:t>  Academic committees</a:t>
            </a:r>
          </a:p>
          <a:p>
            <a:pPr marL="88900">
              <a:buFont typeface="Arial"/>
              <a:buChar char="•"/>
            </a:pPr>
            <a:r>
              <a:rPr lang="en-GB" sz="2000" dirty="0" smtClean="0">
                <a:latin typeface="Arial" charset="0"/>
                <a:cs typeface="Arial" charset="0"/>
              </a:rPr>
              <a:t>  Faculty administration</a:t>
            </a:r>
          </a:p>
          <a:p>
            <a:pPr marL="88900">
              <a:buFont typeface="Arial"/>
              <a:buChar char="•"/>
            </a:pPr>
            <a:r>
              <a:rPr lang="en-GB" sz="2000" dirty="0" smtClean="0">
                <a:latin typeface="Arial" charset="0"/>
                <a:cs typeface="Arial" charset="0"/>
              </a:rPr>
              <a:t>  Academic Departments</a:t>
            </a:r>
          </a:p>
          <a:p>
            <a:pPr marL="88900">
              <a:buFont typeface="Arial"/>
              <a:buChar char="•"/>
            </a:pPr>
            <a:r>
              <a:rPr lang="en-GB" sz="2000" dirty="0" smtClean="0">
                <a:latin typeface="Arial" charset="0"/>
                <a:cs typeface="Arial" charset="0"/>
              </a:rPr>
              <a:t>  Subject disciplines</a:t>
            </a:r>
          </a:p>
          <a:p>
            <a:pPr marL="88900">
              <a:buFont typeface="Arial"/>
              <a:buChar char="•"/>
            </a:pPr>
            <a:r>
              <a:rPr lang="en-GB" sz="2000" dirty="0" smtClean="0">
                <a:latin typeface="Arial" charset="0"/>
                <a:cs typeface="Arial" charset="0"/>
              </a:rPr>
              <a:t>  Teaching staff</a:t>
            </a:r>
          </a:p>
          <a:p>
            <a:pPr marL="88900">
              <a:buFont typeface="Arial"/>
              <a:buChar char="•"/>
            </a:pPr>
            <a:r>
              <a:rPr lang="en-GB" sz="2000" dirty="0" smtClean="0">
                <a:latin typeface="Arial" charset="0"/>
                <a:cs typeface="Arial" charset="0"/>
              </a:rPr>
              <a:t>  Students</a:t>
            </a:r>
          </a:p>
          <a:p>
            <a:pPr marL="88900"/>
            <a:endParaRPr lang="en-GB" sz="2000" dirty="0" smtClean="0">
              <a:latin typeface="Arial" charset="0"/>
              <a:cs typeface="Arial" charset="0"/>
            </a:endParaRPr>
          </a:p>
        </p:txBody>
      </p:sp>
      <p:pic>
        <p:nvPicPr>
          <p:cNvPr id="7" name="Picture Placeholder 5" descr="Manchester-5587.jpg"/>
          <p:cNvPicPr>
            <a:picLocks noGrp="1" noChangeAspect="1"/>
          </p:cNvPicPr>
          <p:nvPr>
            <p:ph type="pic" sz="quarter" idx="17"/>
          </p:nvPr>
        </p:nvPicPr>
        <p:blipFill>
          <a:blip r:embed="rId4" cstate="print"/>
          <a:stretch>
            <a:fillRect/>
          </a:stretch>
        </p:blipFill>
        <p:spPr>
          <a:xfrm>
            <a:off x="6012160" y="2636912"/>
            <a:ext cx="2213992" cy="2811150"/>
          </a:xfrm>
        </p:spPr>
      </p:pic>
    </p:spTree>
    <p:extLst>
      <p:ext uri="{BB962C8B-B14F-4D97-AF65-F5344CB8AC3E}">
        <p14:creationId xmlns:p14="http://schemas.microsoft.com/office/powerpoint/2010/main" val="88966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80528" y="0"/>
            <a:ext cx="9324528" cy="6858000"/>
          </a:xfrm>
          <a:prstGeom prst="rect">
            <a:avLst/>
          </a:prstGeom>
          <a:noFill/>
        </p:spPr>
      </p:pic>
      <p:sp>
        <p:nvSpPr>
          <p:cNvPr id="2" name="Content Placeholder 1"/>
          <p:cNvSpPr>
            <a:spLocks noGrp="1"/>
          </p:cNvSpPr>
          <p:nvPr>
            <p:ph type="body" sz="quarter" idx="19"/>
          </p:nvPr>
        </p:nvSpPr>
        <p:spPr>
          <a:xfrm>
            <a:off x="683568" y="1916832"/>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6"/>
          </a:xfrm>
          <a:prstGeom prst="rect">
            <a:avLst/>
          </a:prstGeom>
          <a:noFill/>
        </p:spPr>
        <p:txBody>
          <a:bodyPr wrap="square" rtlCol="0">
            <a:spAutoFit/>
          </a:bodyPr>
          <a:lstStyle/>
          <a:p>
            <a:pPr marL="355600" indent="-355600">
              <a:buClr>
                <a:srgbClr val="006600"/>
              </a:buClr>
            </a:pPr>
            <a:r>
              <a:rPr lang="en-GB" sz="3200" b="1" dirty="0" smtClean="0"/>
              <a:t>The management of quality</a:t>
            </a:r>
          </a:p>
        </p:txBody>
      </p:sp>
      <p:sp>
        <p:nvSpPr>
          <p:cNvPr id="3" name="Rectangle 2"/>
          <p:cNvSpPr/>
          <p:nvPr/>
        </p:nvSpPr>
        <p:spPr>
          <a:xfrm>
            <a:off x="971600" y="1576550"/>
            <a:ext cx="7488832" cy="5078313"/>
          </a:xfrm>
          <a:prstGeom prst="rect">
            <a:avLst/>
          </a:prstGeom>
        </p:spPr>
        <p:txBody>
          <a:bodyPr wrap="square">
            <a:spAutoFit/>
          </a:bodyPr>
          <a:lstStyle/>
          <a:p>
            <a:pPr marL="82550" lvl="1"/>
            <a:r>
              <a:rPr lang="en-GB" dirty="0" smtClean="0">
                <a:latin typeface="Arial" charset="0"/>
                <a:cs typeface="Arial" charset="0"/>
              </a:rPr>
              <a:t>Degree-awarding institutions have the primary responsibility to assure the quality and standards of their academic provision.</a:t>
            </a:r>
          </a:p>
          <a:p>
            <a:pPr marL="82550" lvl="1"/>
            <a:endParaRPr lang="en-GB" dirty="0" smtClean="0">
              <a:latin typeface="Arial" charset="0"/>
              <a:cs typeface="Arial" charset="0"/>
            </a:endParaRPr>
          </a:p>
          <a:p>
            <a:pPr marL="368300" lvl="1" indent="-285750">
              <a:buFont typeface="Arial"/>
              <a:buChar char="•"/>
            </a:pPr>
            <a:r>
              <a:rPr lang="en-GB" dirty="0" smtClean="0">
                <a:latin typeface="Arial" charset="0"/>
                <a:cs typeface="Arial" charset="0"/>
              </a:rPr>
              <a:t>Institutional responsibilities:</a:t>
            </a:r>
          </a:p>
          <a:p>
            <a:pPr marL="825500" lvl="2" indent="-285750">
              <a:buFont typeface="Arial"/>
              <a:buChar char="•"/>
            </a:pPr>
            <a:r>
              <a:rPr lang="en-GB" dirty="0" smtClean="0">
                <a:latin typeface="Arial" charset="0"/>
                <a:cs typeface="Arial" charset="0"/>
              </a:rPr>
              <a:t>HE qualifications</a:t>
            </a:r>
          </a:p>
          <a:p>
            <a:pPr marL="825500" lvl="2" indent="-285750">
              <a:buFont typeface="Arial"/>
              <a:buChar char="•"/>
            </a:pPr>
            <a:r>
              <a:rPr lang="en-GB" dirty="0" smtClean="0">
                <a:latin typeface="Arial" charset="0"/>
                <a:cs typeface="Arial" charset="0"/>
              </a:rPr>
              <a:t>Resource allocation</a:t>
            </a:r>
          </a:p>
          <a:p>
            <a:pPr marL="825500" lvl="2" indent="-285750">
              <a:buFont typeface="Arial"/>
              <a:buChar char="•"/>
            </a:pPr>
            <a:r>
              <a:rPr lang="en-GB" dirty="0" smtClean="0">
                <a:latin typeface="Arial" charset="0"/>
                <a:cs typeface="Arial" charset="0"/>
              </a:rPr>
              <a:t>Student experience</a:t>
            </a:r>
          </a:p>
          <a:p>
            <a:pPr marL="825500" lvl="2" indent="-285750">
              <a:buFont typeface="Arial"/>
              <a:buChar char="•"/>
            </a:pPr>
            <a:r>
              <a:rPr lang="en-GB" dirty="0" smtClean="0">
                <a:latin typeface="Arial" charset="0"/>
                <a:cs typeface="Arial" charset="0"/>
              </a:rPr>
              <a:t>Consistency of standards</a:t>
            </a:r>
          </a:p>
          <a:p>
            <a:pPr marL="539750" lvl="2"/>
            <a:endParaRPr lang="en-GB" dirty="0" smtClean="0">
              <a:latin typeface="Arial" charset="0"/>
              <a:cs typeface="Arial" charset="0"/>
            </a:endParaRPr>
          </a:p>
          <a:p>
            <a:pPr marL="368300" lvl="1" indent="-285750">
              <a:buFont typeface="Arial"/>
              <a:buChar char="•"/>
            </a:pPr>
            <a:r>
              <a:rPr lang="en-GB" dirty="0" smtClean="0">
                <a:latin typeface="Arial" charset="0"/>
                <a:cs typeface="Arial" charset="0"/>
              </a:rPr>
              <a:t>Departmental responsibilities</a:t>
            </a:r>
          </a:p>
          <a:p>
            <a:pPr marL="825500" lvl="2" indent="-285750">
              <a:buFont typeface="Arial"/>
              <a:buChar char="•"/>
            </a:pPr>
            <a:r>
              <a:rPr lang="en-GB" dirty="0" smtClean="0">
                <a:latin typeface="Arial" charset="0"/>
                <a:cs typeface="Arial" charset="0"/>
              </a:rPr>
              <a:t>Curriculum</a:t>
            </a:r>
          </a:p>
          <a:p>
            <a:pPr marL="825500" lvl="2" indent="-285750">
              <a:buFont typeface="Arial"/>
              <a:buChar char="•"/>
            </a:pPr>
            <a:r>
              <a:rPr lang="en-GB" dirty="0" smtClean="0">
                <a:latin typeface="Arial" charset="0"/>
                <a:cs typeface="Arial" charset="0"/>
              </a:rPr>
              <a:t>Teaching and learning</a:t>
            </a:r>
          </a:p>
          <a:p>
            <a:pPr marL="825500" lvl="2" indent="-285750">
              <a:buFont typeface="Arial"/>
              <a:buChar char="•"/>
            </a:pPr>
            <a:r>
              <a:rPr lang="en-GB" dirty="0" smtClean="0">
                <a:latin typeface="Arial" charset="0"/>
                <a:cs typeface="Arial" charset="0"/>
              </a:rPr>
              <a:t>Assessment</a:t>
            </a:r>
          </a:p>
          <a:p>
            <a:pPr marL="825500" lvl="2" indent="-285750">
              <a:buFont typeface="Arial"/>
              <a:buChar char="•"/>
            </a:pPr>
            <a:r>
              <a:rPr lang="en-GB" dirty="0" smtClean="0">
                <a:latin typeface="Arial" charset="0"/>
                <a:cs typeface="Arial" charset="0"/>
              </a:rPr>
              <a:t>Academic support and guidance</a:t>
            </a:r>
          </a:p>
          <a:p>
            <a:pPr marL="82550" lvl="1"/>
            <a:endParaRPr lang="en-GB" dirty="0" smtClean="0">
              <a:latin typeface="Arial" charset="0"/>
              <a:cs typeface="Arial" charset="0"/>
            </a:endParaRPr>
          </a:p>
          <a:p>
            <a:pPr marL="82550" lvl="1"/>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Tree>
    <p:extLst>
      <p:ext uri="{BB962C8B-B14F-4D97-AF65-F5344CB8AC3E}">
        <p14:creationId xmlns:p14="http://schemas.microsoft.com/office/powerpoint/2010/main" val="3851632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960811"/>
          </a:xfrm>
          <a:prstGeom prst="rect">
            <a:avLst/>
          </a:prstGeom>
        </p:spPr>
        <p:txBody>
          <a:bodyPr wrap="square">
            <a:spAutoFit/>
          </a:bodyPr>
          <a:lstStyle/>
          <a:p>
            <a:pPr marL="285750" indent="-285750">
              <a:buFont typeface="Arial" panose="020B0604020202020204" pitchFamily="34" charset="0"/>
              <a:buChar char="•"/>
            </a:pPr>
            <a:r>
              <a:rPr lang="en-GB" sz="2000" dirty="0" smtClean="0">
                <a:latin typeface="Arial" pitchFamily="34" charset="0"/>
                <a:cs typeface="Arial" pitchFamily="34" charset="0"/>
              </a:rPr>
              <a:t>Involvement of academic staff in governance and management of institutions</a:t>
            </a:r>
          </a:p>
          <a:p>
            <a:pPr marL="1028700" lvl="1" indent="-285750">
              <a:buFont typeface="Arial" panose="020B0604020202020204" pitchFamily="34" charset="0"/>
              <a:buChar char="•"/>
            </a:pPr>
            <a:r>
              <a:rPr lang="en-GB" sz="1800" dirty="0" smtClean="0">
                <a:latin typeface="Arial" pitchFamily="34" charset="0"/>
                <a:cs typeface="Arial" pitchFamily="34" charset="0"/>
              </a:rPr>
              <a:t>Senate or Academic Board</a:t>
            </a:r>
          </a:p>
          <a:p>
            <a:pPr marL="285750" indent="-285750">
              <a:buFont typeface="Arial" panose="020B0604020202020204" pitchFamily="34" charset="0"/>
              <a:buChar char="•"/>
            </a:pPr>
            <a:r>
              <a:rPr lang="en-GB" sz="2000" dirty="0" smtClean="0">
                <a:latin typeface="Arial" pitchFamily="34" charset="0"/>
                <a:cs typeface="Arial" pitchFamily="34" charset="0"/>
              </a:rPr>
              <a:t>Setting standards</a:t>
            </a:r>
          </a:p>
          <a:p>
            <a:pPr marL="1028700" lvl="1" indent="-285750">
              <a:buFont typeface="Arial" panose="020B0604020202020204" pitchFamily="34" charset="0"/>
              <a:buChar char="•"/>
            </a:pPr>
            <a:r>
              <a:rPr lang="en-GB" sz="1800" dirty="0" smtClean="0">
                <a:latin typeface="Arial" pitchFamily="34" charset="0"/>
                <a:cs typeface="Arial" pitchFamily="34" charset="0"/>
              </a:rPr>
              <a:t>Subject communities – external examiners</a:t>
            </a:r>
          </a:p>
          <a:p>
            <a:pPr marL="1028700" lvl="1" indent="-285750">
              <a:buFont typeface="Arial" panose="020B0604020202020204" pitchFamily="34" charset="0"/>
              <a:buChar char="•"/>
            </a:pPr>
            <a:r>
              <a:rPr lang="en-GB" sz="1800" dirty="0" smtClean="0">
                <a:latin typeface="Arial" pitchFamily="34" charset="0"/>
                <a:cs typeface="Arial" pitchFamily="34" charset="0"/>
              </a:rPr>
              <a:t>Institutional responsibilities – underwriting the value of qualifications</a:t>
            </a:r>
          </a:p>
          <a:p>
            <a:pPr marL="1028700" lvl="1" indent="-285750">
              <a:buFont typeface="Arial" panose="020B0604020202020204" pitchFamily="34" charset="0"/>
              <a:buChar char="•"/>
            </a:pPr>
            <a:r>
              <a:rPr lang="en-GB" sz="1800" dirty="0" smtClean="0">
                <a:latin typeface="Arial" pitchFamily="34" charset="0"/>
                <a:cs typeface="Arial" pitchFamily="34" charset="0"/>
              </a:rPr>
              <a:t>Involvement of professional organisations – fitness for practice</a:t>
            </a:r>
          </a:p>
        </p:txBody>
      </p:sp>
      <p:sp>
        <p:nvSpPr>
          <p:cNvPr id="14" name="TextBox 13"/>
          <p:cNvSpPr txBox="1"/>
          <p:nvPr/>
        </p:nvSpPr>
        <p:spPr>
          <a:xfrm>
            <a:off x="899592" y="620688"/>
            <a:ext cx="6522427" cy="523220"/>
          </a:xfrm>
          <a:prstGeom prst="rect">
            <a:avLst/>
          </a:prstGeom>
          <a:noFill/>
        </p:spPr>
        <p:txBody>
          <a:bodyPr wrap="none" rtlCol="0">
            <a:spAutoFit/>
          </a:bodyPr>
          <a:lstStyle/>
          <a:p>
            <a:r>
              <a:rPr lang="en-GB" sz="2800" b="1" dirty="0" smtClean="0">
                <a:latin typeface="Arial" pitchFamily="34" charset="0"/>
                <a:cs typeface="Arial" pitchFamily="34" charset="0"/>
              </a:rPr>
              <a:t>The role of the Academic Community</a:t>
            </a:r>
            <a:endParaRPr lang="en-GB" sz="2800" b="1" dirty="0"/>
          </a:p>
        </p:txBody>
      </p:sp>
    </p:spTree>
    <p:extLst>
      <p:ext uri="{BB962C8B-B14F-4D97-AF65-F5344CB8AC3E}">
        <p14:creationId xmlns:p14="http://schemas.microsoft.com/office/powerpoint/2010/main" val="920853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908762"/>
          </a:xfrm>
          <a:prstGeom prst="rect">
            <a:avLst/>
          </a:prstGeom>
        </p:spPr>
        <p:txBody>
          <a:bodyPr wrap="square">
            <a:spAutoFit/>
          </a:bodyPr>
          <a:lstStyle/>
          <a:p>
            <a:pPr marL="285750" indent="-285750">
              <a:buFont typeface="Arial" panose="020B0604020202020204" pitchFamily="34" charset="0"/>
              <a:buChar char="•"/>
            </a:pPr>
            <a:r>
              <a:rPr lang="en-GB" sz="2000" dirty="0" smtClean="0">
                <a:latin typeface="Arial" pitchFamily="34" charset="0"/>
                <a:cs typeface="Arial" pitchFamily="34" charset="0"/>
              </a:rPr>
              <a:t>Reporting arrangements:</a:t>
            </a:r>
          </a:p>
          <a:p>
            <a:r>
              <a:rPr lang="en-GB" sz="2000" dirty="0" smtClean="0">
                <a:latin typeface="Arial" pitchFamily="34" charset="0"/>
                <a:cs typeface="Arial" pitchFamily="34" charset="0"/>
              </a:rPr>
              <a:t>	Module       Department        Faculty       University  </a:t>
            </a:r>
          </a:p>
          <a:p>
            <a:pPr marL="285750" indent="-285750">
              <a:buFont typeface="Arial" panose="020B0604020202020204" pitchFamily="34" charset="0"/>
              <a:buChar char="•"/>
            </a:pPr>
            <a:r>
              <a:rPr lang="en-GB" sz="2000" dirty="0" smtClean="0">
                <a:latin typeface="Arial" pitchFamily="34" charset="0"/>
                <a:cs typeface="Arial" pitchFamily="34" charset="0"/>
              </a:rPr>
              <a:t>Representation at senior level: Pro-Vice Chancellor/Deputy Principal</a:t>
            </a:r>
          </a:p>
          <a:p>
            <a:pPr marL="285750" indent="-285750">
              <a:buFont typeface="Arial" panose="020B0604020202020204" pitchFamily="34" charset="0"/>
              <a:buChar char="•"/>
            </a:pPr>
            <a:r>
              <a:rPr lang="en-GB" sz="2000" dirty="0" smtClean="0">
                <a:latin typeface="Arial" pitchFamily="34" charset="0"/>
                <a:cs typeface="Arial" pitchFamily="34" charset="0"/>
              </a:rPr>
              <a:t>Role of the Registry</a:t>
            </a:r>
          </a:p>
          <a:p>
            <a:pPr marL="285750" indent="-285750">
              <a:buFont typeface="Arial" panose="020B0604020202020204" pitchFamily="34" charset="0"/>
              <a:buChar char="•"/>
            </a:pPr>
            <a:r>
              <a:rPr lang="en-GB" sz="2000" dirty="0" smtClean="0">
                <a:latin typeface="Arial" pitchFamily="34" charset="0"/>
                <a:cs typeface="Arial" pitchFamily="34" charset="0"/>
              </a:rPr>
              <a:t>Central Quality Teams</a:t>
            </a:r>
          </a:p>
          <a:p>
            <a:pPr marL="285750" indent="-285750">
              <a:buFont typeface="Arial" panose="020B0604020202020204" pitchFamily="34" charset="0"/>
              <a:buChar char="•"/>
            </a:pPr>
            <a:r>
              <a:rPr lang="en-GB" sz="2000" dirty="0" smtClean="0">
                <a:latin typeface="Arial" pitchFamily="34" charset="0"/>
                <a:cs typeface="Arial" pitchFamily="34" charset="0"/>
              </a:rPr>
              <a:t>Faculty/Departmental administration</a:t>
            </a:r>
          </a:p>
          <a:p>
            <a:pPr marL="285750" indent="-285750">
              <a:buFont typeface="Arial" panose="020B0604020202020204" pitchFamily="34" charset="0"/>
              <a:buChar char="•"/>
            </a:pPr>
            <a:r>
              <a:rPr lang="en-GB" sz="2000" dirty="0">
                <a:latin typeface="Arial" pitchFamily="34" charset="0"/>
                <a:cs typeface="Arial" pitchFamily="34" charset="0"/>
              </a:rPr>
              <a:t>Student Management Information </a:t>
            </a:r>
            <a:r>
              <a:rPr lang="en-GB" sz="2000" dirty="0" smtClean="0">
                <a:latin typeface="Arial" pitchFamily="34" charset="0"/>
                <a:cs typeface="Arial" pitchFamily="34" charset="0"/>
              </a:rPr>
              <a:t>Systems</a:t>
            </a:r>
          </a:p>
          <a:p>
            <a:pPr marL="285750" indent="-285750">
              <a:buFont typeface="Arial" panose="020B0604020202020204" pitchFamily="34" charset="0"/>
              <a:buChar char="•"/>
            </a:pPr>
            <a:r>
              <a:rPr lang="en-GB" sz="2000" dirty="0" smtClean="0">
                <a:latin typeface="Arial" pitchFamily="34" charset="0"/>
                <a:cs typeface="Arial" pitchFamily="34" charset="0"/>
              </a:rPr>
              <a:t>Committee oversight – Faculty Boards, Academic Standards Committee, Teaching and Learning Committee, </a:t>
            </a:r>
            <a:r>
              <a:rPr lang="en-GB" sz="2000" dirty="0">
                <a:latin typeface="Arial" pitchFamily="34" charset="0"/>
                <a:cs typeface="Arial" pitchFamily="34" charset="0"/>
              </a:rPr>
              <a:t>Academic </a:t>
            </a:r>
            <a:r>
              <a:rPr lang="en-GB" sz="2000" dirty="0" smtClean="0">
                <a:latin typeface="Arial" pitchFamily="34" charset="0"/>
                <a:cs typeface="Arial" pitchFamily="34" charset="0"/>
              </a:rPr>
              <a:t>Board, Senate</a:t>
            </a:r>
            <a:endParaRPr lang="en-GB" sz="2000" dirty="0">
              <a:latin typeface="Arial" pitchFamily="34" charset="0"/>
              <a:cs typeface="Arial" pitchFamily="34" charset="0"/>
            </a:endParaRPr>
          </a:p>
        </p:txBody>
      </p:sp>
      <p:sp>
        <p:nvSpPr>
          <p:cNvPr id="14" name="TextBox 13"/>
          <p:cNvSpPr txBox="1"/>
          <p:nvPr/>
        </p:nvSpPr>
        <p:spPr>
          <a:xfrm>
            <a:off x="899592" y="620688"/>
            <a:ext cx="5097870" cy="523220"/>
          </a:xfrm>
          <a:prstGeom prst="rect">
            <a:avLst/>
          </a:prstGeom>
          <a:noFill/>
        </p:spPr>
        <p:txBody>
          <a:bodyPr wrap="none" rtlCol="0">
            <a:spAutoFit/>
          </a:bodyPr>
          <a:lstStyle/>
          <a:p>
            <a:r>
              <a:rPr lang="en-GB" sz="2800" b="1" dirty="0" smtClean="0">
                <a:latin typeface="Arial" pitchFamily="34" charset="0"/>
                <a:cs typeface="Arial" pitchFamily="34" charset="0"/>
              </a:rPr>
              <a:t>The administration of quality</a:t>
            </a:r>
            <a:endParaRPr lang="en-GB" sz="2800" b="1" dirty="0"/>
          </a:p>
        </p:txBody>
      </p:sp>
      <p:sp>
        <p:nvSpPr>
          <p:cNvPr id="2" name="Right Arrow 1"/>
          <p:cNvSpPr/>
          <p:nvPr/>
        </p:nvSpPr>
        <p:spPr>
          <a:xfrm>
            <a:off x="2872337" y="206484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773074" y="2080477"/>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6148701" y="2084475"/>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679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74240" y="0"/>
            <a:ext cx="9324528" cy="6858000"/>
          </a:xfrm>
          <a:prstGeom prst="rect">
            <a:avLst/>
          </a:prstGeom>
          <a:noFill/>
        </p:spPr>
      </p:pic>
      <p:sp>
        <p:nvSpPr>
          <p:cNvPr id="2" name="Content Placeholder 1"/>
          <p:cNvSpPr>
            <a:spLocks noGrp="1"/>
          </p:cNvSpPr>
          <p:nvPr>
            <p:ph type="body" sz="quarter" idx="19"/>
          </p:nvPr>
        </p:nvSpPr>
        <p:spPr>
          <a:xfrm>
            <a:off x="683568" y="1916832"/>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6"/>
          </a:xfrm>
          <a:prstGeom prst="rect">
            <a:avLst/>
          </a:prstGeom>
          <a:noFill/>
        </p:spPr>
        <p:txBody>
          <a:bodyPr wrap="square" rtlCol="0">
            <a:spAutoFit/>
          </a:bodyPr>
          <a:lstStyle/>
          <a:p>
            <a:pPr marL="355600" indent="-355600">
              <a:buClr>
                <a:srgbClr val="006600"/>
              </a:buClr>
            </a:pPr>
            <a:r>
              <a:rPr lang="en-GB" sz="3200" b="1" dirty="0" smtClean="0"/>
              <a:t>Processes of internal review</a:t>
            </a:r>
          </a:p>
        </p:txBody>
      </p:sp>
      <p:sp>
        <p:nvSpPr>
          <p:cNvPr id="3" name="Rectangle 2"/>
          <p:cNvSpPr/>
          <p:nvPr/>
        </p:nvSpPr>
        <p:spPr>
          <a:xfrm>
            <a:off x="971600" y="1700808"/>
            <a:ext cx="7488832" cy="3970318"/>
          </a:xfrm>
          <a:prstGeom prst="rect">
            <a:avLst/>
          </a:prstGeom>
        </p:spPr>
        <p:txBody>
          <a:bodyPr wrap="square">
            <a:spAutoFit/>
          </a:bodyPr>
          <a:lstStyle/>
          <a:p>
            <a:pPr marL="368300" lvl="1" indent="-285750">
              <a:buFont typeface="Arial"/>
              <a:buChar char="•"/>
            </a:pPr>
            <a:r>
              <a:rPr lang="en-GB" dirty="0" smtClean="0">
                <a:latin typeface="Arial" charset="0"/>
                <a:cs typeface="Arial" charset="0"/>
              </a:rPr>
              <a:t>Programme approval (accreditation)</a:t>
            </a:r>
          </a:p>
          <a:p>
            <a:pPr marL="368300" lvl="1" indent="-285750">
              <a:buFont typeface="Arial"/>
              <a:buChar char="•"/>
            </a:pPr>
            <a:r>
              <a:rPr lang="en-GB" dirty="0" smtClean="0">
                <a:latin typeface="Arial" charset="0"/>
                <a:cs typeface="Arial" charset="0"/>
              </a:rPr>
              <a:t>Annual monitoring</a:t>
            </a:r>
          </a:p>
          <a:p>
            <a:pPr marL="368300" lvl="1" indent="-285750">
              <a:buFont typeface="Arial"/>
              <a:buChar char="•"/>
            </a:pPr>
            <a:r>
              <a:rPr lang="en-GB" dirty="0" smtClean="0">
                <a:latin typeface="Arial" charset="0"/>
                <a:cs typeface="Arial" charset="0"/>
              </a:rPr>
              <a:t>Periodic review</a:t>
            </a:r>
          </a:p>
          <a:p>
            <a:pPr marL="368300" lvl="1" indent="-285750">
              <a:buFont typeface="Arial"/>
              <a:buChar char="•"/>
            </a:pPr>
            <a:r>
              <a:rPr lang="en-GB" dirty="0" smtClean="0">
                <a:latin typeface="Arial" charset="0"/>
                <a:cs typeface="Arial" charset="0"/>
              </a:rPr>
              <a:t>Student feedback</a:t>
            </a:r>
          </a:p>
          <a:p>
            <a:pPr marL="82550" lvl="1"/>
            <a:endParaRPr lang="en-GB" dirty="0" smtClean="0">
              <a:latin typeface="Arial" charset="0"/>
              <a:cs typeface="Arial" charset="0"/>
            </a:endParaRPr>
          </a:p>
          <a:p>
            <a:pPr marL="82550" lvl="1"/>
            <a:r>
              <a:rPr lang="en-GB" dirty="0" smtClean="0">
                <a:latin typeface="Arial" charset="0"/>
                <a:cs typeface="Arial" charset="0"/>
              </a:rPr>
              <a:t>Committee infrastructure and central oversight</a:t>
            </a:r>
          </a:p>
          <a:p>
            <a:pPr marL="82550" lvl="1"/>
            <a:r>
              <a:rPr lang="en-GB" dirty="0" smtClean="0">
                <a:latin typeface="Arial" charset="0"/>
                <a:cs typeface="Arial" charset="0"/>
              </a:rPr>
              <a:t>Administration of quality assurance</a:t>
            </a:r>
          </a:p>
          <a:p>
            <a:pPr marL="82550" lvl="1"/>
            <a:endParaRPr lang="en-GB" dirty="0">
              <a:latin typeface="Arial" charset="0"/>
              <a:cs typeface="Arial" charset="0"/>
            </a:endParaRPr>
          </a:p>
          <a:p>
            <a:pPr marL="82550" lvl="1"/>
            <a:endParaRPr lang="en-GB" dirty="0">
              <a:latin typeface="Arial" charset="0"/>
              <a:cs typeface="Arial" charset="0"/>
            </a:endParaRPr>
          </a:p>
          <a:p>
            <a:pPr marL="368300" lvl="1" indent="-285750">
              <a:buFont typeface="Arial"/>
              <a:buChar char="•"/>
            </a:pPr>
            <a:endParaRPr lang="en-GB" dirty="0" smtClean="0">
              <a:latin typeface="Arial" charset="0"/>
              <a:cs typeface="Arial" charset="0"/>
            </a:endParaRPr>
          </a:p>
          <a:p>
            <a:pPr marL="82550" lvl="1"/>
            <a:endParaRPr lang="en-GB" dirty="0" smtClean="0">
              <a:latin typeface="Arial" charset="0"/>
              <a:cs typeface="Arial" charset="0"/>
            </a:endParaRPr>
          </a:p>
          <a:p>
            <a:pPr marL="82550" lvl="1"/>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Tree>
    <p:extLst>
      <p:ext uri="{BB962C8B-B14F-4D97-AF65-F5344CB8AC3E}">
        <p14:creationId xmlns:p14="http://schemas.microsoft.com/office/powerpoint/2010/main" val="2333322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7" name="Text Placeholder 6"/>
          <p:cNvSpPr>
            <a:spLocks noGrp="1"/>
          </p:cNvSpPr>
          <p:nvPr>
            <p:ph type="body" sz="quarter" idx="14"/>
          </p:nvPr>
        </p:nvSpPr>
        <p:spPr/>
        <p:txBody>
          <a:bodyPr/>
          <a:lstStyle/>
          <a:p>
            <a:endParaRPr lang="en-GB"/>
          </a:p>
        </p:txBody>
      </p:sp>
      <p:pic>
        <p:nvPicPr>
          <p:cNvPr id="1027" name="Picture 3" descr="\\fs1\DesignFiles\Designers temp workaround\Brand Guidelines\Powerpoint\ColouBackgrounds\LightBlue.png"/>
          <p:cNvPicPr>
            <a:picLocks noChangeAspect="1" noChangeArrowheads="1"/>
          </p:cNvPicPr>
          <p:nvPr/>
        </p:nvPicPr>
        <p:blipFill>
          <a:blip r:embed="rId3" cstate="print">
            <a:duotone>
              <a:prstClr val="black"/>
              <a:srgbClr val="42FFFC">
                <a:tint val="45000"/>
                <a:satMod val="400000"/>
              </a:srgb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rcRect/>
          <a:stretch>
            <a:fillRect/>
          </a:stretch>
        </p:blipFill>
        <p:spPr bwMode="auto">
          <a:xfrm>
            <a:off x="0" y="0"/>
            <a:ext cx="9144000" cy="6858000"/>
          </a:xfrm>
          <a:prstGeom prst="rect">
            <a:avLst/>
          </a:prstGeom>
          <a:noFill/>
        </p:spPr>
      </p:pic>
      <p:sp>
        <p:nvSpPr>
          <p:cNvPr id="4" name="Text Placeholder 1"/>
          <p:cNvSpPr txBox="1">
            <a:spLocks/>
          </p:cNvSpPr>
          <p:nvPr/>
        </p:nvSpPr>
        <p:spPr>
          <a:xfrm>
            <a:off x="827088" y="1268413"/>
            <a:ext cx="7273304" cy="3960787"/>
          </a:xfrm>
          <a:prstGeom prst="rect">
            <a:avLst/>
          </a:prstGeom>
        </p:spPr>
        <p:txBody>
          <a:bodyPr>
            <a:normAutofit/>
          </a:bodyPr>
          <a:lstStyle/>
          <a:p>
            <a:pPr>
              <a:spcBef>
                <a:spcPct val="20000"/>
              </a:spcBef>
              <a:defRPr/>
            </a:pPr>
            <a:r>
              <a:rPr lang="en-GB" sz="4400" dirty="0">
                <a:solidFill>
                  <a:schemeClr val="bg1"/>
                </a:solidFill>
                <a:latin typeface="Arial" pitchFamily="34" charset="0"/>
                <a:cs typeface="Arial" pitchFamily="34" charset="0"/>
              </a:rPr>
              <a:t>Assessing Excellence in Research and Teaching</a:t>
            </a:r>
          </a:p>
          <a:p>
            <a:pPr marR="0" lvl="0" defTabSz="914400" rtl="0" eaLnBrk="1" fontAlgn="auto" latinLnBrk="0" hangingPunct="1">
              <a:lnSpc>
                <a:spcPct val="100000"/>
              </a:lnSpc>
              <a:spcBef>
                <a:spcPct val="20000"/>
              </a:spcBef>
              <a:spcAft>
                <a:spcPts val="0"/>
              </a:spcAft>
              <a:buClrTx/>
              <a:buSzTx/>
              <a:tabLst/>
              <a:defRPr/>
            </a:pPr>
            <a:endParaRPr lang="en-GB" sz="4400" dirty="0" smtClean="0">
              <a:solidFill>
                <a:schemeClr val="bg1"/>
              </a:solidFill>
              <a:latin typeface="Arial" pitchFamily="34" charset="0"/>
              <a:cs typeface="Arial" pitchFamily="34" charset="0"/>
            </a:endParaRPr>
          </a:p>
          <a:p>
            <a:pPr marL="457200" lvl="0" indent="-457200">
              <a:spcBef>
                <a:spcPct val="20000"/>
              </a:spcBef>
              <a:buFont typeface="Arial"/>
              <a:buChar char="•"/>
              <a:defRPr/>
            </a:pPr>
            <a:r>
              <a:rPr lang="en-GB" sz="2800" dirty="0">
                <a:solidFill>
                  <a:schemeClr val="bg1"/>
                </a:solidFill>
                <a:latin typeface="Arial" pitchFamily="34" charset="0"/>
                <a:cs typeface="Arial" pitchFamily="34" charset="0"/>
              </a:rPr>
              <a:t>The </a:t>
            </a:r>
            <a:r>
              <a:rPr lang="en-GB" sz="2800" dirty="0" smtClean="0">
                <a:solidFill>
                  <a:schemeClr val="bg1"/>
                </a:solidFill>
                <a:latin typeface="Arial" pitchFamily="34" charset="0"/>
                <a:cs typeface="Arial" pitchFamily="34" charset="0"/>
              </a:rPr>
              <a:t>Research Excellence Framework</a:t>
            </a:r>
            <a:endParaRPr lang="en-GB" sz="2800" dirty="0">
              <a:solidFill>
                <a:schemeClr val="bg1"/>
              </a:solidFill>
              <a:latin typeface="Arial" pitchFamily="34" charset="0"/>
              <a:cs typeface="Arial" pitchFamily="34" charset="0"/>
            </a:endParaRPr>
          </a:p>
          <a:p>
            <a:pPr marL="457200" lvl="0" indent="-457200">
              <a:spcBef>
                <a:spcPct val="20000"/>
              </a:spcBef>
              <a:buFont typeface="Arial"/>
              <a:buChar char="•"/>
              <a:defRPr/>
            </a:pPr>
            <a:r>
              <a:rPr lang="en-GB" sz="2800" dirty="0">
                <a:solidFill>
                  <a:schemeClr val="bg1"/>
                </a:solidFill>
                <a:latin typeface="Arial" pitchFamily="34" charset="0"/>
                <a:cs typeface="Arial" pitchFamily="34" charset="0"/>
              </a:rPr>
              <a:t>The </a:t>
            </a:r>
            <a:r>
              <a:rPr lang="en-GB" sz="2800" dirty="0" smtClean="0">
                <a:solidFill>
                  <a:schemeClr val="bg1"/>
                </a:solidFill>
                <a:latin typeface="Arial" pitchFamily="34" charset="0"/>
                <a:cs typeface="Arial" pitchFamily="34" charset="0"/>
              </a:rPr>
              <a:t>quality of teaching</a:t>
            </a:r>
            <a:endParaRPr lang="en-GB" sz="2800" dirty="0">
              <a:solidFill>
                <a:schemeClr val="bg1"/>
              </a:solidFill>
              <a:latin typeface="Arial" pitchFamily="34" charset="0"/>
              <a:cs typeface="Arial" pitchFamily="34" charset="0"/>
            </a:endParaRPr>
          </a:p>
          <a:p>
            <a:pPr marR="0" lvl="0" algn="ctr" defTabSz="914400" rtl="0" eaLnBrk="1" fontAlgn="auto" latinLnBrk="0" hangingPunct="1">
              <a:lnSpc>
                <a:spcPct val="100000"/>
              </a:lnSpc>
              <a:spcBef>
                <a:spcPct val="20000"/>
              </a:spcBef>
              <a:spcAft>
                <a:spcPts val="0"/>
              </a:spcAft>
              <a:buClrTx/>
              <a:buSzTx/>
              <a:tabLst/>
              <a:defRPr/>
            </a:pPr>
            <a:endParaRPr lang="en-GB" sz="3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3478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Content Placeholder 1"/>
          <p:cNvSpPr>
            <a:spLocks noGrp="1"/>
          </p:cNvSpPr>
          <p:nvPr>
            <p:ph type="body" sz="quarter" idx="19"/>
          </p:nvPr>
        </p:nvSpPr>
        <p:spPr>
          <a:xfrm>
            <a:off x="933312" y="1550507"/>
            <a:ext cx="7776864" cy="3312368"/>
          </a:xfrm>
        </p:spPr>
        <p:txBody>
          <a:bodyPr/>
          <a:lstStyle/>
          <a:p>
            <a:pPr>
              <a:buClr>
                <a:srgbClr val="006600"/>
              </a:buClr>
            </a:pPr>
            <a:r>
              <a:rPr lang="en-US" sz="2000" dirty="0" smtClean="0"/>
              <a:t>A peer-review system for assessing the quality of research in UK higher education institutions, by subject areas, and for making decisions about research funding.</a:t>
            </a:r>
          </a:p>
          <a:p>
            <a:pPr marL="355600" indent="-355600">
              <a:buClr>
                <a:srgbClr val="006600"/>
              </a:buClr>
            </a:pPr>
            <a:r>
              <a:rPr lang="en-US" sz="2000" dirty="0" smtClean="0"/>
              <a:t>Criteria:</a:t>
            </a:r>
          </a:p>
          <a:p>
            <a:pPr marL="355600" indent="-355600">
              <a:buClr>
                <a:srgbClr val="006600"/>
              </a:buClr>
              <a:buFont typeface="Arial" panose="020B0604020202020204" pitchFamily="34" charset="0"/>
              <a:buChar char="•"/>
            </a:pPr>
            <a:r>
              <a:rPr lang="en-US" sz="2000" dirty="0" smtClean="0"/>
              <a:t>4 Star: World-leading research</a:t>
            </a:r>
          </a:p>
          <a:p>
            <a:pPr marL="355600" indent="-355600">
              <a:buClr>
                <a:srgbClr val="006600"/>
              </a:buClr>
              <a:buFont typeface="Arial" panose="020B0604020202020204" pitchFamily="34" charset="0"/>
              <a:buChar char="•"/>
            </a:pPr>
            <a:r>
              <a:rPr lang="en-US" sz="2000" dirty="0" smtClean="0"/>
              <a:t>3 Star: Internationally excellent</a:t>
            </a:r>
          </a:p>
          <a:p>
            <a:pPr marL="355600" indent="-355600">
              <a:buClr>
                <a:srgbClr val="006600"/>
              </a:buClr>
              <a:buFont typeface="Arial" panose="020B0604020202020204" pitchFamily="34" charset="0"/>
              <a:buChar char="•"/>
            </a:pPr>
            <a:r>
              <a:rPr lang="en-US" sz="2000" dirty="0" smtClean="0"/>
              <a:t>2 Star: Internationally </a:t>
            </a:r>
            <a:r>
              <a:rPr lang="en-US" sz="2000" dirty="0" err="1" smtClean="0"/>
              <a:t>recognised</a:t>
            </a:r>
            <a:endParaRPr lang="en-US" sz="2000" dirty="0" smtClean="0"/>
          </a:p>
          <a:p>
            <a:pPr marL="355600" indent="-355600">
              <a:buClr>
                <a:srgbClr val="006600"/>
              </a:buClr>
              <a:buFont typeface="Arial" panose="020B0604020202020204" pitchFamily="34" charset="0"/>
              <a:buChar char="•"/>
            </a:pPr>
            <a:r>
              <a:rPr lang="en-US" sz="2000" dirty="0" smtClean="0"/>
              <a:t>1 Star: Nationally </a:t>
            </a:r>
            <a:r>
              <a:rPr lang="en-US" sz="2000" dirty="0" err="1" smtClean="0"/>
              <a:t>recognised</a:t>
            </a:r>
            <a:endParaRPr lang="en-US" sz="2000" dirty="0" smtClean="0"/>
          </a:p>
          <a:p>
            <a:pPr marL="355600" indent="-355600">
              <a:buClr>
                <a:srgbClr val="006600"/>
              </a:buClr>
              <a:buFont typeface="Arial" panose="020B0604020202020204" pitchFamily="34" charset="0"/>
              <a:buChar char="•"/>
            </a:pPr>
            <a:r>
              <a:rPr lang="en-US" sz="2000" dirty="0" smtClean="0"/>
              <a:t>0 Star: below national standards</a:t>
            </a:r>
          </a:p>
        </p:txBody>
      </p:sp>
      <p:sp>
        <p:nvSpPr>
          <p:cNvPr id="6" name="TextBox 5"/>
          <p:cNvSpPr txBox="1"/>
          <p:nvPr/>
        </p:nvSpPr>
        <p:spPr>
          <a:xfrm>
            <a:off x="467544" y="836712"/>
            <a:ext cx="7808808" cy="1200329"/>
          </a:xfrm>
          <a:prstGeom prst="rect">
            <a:avLst/>
          </a:prstGeom>
          <a:noFill/>
        </p:spPr>
        <p:txBody>
          <a:bodyPr wrap="square" rtlCol="0">
            <a:spAutoFit/>
          </a:bodyPr>
          <a:lstStyle/>
          <a:p>
            <a:pPr marL="355600" indent="-355600">
              <a:buClr>
                <a:srgbClr val="006600"/>
              </a:buClr>
            </a:pPr>
            <a:r>
              <a:rPr lang="en-GB" sz="3200" b="1" dirty="0" smtClean="0"/>
              <a:t>	Research Excellence Framework</a:t>
            </a:r>
          </a:p>
          <a:p>
            <a:pPr marL="546100" defTabSz="990600">
              <a:buClr>
                <a:srgbClr val="006600"/>
              </a:buClr>
            </a:pPr>
            <a:endParaRPr lang="en-GB" sz="2000" dirty="0" smtClean="0"/>
          </a:p>
          <a:p>
            <a:pPr marL="546100" defTabSz="990600">
              <a:buClr>
                <a:srgbClr val="006600"/>
              </a:buClr>
            </a:pPr>
            <a:endParaRPr lang="en-GB" sz="2000" dirty="0" smtClean="0"/>
          </a:p>
        </p:txBody>
      </p:sp>
      <p:pic>
        <p:nvPicPr>
          <p:cNvPr id="5" name="hefcelogo" descr="HEFCE logo">
            <a:hlinkClick r:id="rId4" tooltip="&quot;Return to HEFCE home 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509120"/>
            <a:ext cx="2917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41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171400"/>
            <a:ext cx="9144000" cy="70294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194721"/>
          </a:xfrm>
          <a:prstGeom prst="rect">
            <a:avLst/>
          </a:prstGeom>
        </p:spPr>
        <p:txBody>
          <a:bodyPr wrap="square">
            <a:spAutoFit/>
          </a:bodyPr>
          <a:lstStyle/>
          <a:p>
            <a:pPr marL="342900" indent="-342900">
              <a:buFont typeface="Arial"/>
              <a:buChar char="•"/>
            </a:pPr>
            <a:r>
              <a:rPr lang="en-US" sz="2000" dirty="0" smtClean="0">
                <a:cs typeface="Arial"/>
              </a:rPr>
              <a:t>Research </a:t>
            </a:r>
            <a:r>
              <a:rPr lang="en-US" sz="2000" dirty="0">
                <a:cs typeface="Arial"/>
              </a:rPr>
              <a:t>facilities, infrastructure and </a:t>
            </a:r>
            <a:r>
              <a:rPr lang="en-US" sz="2000" dirty="0" smtClean="0">
                <a:cs typeface="Arial"/>
              </a:rPr>
              <a:t>resources</a:t>
            </a:r>
            <a:endParaRPr lang="en-US" sz="2000" dirty="0">
              <a:cs typeface="Arial"/>
            </a:endParaRPr>
          </a:p>
          <a:p>
            <a:pPr marL="342900" indent="-342900">
              <a:buFont typeface="Arial"/>
              <a:buChar char="•"/>
            </a:pPr>
            <a:r>
              <a:rPr lang="en-US" sz="2000" dirty="0">
                <a:cs typeface="Arial"/>
              </a:rPr>
              <a:t>A ‘culture’ of research:</a:t>
            </a:r>
          </a:p>
          <a:p>
            <a:pPr lvl="1"/>
            <a:r>
              <a:rPr lang="en-US" sz="2000" i="1" dirty="0">
                <a:cs typeface="Arial"/>
              </a:rPr>
              <a:t>‘A critical mass of research staff and students, representing a viable research community’ (</a:t>
            </a:r>
            <a:r>
              <a:rPr lang="en-US" sz="2000" dirty="0">
                <a:cs typeface="Arial"/>
              </a:rPr>
              <a:t>DBIS 2015)</a:t>
            </a:r>
          </a:p>
          <a:p>
            <a:pPr marL="342900" indent="-342900">
              <a:buFont typeface="Arial"/>
              <a:buChar char="•"/>
            </a:pPr>
            <a:r>
              <a:rPr lang="en-US" sz="2000" dirty="0">
                <a:cs typeface="Arial"/>
              </a:rPr>
              <a:t>Development of research methods</a:t>
            </a:r>
          </a:p>
          <a:p>
            <a:pPr marL="342900" indent="-342900">
              <a:buFont typeface="Arial"/>
              <a:buChar char="•"/>
            </a:pPr>
            <a:r>
              <a:rPr lang="en-US" sz="2000" dirty="0">
                <a:cs typeface="Arial"/>
              </a:rPr>
              <a:t>Support for participation in research networks</a:t>
            </a:r>
          </a:p>
          <a:p>
            <a:pPr marL="342900" indent="-342900">
              <a:buFont typeface="Arial"/>
              <a:buChar char="•"/>
            </a:pPr>
            <a:r>
              <a:rPr lang="en-US" sz="2000" dirty="0">
                <a:cs typeface="Arial"/>
              </a:rPr>
              <a:t>Conferences and seminars</a:t>
            </a:r>
          </a:p>
          <a:p>
            <a:endParaRPr lang="en-GB" sz="1800" dirty="0" smtClean="0">
              <a:latin typeface="Arial" pitchFamily="34" charset="0"/>
              <a:cs typeface="Arial" pitchFamily="34" charset="0"/>
            </a:endParaRPr>
          </a:p>
        </p:txBody>
      </p:sp>
      <p:sp>
        <p:nvSpPr>
          <p:cNvPr id="14" name="TextBox 13"/>
          <p:cNvSpPr txBox="1"/>
          <p:nvPr/>
        </p:nvSpPr>
        <p:spPr>
          <a:xfrm>
            <a:off x="899592" y="620688"/>
            <a:ext cx="6159258" cy="584776"/>
          </a:xfrm>
          <a:prstGeom prst="rect">
            <a:avLst/>
          </a:prstGeom>
          <a:noFill/>
        </p:spPr>
        <p:txBody>
          <a:bodyPr wrap="none" rtlCol="0">
            <a:spAutoFit/>
          </a:bodyPr>
          <a:lstStyle/>
          <a:p>
            <a:r>
              <a:rPr lang="en-GB" sz="3200" b="1" dirty="0" smtClean="0">
                <a:latin typeface="Arial" pitchFamily="34" charset="0"/>
                <a:cs typeface="Arial" pitchFamily="34" charset="0"/>
              </a:rPr>
              <a:t>The Environment for Research</a:t>
            </a:r>
            <a:r>
              <a:rPr lang="en-GB" sz="3200" dirty="0" smtClean="0">
                <a:latin typeface="Arial" pitchFamily="34" charset="0"/>
                <a:cs typeface="Arial" pitchFamily="34" charset="0"/>
              </a:rPr>
              <a:t> </a:t>
            </a:r>
            <a:endParaRPr lang="en-GB" sz="2800" b="1" dirty="0"/>
          </a:p>
        </p:txBody>
      </p:sp>
      <p:pic>
        <p:nvPicPr>
          <p:cNvPr id="2" name="Picture 1"/>
          <p:cNvPicPr>
            <a:picLocks noChangeAspect="1"/>
          </p:cNvPicPr>
          <p:nvPr/>
        </p:nvPicPr>
        <p:blipFill>
          <a:blip r:embed="rId4"/>
          <a:stretch>
            <a:fillRect/>
          </a:stretch>
        </p:blipFill>
        <p:spPr>
          <a:xfrm>
            <a:off x="5580112" y="4293096"/>
            <a:ext cx="3148088" cy="2088232"/>
          </a:xfrm>
          <a:prstGeom prst="rect">
            <a:avLst/>
          </a:prstGeom>
        </p:spPr>
      </p:pic>
    </p:spTree>
    <p:extLst>
      <p:ext uri="{BB962C8B-B14F-4D97-AF65-F5344CB8AC3E}">
        <p14:creationId xmlns:p14="http://schemas.microsoft.com/office/powerpoint/2010/main" val="910422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171400"/>
            <a:ext cx="9144000" cy="70294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4056495"/>
          </a:xfrm>
          <a:prstGeom prst="rect">
            <a:avLst/>
          </a:prstGeom>
        </p:spPr>
        <p:txBody>
          <a:bodyPr wrap="square">
            <a:spAutoFit/>
          </a:bodyPr>
          <a:lstStyle/>
          <a:p>
            <a:pPr marL="342900" indent="-342900">
              <a:buFont typeface="Arial"/>
              <a:buChar char="•"/>
            </a:pPr>
            <a:r>
              <a:rPr lang="en-US" sz="2000" dirty="0" smtClean="0">
                <a:cs typeface="Arial"/>
              </a:rPr>
              <a:t>Supervision </a:t>
            </a:r>
            <a:r>
              <a:rPr lang="en-US" sz="2000" dirty="0">
                <a:cs typeface="Arial"/>
              </a:rPr>
              <a:t>arrangements</a:t>
            </a:r>
          </a:p>
          <a:p>
            <a:pPr marL="800100" lvl="1" indent="-342900">
              <a:buFont typeface="Arial"/>
              <a:buChar char="•"/>
            </a:pPr>
            <a:r>
              <a:rPr lang="en-US" sz="2000" dirty="0">
                <a:cs typeface="Arial"/>
              </a:rPr>
              <a:t>Supervision teams</a:t>
            </a:r>
          </a:p>
          <a:p>
            <a:pPr marL="800100" lvl="1" indent="-342900">
              <a:buFont typeface="Arial"/>
              <a:buChar char="•"/>
            </a:pPr>
            <a:r>
              <a:rPr lang="en-US" sz="2000" dirty="0">
                <a:cs typeface="Arial"/>
              </a:rPr>
              <a:t>Expertise and experience</a:t>
            </a:r>
          </a:p>
          <a:p>
            <a:pPr marL="800100" lvl="1" indent="-342900">
              <a:buFont typeface="Arial"/>
              <a:buChar char="•"/>
            </a:pPr>
            <a:r>
              <a:rPr lang="en-US" sz="2000" dirty="0">
                <a:cs typeface="Arial"/>
              </a:rPr>
              <a:t>Availability and regular contact</a:t>
            </a:r>
          </a:p>
          <a:p>
            <a:pPr marL="342900" indent="-342900">
              <a:buFont typeface="Arial"/>
              <a:buChar char="•"/>
            </a:pPr>
            <a:r>
              <a:rPr lang="en-US" sz="2000" dirty="0">
                <a:cs typeface="Arial"/>
              </a:rPr>
              <a:t>Monitoring student progress</a:t>
            </a:r>
          </a:p>
          <a:p>
            <a:pPr marL="800100" lvl="1" indent="-342900">
              <a:buFont typeface="Arial"/>
              <a:buChar char="•"/>
            </a:pPr>
            <a:r>
              <a:rPr lang="en-US" sz="2000" dirty="0">
                <a:cs typeface="Arial"/>
              </a:rPr>
              <a:t>Review mechanisms</a:t>
            </a:r>
          </a:p>
          <a:p>
            <a:pPr marL="800100" lvl="1" indent="-342900">
              <a:buFont typeface="Arial"/>
              <a:buChar char="•"/>
            </a:pPr>
            <a:r>
              <a:rPr lang="en-US" sz="2000" dirty="0">
                <a:cs typeface="Arial"/>
              </a:rPr>
              <a:t>Feedback and guidance</a:t>
            </a:r>
          </a:p>
          <a:p>
            <a:pPr marL="342900" indent="-342900">
              <a:buFont typeface="Arial"/>
              <a:buChar char="•"/>
            </a:pPr>
            <a:r>
              <a:rPr lang="en-US" sz="2000" dirty="0">
                <a:cs typeface="Arial"/>
              </a:rPr>
              <a:t>Professional development opportunities</a:t>
            </a:r>
          </a:p>
          <a:p>
            <a:pPr marL="800100" lvl="1" indent="-342900">
              <a:buFont typeface="Arial"/>
              <a:buChar char="•"/>
            </a:pPr>
            <a:r>
              <a:rPr lang="en-US" sz="2000" dirty="0">
                <a:cs typeface="Arial"/>
              </a:rPr>
              <a:t>Teaching experience</a:t>
            </a:r>
          </a:p>
          <a:p>
            <a:pPr marL="800100" lvl="1" indent="-342900">
              <a:buFont typeface="Arial"/>
              <a:buChar char="•"/>
            </a:pPr>
            <a:r>
              <a:rPr lang="en-US" sz="2000" dirty="0">
                <a:cs typeface="Arial"/>
              </a:rPr>
              <a:t>Links with industry/employers</a:t>
            </a:r>
          </a:p>
          <a:p>
            <a:endParaRPr lang="en-GB" sz="1800" dirty="0" smtClean="0">
              <a:latin typeface="Arial" pitchFamily="34" charset="0"/>
              <a:cs typeface="Arial" pitchFamily="34" charset="0"/>
            </a:endParaRPr>
          </a:p>
        </p:txBody>
      </p:sp>
      <p:sp>
        <p:nvSpPr>
          <p:cNvPr id="14" name="TextBox 13"/>
          <p:cNvSpPr txBox="1"/>
          <p:nvPr/>
        </p:nvSpPr>
        <p:spPr>
          <a:xfrm>
            <a:off x="899592" y="620688"/>
            <a:ext cx="6249828" cy="584776"/>
          </a:xfrm>
          <a:prstGeom prst="rect">
            <a:avLst/>
          </a:prstGeom>
          <a:noFill/>
        </p:spPr>
        <p:txBody>
          <a:bodyPr wrap="none" rtlCol="0">
            <a:spAutoFit/>
          </a:bodyPr>
          <a:lstStyle/>
          <a:p>
            <a:r>
              <a:rPr lang="en-GB" sz="3200" b="1" dirty="0" smtClean="0">
                <a:latin typeface="Arial" pitchFamily="34" charset="0"/>
                <a:cs typeface="Arial" pitchFamily="34" charset="0"/>
              </a:rPr>
              <a:t>Support for Research Students</a:t>
            </a:r>
            <a:r>
              <a:rPr lang="en-GB" sz="3200" dirty="0" smtClean="0">
                <a:latin typeface="Arial" pitchFamily="34" charset="0"/>
                <a:cs typeface="Arial" pitchFamily="34" charset="0"/>
              </a:rPr>
              <a:t> </a:t>
            </a:r>
            <a:endParaRPr lang="en-GB" sz="2800" b="1" dirty="0"/>
          </a:p>
        </p:txBody>
      </p:sp>
    </p:spTree>
    <p:extLst>
      <p:ext uri="{BB962C8B-B14F-4D97-AF65-F5344CB8AC3E}">
        <p14:creationId xmlns:p14="http://schemas.microsoft.com/office/powerpoint/2010/main" val="91042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rcRect/>
          <a:stretch>
            <a:fillRect/>
          </a:stretch>
        </p:blipFill>
        <p:spPr bwMode="auto">
          <a:xfrm>
            <a:off x="-180528" y="0"/>
            <a:ext cx="9324528" cy="6858000"/>
          </a:xfrm>
          <a:prstGeom prst="rect">
            <a:avLst/>
          </a:prstGeom>
          <a:noFill/>
        </p:spPr>
      </p:pic>
      <p:sp>
        <p:nvSpPr>
          <p:cNvPr id="2" name="Content Placeholder 1"/>
          <p:cNvSpPr>
            <a:spLocks noGrp="1"/>
          </p:cNvSpPr>
          <p:nvPr>
            <p:ph type="body" sz="quarter" idx="19"/>
          </p:nvPr>
        </p:nvSpPr>
        <p:spPr>
          <a:xfrm>
            <a:off x="683568" y="1916832"/>
            <a:ext cx="7776864" cy="3312368"/>
          </a:xfrm>
        </p:spPr>
        <p:txBody>
          <a:bodyPr/>
          <a:lstStyle/>
          <a:p>
            <a:pPr marL="355600" indent="-355600">
              <a:buClr>
                <a:srgbClr val="006600"/>
              </a:buClr>
            </a:pPr>
            <a:r>
              <a:rPr lang="en-US" sz="1200" dirty="0" smtClean="0"/>
              <a:t>	</a:t>
            </a:r>
            <a:endParaRPr lang="en-GB" sz="1200" dirty="0" smtClean="0"/>
          </a:p>
        </p:txBody>
      </p:sp>
      <p:sp>
        <p:nvSpPr>
          <p:cNvPr id="6" name="TextBox 5"/>
          <p:cNvSpPr txBox="1"/>
          <p:nvPr/>
        </p:nvSpPr>
        <p:spPr>
          <a:xfrm>
            <a:off x="899592" y="764704"/>
            <a:ext cx="7808808" cy="584776"/>
          </a:xfrm>
          <a:prstGeom prst="rect">
            <a:avLst/>
          </a:prstGeom>
          <a:noFill/>
        </p:spPr>
        <p:txBody>
          <a:bodyPr wrap="square" rtlCol="0">
            <a:spAutoFit/>
          </a:bodyPr>
          <a:lstStyle/>
          <a:p>
            <a:pPr marL="355600" indent="-355600">
              <a:buClr>
                <a:srgbClr val="006600"/>
              </a:buClr>
            </a:pPr>
            <a:r>
              <a:rPr lang="en-GB" sz="3200" b="1" dirty="0" smtClean="0"/>
              <a:t>Why Quality Matters</a:t>
            </a:r>
          </a:p>
        </p:txBody>
      </p:sp>
      <p:sp>
        <p:nvSpPr>
          <p:cNvPr id="3" name="Rectangle 2"/>
          <p:cNvSpPr/>
          <p:nvPr/>
        </p:nvSpPr>
        <p:spPr>
          <a:xfrm>
            <a:off x="971600" y="1700808"/>
            <a:ext cx="7488832" cy="1200329"/>
          </a:xfrm>
          <a:prstGeom prst="rect">
            <a:avLst/>
          </a:prstGeom>
        </p:spPr>
        <p:txBody>
          <a:bodyPr wrap="square">
            <a:spAutoFit/>
          </a:bodyPr>
          <a:lstStyle/>
          <a:p>
            <a:pPr marL="82550" lvl="1"/>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a:p>
            <a:pPr marL="355600" lvl="1" indent="-273050">
              <a:buFont typeface="Arial" charset="0"/>
              <a:buChar char="•"/>
            </a:pPr>
            <a:endParaRPr lang="en-GB" dirty="0">
              <a:latin typeface="Arial" charset="0"/>
              <a:cs typeface="Arial" charset="0"/>
            </a:endParaRPr>
          </a:p>
        </p:txBody>
      </p:sp>
      <p:sp>
        <p:nvSpPr>
          <p:cNvPr id="5" name="Rectangle 4"/>
          <p:cNvSpPr/>
          <p:nvPr/>
        </p:nvSpPr>
        <p:spPr>
          <a:xfrm>
            <a:off x="971600" y="1628800"/>
            <a:ext cx="7272808" cy="3139321"/>
          </a:xfrm>
          <a:prstGeom prst="rect">
            <a:avLst/>
          </a:prstGeom>
        </p:spPr>
        <p:txBody>
          <a:bodyPr wrap="square">
            <a:spAutoFit/>
          </a:bodyPr>
          <a:lstStyle/>
          <a:p>
            <a:pPr marL="88900"/>
            <a:r>
              <a:rPr lang="en-GB" dirty="0" smtClean="0">
                <a:latin typeface="Arial" charset="0"/>
                <a:cs typeface="Arial" charset="0"/>
              </a:rPr>
              <a:t>Principles of Quality Assurance</a:t>
            </a:r>
          </a:p>
          <a:p>
            <a:pPr marL="88900"/>
            <a:endParaRPr lang="en-GB" dirty="0" smtClean="0">
              <a:latin typeface="Arial" charset="0"/>
              <a:cs typeface="Arial" charset="0"/>
            </a:endParaRPr>
          </a:p>
          <a:p>
            <a:pPr marL="266700" indent="-177800">
              <a:buFont typeface="Arial"/>
              <a:buChar char="•"/>
            </a:pPr>
            <a:r>
              <a:rPr lang="en-GB" dirty="0" smtClean="0">
                <a:latin typeface="Arial" charset="0"/>
                <a:cs typeface="Arial" charset="0"/>
              </a:rPr>
              <a:t>Safeguard </a:t>
            </a:r>
            <a:r>
              <a:rPr lang="en-GB" dirty="0">
                <a:latin typeface="Arial" charset="0"/>
                <a:cs typeface="Arial" charset="0"/>
              </a:rPr>
              <a:t>standards of higher education awards</a:t>
            </a:r>
          </a:p>
          <a:p>
            <a:pPr marL="285750" indent="-196850">
              <a:buFont typeface="Arial"/>
              <a:buChar char="•"/>
            </a:pPr>
            <a:r>
              <a:rPr lang="en-GB" dirty="0">
                <a:latin typeface="Arial" charset="0"/>
                <a:cs typeface="Arial" charset="0"/>
              </a:rPr>
              <a:t>Assure the quality of learning</a:t>
            </a:r>
          </a:p>
          <a:p>
            <a:pPr marL="285750" indent="-196850">
              <a:buFont typeface="Arial"/>
              <a:buChar char="•"/>
            </a:pPr>
            <a:r>
              <a:rPr lang="en-GB" dirty="0">
                <a:latin typeface="Arial" charset="0"/>
                <a:cs typeface="Arial" charset="0"/>
              </a:rPr>
              <a:t>Protect the interests of students</a:t>
            </a:r>
          </a:p>
          <a:p>
            <a:pPr marL="285750" indent="-196850">
              <a:buFont typeface="Arial"/>
              <a:buChar char="•"/>
            </a:pPr>
            <a:r>
              <a:rPr lang="en-GB" dirty="0">
                <a:latin typeface="Arial" charset="0"/>
                <a:cs typeface="Arial" charset="0"/>
              </a:rPr>
              <a:t>Promote quality enhancement</a:t>
            </a:r>
          </a:p>
          <a:p>
            <a:pPr marL="285750" indent="-196850">
              <a:buFont typeface="Arial"/>
              <a:buChar char="•"/>
            </a:pPr>
            <a:r>
              <a:rPr lang="en-GB" dirty="0">
                <a:latin typeface="Arial" charset="0"/>
                <a:cs typeface="Arial" charset="0"/>
              </a:rPr>
              <a:t>Secure the reputation of UK higher education</a:t>
            </a:r>
          </a:p>
          <a:p>
            <a:pPr marL="285750" indent="-196850">
              <a:buFont typeface="Arial"/>
              <a:buChar char="•"/>
            </a:pPr>
            <a:endParaRPr lang="en-GB" dirty="0">
              <a:latin typeface="Arial" charset="0"/>
              <a:cs typeface="Arial" charset="0"/>
            </a:endParaRPr>
          </a:p>
          <a:p>
            <a:pPr marL="266700">
              <a:tabLst>
                <a:tab pos="266700" algn="l"/>
              </a:tabLst>
            </a:pPr>
            <a:r>
              <a:rPr lang="en-GB" dirty="0">
                <a:latin typeface="Arial" charset="0"/>
                <a:cs typeface="Arial" charset="0"/>
              </a:rPr>
              <a:t>Principles apply to all learning opportunities </a:t>
            </a:r>
          </a:p>
          <a:p>
            <a:pPr marL="266700">
              <a:tabLst>
                <a:tab pos="266700" algn="l"/>
              </a:tabLst>
            </a:pPr>
            <a:r>
              <a:rPr lang="en-GB" dirty="0">
                <a:latin typeface="Arial" charset="0"/>
                <a:cs typeface="Arial" charset="0"/>
              </a:rPr>
              <a:t>regardless of  location, mode of study or </a:t>
            </a:r>
          </a:p>
          <a:p>
            <a:pPr marL="266700">
              <a:tabLst>
                <a:tab pos="266700" algn="l"/>
              </a:tabLst>
            </a:pPr>
            <a:r>
              <a:rPr lang="en-GB" dirty="0">
                <a:latin typeface="Arial" charset="0"/>
                <a:cs typeface="Arial" charset="0"/>
              </a:rPr>
              <a:t>academic subject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365104"/>
            <a:ext cx="3245076" cy="1196765"/>
          </a:xfrm>
          <a:prstGeom prst="rect">
            <a:avLst/>
          </a:prstGeom>
        </p:spPr>
      </p:pic>
    </p:spTree>
    <p:extLst>
      <p:ext uri="{BB962C8B-B14F-4D97-AF65-F5344CB8AC3E}">
        <p14:creationId xmlns:p14="http://schemas.microsoft.com/office/powerpoint/2010/main" val="927666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1124744"/>
            <a:ext cx="9115013" cy="5733256"/>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536079"/>
          </a:xfrm>
          <a:prstGeom prst="rect">
            <a:avLst/>
          </a:prstGeom>
        </p:spPr>
        <p:txBody>
          <a:bodyPr wrap="square">
            <a:spAutoFit/>
          </a:bodyPr>
          <a:lstStyle/>
          <a:p>
            <a:pPr marL="285750" indent="-285750">
              <a:lnSpc>
                <a:spcPct val="90000"/>
              </a:lnSpc>
              <a:buFont typeface="Arial"/>
              <a:buChar char="•"/>
            </a:pPr>
            <a:r>
              <a:rPr lang="en-GB" sz="2000" dirty="0" smtClean="0">
                <a:latin typeface="Arial" pitchFamily="34" charset="0"/>
                <a:cs typeface="Arial" pitchFamily="34" charset="0"/>
              </a:rPr>
              <a:t>Student performance and achievement</a:t>
            </a:r>
          </a:p>
          <a:p>
            <a:pPr marL="285750" indent="-285750">
              <a:lnSpc>
                <a:spcPct val="90000"/>
              </a:lnSpc>
              <a:buFont typeface="Arial"/>
              <a:buChar char="•"/>
            </a:pPr>
            <a:r>
              <a:rPr lang="en-GB" sz="2000" dirty="0" smtClean="0">
                <a:latin typeface="Arial" pitchFamily="34" charset="0"/>
                <a:cs typeface="Arial" pitchFamily="34" charset="0"/>
              </a:rPr>
              <a:t>Student evaluation and satisfaction </a:t>
            </a:r>
          </a:p>
          <a:p>
            <a:pPr marL="285750" indent="-285750">
              <a:lnSpc>
                <a:spcPct val="90000"/>
              </a:lnSpc>
              <a:buFont typeface="Arial"/>
              <a:buChar char="•"/>
            </a:pPr>
            <a:r>
              <a:rPr lang="en-GB" sz="2000" dirty="0" smtClean="0">
                <a:latin typeface="Arial" pitchFamily="34" charset="0"/>
                <a:cs typeface="Arial" pitchFamily="34" charset="0"/>
              </a:rPr>
              <a:t>Peer observation and support</a:t>
            </a:r>
          </a:p>
          <a:p>
            <a:pPr marL="285750" indent="-285750">
              <a:lnSpc>
                <a:spcPct val="90000"/>
              </a:lnSpc>
              <a:buFont typeface="Arial"/>
              <a:buChar char="•"/>
            </a:pPr>
            <a:r>
              <a:rPr lang="en-GB" sz="2000" dirty="0" smtClean="0">
                <a:latin typeface="Arial" pitchFamily="34" charset="0"/>
                <a:cs typeface="Arial" pitchFamily="34" charset="0"/>
              </a:rPr>
              <a:t>External review</a:t>
            </a:r>
            <a:endParaRPr lang="en-GB" sz="1600" dirty="0" smtClean="0">
              <a:latin typeface="Arial" pitchFamily="34" charset="0"/>
              <a:cs typeface="Arial" pitchFamily="34" charset="0"/>
            </a:endParaRPr>
          </a:p>
          <a:p>
            <a:pPr>
              <a:lnSpc>
                <a:spcPct val="90000"/>
              </a:lnSpc>
            </a:pPr>
            <a:endParaRPr lang="en-GB" sz="2000" dirty="0" smtClean="0">
              <a:latin typeface="Arial" pitchFamily="34" charset="0"/>
              <a:cs typeface="Arial" pitchFamily="34" charset="0"/>
            </a:endParaRPr>
          </a:p>
          <a:p>
            <a:pPr>
              <a:lnSpc>
                <a:spcPct val="90000"/>
              </a:lnSpc>
            </a:pPr>
            <a:endParaRPr lang="en-GB" sz="2000" dirty="0" smtClean="0">
              <a:latin typeface="Arial" pitchFamily="34" charset="0"/>
              <a:cs typeface="Arial" pitchFamily="34" charset="0"/>
            </a:endParaRPr>
          </a:p>
          <a:p>
            <a:pPr marL="285750" indent="-285750">
              <a:lnSpc>
                <a:spcPct val="90000"/>
              </a:lnSpc>
              <a:buFont typeface="Arial"/>
              <a:buChar char="•"/>
            </a:pPr>
            <a:endParaRPr lang="en-GB" sz="1800" dirty="0" smtClean="0">
              <a:latin typeface="Arial" pitchFamily="34" charset="0"/>
              <a:cs typeface="Arial" pitchFamily="34" charset="0"/>
            </a:endParaRPr>
          </a:p>
          <a:p>
            <a:pPr marL="1028700" lvl="1" indent="-285750">
              <a:lnSpc>
                <a:spcPct val="90000"/>
              </a:lnSpc>
              <a:buFont typeface="Arial"/>
              <a:buChar char="•"/>
            </a:pPr>
            <a:endParaRPr lang="en-GB" sz="1000" dirty="0" smtClean="0">
              <a:latin typeface="Arial" pitchFamily="34" charset="0"/>
              <a:cs typeface="Arial" pitchFamily="34" charset="0"/>
            </a:endParaRPr>
          </a:p>
        </p:txBody>
      </p:sp>
      <p:sp>
        <p:nvSpPr>
          <p:cNvPr id="14" name="TextBox 13"/>
          <p:cNvSpPr txBox="1"/>
          <p:nvPr/>
        </p:nvSpPr>
        <p:spPr>
          <a:xfrm>
            <a:off x="899592" y="620688"/>
            <a:ext cx="7055136" cy="584775"/>
          </a:xfrm>
          <a:prstGeom prst="rect">
            <a:avLst/>
          </a:prstGeom>
          <a:noFill/>
        </p:spPr>
        <p:txBody>
          <a:bodyPr wrap="none" rtlCol="0">
            <a:spAutoFit/>
          </a:bodyPr>
          <a:lstStyle/>
          <a:p>
            <a:r>
              <a:rPr lang="en-GB" sz="3200" b="1" dirty="0" smtClean="0">
                <a:latin typeface="Arial" pitchFamily="34" charset="0"/>
                <a:cs typeface="Arial" pitchFamily="34" charset="0"/>
              </a:rPr>
              <a:t>Assessing the quality of teaching</a:t>
            </a:r>
            <a:r>
              <a:rPr lang="en-GB" sz="3200" dirty="0" smtClean="0">
                <a:latin typeface="Arial" pitchFamily="34" charset="0"/>
                <a:cs typeface="Arial" pitchFamily="34" charset="0"/>
              </a:rPr>
              <a:t> </a:t>
            </a:r>
            <a:endParaRPr lang="en-GB" sz="2800" b="1" dirty="0"/>
          </a:p>
        </p:txBody>
      </p:sp>
      <p:sp>
        <p:nvSpPr>
          <p:cNvPr id="13313" name="Rectangle 1"/>
          <p:cNvSpPr>
            <a:spLocks noChangeArrowheads="1"/>
          </p:cNvSpPr>
          <p:nvPr/>
        </p:nvSpPr>
        <p:spPr bwMode="auto">
          <a:xfrm>
            <a:off x="0" y="0"/>
            <a:ext cx="9144000" cy="0"/>
          </a:xfrm>
          <a:prstGeom prst="rect">
            <a:avLst/>
          </a:prstGeom>
          <a:solidFill>
            <a:srgbClr val="D6E8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13314" name="Rectangle 2"/>
          <p:cNvSpPr>
            <a:spLocks noChangeArrowheads="1"/>
          </p:cNvSpPr>
          <p:nvPr/>
        </p:nvSpPr>
        <p:spPr bwMode="auto">
          <a:xfrm>
            <a:off x="0" y="0"/>
            <a:ext cx="9144000" cy="0"/>
          </a:xfrm>
          <a:prstGeom prst="rect">
            <a:avLst/>
          </a:prstGeom>
          <a:solidFill>
            <a:srgbClr val="D6E8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pic>
        <p:nvPicPr>
          <p:cNvPr id="10" name="Picture 9" descr="Image result for university photos teaching"/>
          <p:cNvPicPr/>
          <p:nvPr/>
        </p:nvPicPr>
        <p:blipFill>
          <a:blip r:embed="rId4">
            <a:extLst>
              <a:ext uri="{28A0092B-C50C-407E-A947-70E740481C1C}">
                <a14:useLocalDpi xmlns:a14="http://schemas.microsoft.com/office/drawing/2010/main" val="0"/>
              </a:ext>
            </a:extLst>
          </a:blip>
          <a:srcRect/>
          <a:stretch>
            <a:fillRect/>
          </a:stretch>
        </p:blipFill>
        <p:spPr bwMode="auto">
          <a:xfrm>
            <a:off x="4823773" y="2853132"/>
            <a:ext cx="3636659" cy="2436490"/>
          </a:xfrm>
          <a:prstGeom prst="rect">
            <a:avLst/>
          </a:prstGeom>
          <a:noFill/>
          <a:ln>
            <a:noFill/>
          </a:ln>
        </p:spPr>
      </p:pic>
    </p:spTree>
    <p:extLst>
      <p:ext uri="{BB962C8B-B14F-4D97-AF65-F5344CB8AC3E}">
        <p14:creationId xmlns:p14="http://schemas.microsoft.com/office/powerpoint/2010/main" val="141084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34673" y="585165"/>
            <a:ext cx="9178673" cy="630932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077766"/>
          </a:xfrm>
          <a:prstGeom prst="rect">
            <a:avLst/>
          </a:prstGeom>
        </p:spPr>
        <p:txBody>
          <a:bodyPr wrap="square">
            <a:spAutoFit/>
          </a:bodyPr>
          <a:lstStyle/>
          <a:p>
            <a:pPr marL="285750" indent="-285750">
              <a:lnSpc>
                <a:spcPct val="90000"/>
              </a:lnSpc>
              <a:buFont typeface="Arial"/>
              <a:buChar char="•"/>
            </a:pPr>
            <a:r>
              <a:rPr lang="en-GB" sz="2000" dirty="0" smtClean="0">
                <a:latin typeface="Arial" pitchFamily="34" charset="0"/>
                <a:cs typeface="Arial" pitchFamily="34" charset="0"/>
              </a:rPr>
              <a:t>Teaching qualifications</a:t>
            </a:r>
          </a:p>
          <a:p>
            <a:pPr marL="285750" indent="-285750">
              <a:lnSpc>
                <a:spcPct val="90000"/>
              </a:lnSpc>
              <a:buFont typeface="Arial"/>
              <a:buChar char="•"/>
            </a:pPr>
            <a:r>
              <a:rPr lang="en-GB" sz="2000" dirty="0" smtClean="0">
                <a:latin typeface="Arial" pitchFamily="34" charset="0"/>
                <a:cs typeface="Arial" pitchFamily="34" charset="0"/>
              </a:rPr>
              <a:t>Staff development and teaching methods</a:t>
            </a:r>
          </a:p>
          <a:p>
            <a:pPr marL="285750" indent="-285750">
              <a:lnSpc>
                <a:spcPct val="90000"/>
              </a:lnSpc>
              <a:buFont typeface="Arial"/>
              <a:buChar char="•"/>
            </a:pPr>
            <a:r>
              <a:rPr lang="en-GB" sz="2000" dirty="0" smtClean="0">
                <a:latin typeface="Arial" pitchFamily="34" charset="0"/>
                <a:cs typeface="Arial" pitchFamily="34" charset="0"/>
              </a:rPr>
              <a:t>Recognition of high quality teaching and learning</a:t>
            </a:r>
          </a:p>
          <a:p>
            <a:pPr marL="285750" indent="-285750">
              <a:lnSpc>
                <a:spcPct val="90000"/>
              </a:lnSpc>
              <a:buFont typeface="Arial"/>
              <a:buChar char="•"/>
            </a:pPr>
            <a:r>
              <a:rPr lang="en-GB" sz="2000" dirty="0" smtClean="0">
                <a:latin typeface="Arial" pitchFamily="34" charset="0"/>
                <a:cs typeface="Arial" pitchFamily="34" charset="0"/>
              </a:rPr>
              <a:t>The UK Higher Education Academy</a:t>
            </a:r>
          </a:p>
          <a:p>
            <a:pPr marL="1028700" lvl="1" indent="-285750">
              <a:lnSpc>
                <a:spcPct val="90000"/>
              </a:lnSpc>
              <a:buFont typeface="Arial"/>
              <a:buChar char="•"/>
            </a:pPr>
            <a:r>
              <a:rPr lang="en-GB" sz="1600" u="sng" dirty="0" smtClean="0">
                <a:latin typeface="Arial" pitchFamily="34" charset="0"/>
                <a:cs typeface="Arial" pitchFamily="34" charset="0"/>
                <a:hlinkClick r:id="rId4"/>
              </a:rPr>
              <a:t>www.heacademy.ac.uk</a:t>
            </a:r>
            <a:endParaRPr lang="en-GB" sz="1600" u="sng" dirty="0" smtClean="0">
              <a:latin typeface="Arial" pitchFamily="34" charset="0"/>
              <a:cs typeface="Arial" pitchFamily="34" charset="0"/>
            </a:endParaRPr>
          </a:p>
          <a:p>
            <a:pPr marL="1028700" lvl="1" indent="-285750">
              <a:lnSpc>
                <a:spcPct val="90000"/>
              </a:lnSpc>
              <a:buFont typeface="Arial"/>
              <a:buChar char="•"/>
            </a:pPr>
            <a:r>
              <a:rPr lang="en-GB" sz="1600" dirty="0" smtClean="0">
                <a:latin typeface="Arial" pitchFamily="34" charset="0"/>
                <a:cs typeface="Arial" pitchFamily="34" charset="0"/>
              </a:rPr>
              <a:t>UK Professional Standards Framework</a:t>
            </a:r>
          </a:p>
          <a:p>
            <a:pPr>
              <a:lnSpc>
                <a:spcPct val="90000"/>
              </a:lnSpc>
            </a:pPr>
            <a:endParaRPr lang="en-GB" sz="2000" dirty="0" smtClean="0">
              <a:latin typeface="Arial" pitchFamily="34" charset="0"/>
              <a:cs typeface="Arial" pitchFamily="34" charset="0"/>
            </a:endParaRPr>
          </a:p>
          <a:p>
            <a:pPr>
              <a:lnSpc>
                <a:spcPct val="90000"/>
              </a:lnSpc>
            </a:pPr>
            <a:endParaRPr lang="en-GB" sz="2000" dirty="0" smtClean="0">
              <a:latin typeface="Arial" pitchFamily="34" charset="0"/>
              <a:cs typeface="Arial" pitchFamily="34" charset="0"/>
            </a:endParaRPr>
          </a:p>
          <a:p>
            <a:pPr marL="285750" indent="-285750">
              <a:lnSpc>
                <a:spcPct val="90000"/>
              </a:lnSpc>
              <a:buFont typeface="Arial"/>
              <a:buChar char="•"/>
            </a:pPr>
            <a:endParaRPr lang="en-GB" sz="1800" dirty="0" smtClean="0">
              <a:latin typeface="Arial" pitchFamily="34" charset="0"/>
              <a:cs typeface="Arial" pitchFamily="34" charset="0"/>
            </a:endParaRPr>
          </a:p>
          <a:p>
            <a:pPr marL="1028700" lvl="1" indent="-285750">
              <a:lnSpc>
                <a:spcPct val="90000"/>
              </a:lnSpc>
              <a:buFont typeface="Arial"/>
              <a:buChar char="•"/>
            </a:pPr>
            <a:endParaRPr lang="en-GB" sz="1000" dirty="0" smtClean="0">
              <a:latin typeface="Arial" pitchFamily="34" charset="0"/>
              <a:cs typeface="Arial" pitchFamily="34" charset="0"/>
            </a:endParaRPr>
          </a:p>
        </p:txBody>
      </p:sp>
      <p:sp>
        <p:nvSpPr>
          <p:cNvPr id="14" name="TextBox 13"/>
          <p:cNvSpPr txBox="1"/>
          <p:nvPr/>
        </p:nvSpPr>
        <p:spPr>
          <a:xfrm>
            <a:off x="899592" y="620688"/>
            <a:ext cx="6875600" cy="584775"/>
          </a:xfrm>
          <a:prstGeom prst="rect">
            <a:avLst/>
          </a:prstGeom>
          <a:noFill/>
        </p:spPr>
        <p:txBody>
          <a:bodyPr wrap="none" rtlCol="0">
            <a:spAutoFit/>
          </a:bodyPr>
          <a:lstStyle/>
          <a:p>
            <a:r>
              <a:rPr lang="en-GB" sz="3200" b="1" dirty="0" smtClean="0">
                <a:latin typeface="Arial" pitchFamily="34" charset="0"/>
                <a:cs typeface="Arial" pitchFamily="34" charset="0"/>
              </a:rPr>
              <a:t>Professional development of staff</a:t>
            </a:r>
            <a:r>
              <a:rPr lang="en-GB" sz="3200" dirty="0" smtClean="0">
                <a:latin typeface="Arial" pitchFamily="34" charset="0"/>
                <a:cs typeface="Arial" pitchFamily="34" charset="0"/>
              </a:rPr>
              <a:t> </a:t>
            </a:r>
            <a:endParaRPr lang="en-GB" sz="2800" b="1" dirty="0"/>
          </a:p>
        </p:txBody>
      </p:sp>
      <p:sp>
        <p:nvSpPr>
          <p:cNvPr id="13313" name="Rectangle 1"/>
          <p:cNvSpPr>
            <a:spLocks noChangeArrowheads="1"/>
          </p:cNvSpPr>
          <p:nvPr/>
        </p:nvSpPr>
        <p:spPr bwMode="auto">
          <a:xfrm>
            <a:off x="0" y="0"/>
            <a:ext cx="9144000" cy="0"/>
          </a:xfrm>
          <a:prstGeom prst="rect">
            <a:avLst/>
          </a:prstGeom>
          <a:solidFill>
            <a:srgbClr val="D6E8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13314" name="Rectangle 2"/>
          <p:cNvSpPr>
            <a:spLocks noChangeArrowheads="1"/>
          </p:cNvSpPr>
          <p:nvPr/>
        </p:nvSpPr>
        <p:spPr bwMode="auto">
          <a:xfrm>
            <a:off x="0" y="0"/>
            <a:ext cx="9144000" cy="0"/>
          </a:xfrm>
          <a:prstGeom prst="rect">
            <a:avLst/>
          </a:prstGeom>
          <a:solidFill>
            <a:srgbClr val="D6E8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pic>
        <p:nvPicPr>
          <p:cNvPr id="11" name="Picture 10" descr="https://www.heacademy.ac.uk/sites/all/themes/new_hea_theme/images/hea-logo.gif"/>
          <p:cNvPicPr/>
          <p:nvPr/>
        </p:nvPicPr>
        <p:blipFill>
          <a:blip r:embed="rId5">
            <a:extLst>
              <a:ext uri="{28A0092B-C50C-407E-A947-70E740481C1C}">
                <a14:useLocalDpi xmlns:a14="http://schemas.microsoft.com/office/drawing/2010/main" val="0"/>
              </a:ext>
            </a:extLst>
          </a:blip>
          <a:srcRect/>
          <a:stretch>
            <a:fillRect/>
          </a:stretch>
        </p:blipFill>
        <p:spPr bwMode="auto">
          <a:xfrm>
            <a:off x="5871399" y="3787444"/>
            <a:ext cx="2592288" cy="966262"/>
          </a:xfrm>
          <a:prstGeom prst="rect">
            <a:avLst/>
          </a:prstGeom>
          <a:noFill/>
          <a:ln>
            <a:noFill/>
          </a:ln>
        </p:spPr>
      </p:pic>
    </p:spTree>
    <p:extLst>
      <p:ext uri="{BB962C8B-B14F-4D97-AF65-F5344CB8AC3E}">
        <p14:creationId xmlns:p14="http://schemas.microsoft.com/office/powerpoint/2010/main" val="35530843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15748"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899592" y="1381028"/>
            <a:ext cx="6840760" cy="4401205"/>
          </a:xfrm>
          <a:prstGeom prst="rect">
            <a:avLst/>
          </a:prstGeom>
        </p:spPr>
        <p:txBody>
          <a:bodyPr wrap="square">
            <a:spAutoFit/>
          </a:bodyPr>
          <a:lstStyle/>
          <a:p>
            <a:r>
              <a:rPr lang="en-GB" sz="2000" dirty="0" smtClean="0">
                <a:latin typeface="Arial" charset="0"/>
                <a:ea typeface="ＭＳ Ｐゴシック" pitchFamily="34" charset="-128"/>
                <a:cs typeface="Arial" charset="0"/>
              </a:rPr>
              <a:t>Government </a:t>
            </a:r>
            <a:r>
              <a:rPr lang="en-GB" sz="2000" dirty="0">
                <a:latin typeface="Arial" charset="0"/>
                <a:ea typeface="ＭＳ Ｐゴシック" pitchFamily="34" charset="-128"/>
                <a:cs typeface="Arial" charset="0"/>
              </a:rPr>
              <a:t>Green Paper</a:t>
            </a:r>
          </a:p>
          <a:p>
            <a:r>
              <a:rPr lang="en-GB" sz="2000" dirty="0">
                <a:latin typeface="Arial" charset="0"/>
                <a:ea typeface="ＭＳ Ｐゴシック" pitchFamily="34" charset="-128"/>
                <a:cs typeface="Arial" charset="0"/>
              </a:rPr>
              <a:t>‘Fulfilling our Potential: Teaching Excellence, Social Mobility and Student Choice’</a:t>
            </a:r>
          </a:p>
          <a:p>
            <a:pPr marL="342900" indent="-342900">
              <a:buFont typeface="Arial"/>
              <a:buChar char="•"/>
            </a:pPr>
            <a:r>
              <a:rPr lang="en-GB" sz="2000" dirty="0">
                <a:latin typeface="Arial" charset="0"/>
                <a:ea typeface="ＭＳ Ｐゴシック" pitchFamily="34" charset="-128"/>
                <a:cs typeface="Arial" charset="0"/>
              </a:rPr>
              <a:t>Link to student fees – meeting expectations</a:t>
            </a:r>
          </a:p>
          <a:p>
            <a:pPr marL="342900" indent="-342900">
              <a:buFont typeface="Arial"/>
              <a:buChar char="•"/>
            </a:pPr>
            <a:r>
              <a:rPr lang="en-GB" sz="2000" dirty="0">
                <a:latin typeface="Arial" charset="0"/>
                <a:ea typeface="ＭＳ Ｐゴシック" pitchFamily="34" charset="-128"/>
                <a:cs typeface="Arial" charset="0"/>
              </a:rPr>
              <a:t>Driving-up teaching standards</a:t>
            </a:r>
          </a:p>
          <a:p>
            <a:pPr marL="342900" indent="-342900">
              <a:buFont typeface="Arial"/>
              <a:buChar char="•"/>
            </a:pPr>
            <a:r>
              <a:rPr lang="en-GB" sz="2000" dirty="0">
                <a:latin typeface="Arial" charset="0"/>
                <a:ea typeface="ＭＳ Ｐゴシック" pitchFamily="34" charset="-128"/>
                <a:cs typeface="Arial" charset="0"/>
              </a:rPr>
              <a:t>Use of metrics</a:t>
            </a:r>
          </a:p>
          <a:p>
            <a:pPr marL="1085850" lvl="1" indent="-342900">
              <a:buFont typeface="Arial"/>
              <a:buChar char="•"/>
            </a:pPr>
            <a:r>
              <a:rPr lang="en-GB" sz="1800" dirty="0">
                <a:latin typeface="Arial" charset="0"/>
                <a:ea typeface="ＭＳ Ｐゴシック" pitchFamily="34" charset="-128"/>
                <a:cs typeface="Arial" charset="0"/>
              </a:rPr>
              <a:t>Student satisfaction</a:t>
            </a:r>
          </a:p>
          <a:p>
            <a:pPr marL="1085850" lvl="1" indent="-342900">
              <a:buFont typeface="Arial"/>
              <a:buChar char="•"/>
            </a:pPr>
            <a:r>
              <a:rPr lang="en-GB" sz="1800" dirty="0">
                <a:latin typeface="Arial" charset="0"/>
                <a:ea typeface="ＭＳ Ｐゴシック" pitchFamily="34" charset="-128"/>
                <a:cs typeface="Arial" charset="0"/>
              </a:rPr>
              <a:t>Employment destinations</a:t>
            </a:r>
          </a:p>
          <a:p>
            <a:pPr marL="1085850" lvl="1" indent="-342900">
              <a:buFont typeface="Arial"/>
              <a:buChar char="•"/>
            </a:pPr>
            <a:r>
              <a:rPr lang="en-GB" sz="1800" dirty="0">
                <a:latin typeface="Arial" charset="0"/>
                <a:ea typeface="ＭＳ Ｐゴシック" pitchFamily="34" charset="-128"/>
                <a:cs typeface="Arial" charset="0"/>
              </a:rPr>
              <a:t>Retention and continuation</a:t>
            </a:r>
          </a:p>
          <a:p>
            <a:pPr marL="285750" lvl="1" indent="-285750">
              <a:buFont typeface="Arial"/>
              <a:buChar char="•"/>
            </a:pPr>
            <a:r>
              <a:rPr lang="en-GB" sz="2000" dirty="0">
                <a:latin typeface="Arial" charset="0"/>
                <a:ea typeface="ＭＳ Ｐゴシック" pitchFamily="34" charset="-128"/>
                <a:cs typeface="Arial" charset="0"/>
              </a:rPr>
              <a:t>Student outcomes and learning gain</a:t>
            </a:r>
          </a:p>
          <a:p>
            <a:endParaRPr lang="en-GB" sz="2000" dirty="0" smtClean="0">
              <a:latin typeface="Arial" pitchFamily="34" charset="0"/>
              <a:cs typeface="Arial" pitchFamily="34" charset="0"/>
            </a:endParaRPr>
          </a:p>
          <a:p>
            <a:pPr marL="285750" indent="-285750">
              <a:buFont typeface="Arial"/>
              <a:buChar char="•"/>
            </a:pPr>
            <a:endParaRPr lang="en-GB" sz="2000" dirty="0">
              <a:latin typeface="Arial" pitchFamily="34" charset="0"/>
              <a:cs typeface="Arial" pitchFamily="34" charset="0"/>
            </a:endParaRPr>
          </a:p>
        </p:txBody>
      </p:sp>
      <p:sp>
        <p:nvSpPr>
          <p:cNvPr id="14" name="TextBox 13"/>
          <p:cNvSpPr txBox="1"/>
          <p:nvPr/>
        </p:nvSpPr>
        <p:spPr>
          <a:xfrm>
            <a:off x="899592" y="620688"/>
            <a:ext cx="7551066" cy="584776"/>
          </a:xfrm>
          <a:prstGeom prst="rect">
            <a:avLst/>
          </a:prstGeom>
          <a:noFill/>
        </p:spPr>
        <p:txBody>
          <a:bodyPr wrap="none" rtlCol="0">
            <a:spAutoFit/>
          </a:bodyPr>
          <a:lstStyle/>
          <a:p>
            <a:r>
              <a:rPr lang="en-GB" sz="3200" b="1" dirty="0" smtClean="0">
                <a:latin typeface="Arial" pitchFamily="34" charset="0"/>
                <a:cs typeface="Arial" pitchFamily="34" charset="0"/>
              </a:rPr>
              <a:t>A Framework for Teaching Excellence</a:t>
            </a:r>
            <a:endParaRPr lang="en-GB" sz="3200" b="1" dirty="0"/>
          </a:p>
        </p:txBody>
      </p:sp>
      <p:pic>
        <p:nvPicPr>
          <p:cNvPr id="7" name="Picture 6" descr="IMG_022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134" y="3140968"/>
            <a:ext cx="3120344" cy="2340260"/>
          </a:xfrm>
          <a:prstGeom prst="rect">
            <a:avLst/>
          </a:prstGeom>
        </p:spPr>
      </p:pic>
    </p:spTree>
    <p:extLst>
      <p:ext uri="{BB962C8B-B14F-4D97-AF65-F5344CB8AC3E}">
        <p14:creationId xmlns:p14="http://schemas.microsoft.com/office/powerpoint/2010/main" val="185465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tyler\Desktop\Capture.PNG"/>
          <p:cNvPicPr>
            <a:picLocks noChangeAspect="1" noChangeArrowheads="1"/>
          </p:cNvPicPr>
          <p:nvPr/>
        </p:nvPicPr>
        <p:blipFill>
          <a:blip r:embed="rId3" cstate="print"/>
          <a:srcRect/>
          <a:stretch>
            <a:fillRect/>
          </a:stretch>
        </p:blipFill>
        <p:spPr bwMode="auto">
          <a:xfrm>
            <a:off x="467544" y="3789040"/>
            <a:ext cx="524630" cy="612068"/>
          </a:xfrm>
          <a:prstGeom prst="rect">
            <a:avLst/>
          </a:prstGeom>
          <a:noFill/>
        </p:spPr>
      </p:pic>
      <p:sp>
        <p:nvSpPr>
          <p:cNvPr id="6" name="Subtitle 2"/>
          <p:cNvSpPr txBox="1">
            <a:spLocks/>
          </p:cNvSpPr>
          <p:nvPr/>
        </p:nvSpPr>
        <p:spPr>
          <a:xfrm>
            <a:off x="395536" y="5229200"/>
            <a:ext cx="8352928" cy="576064"/>
          </a:xfrm>
          <a:prstGeom prst="rect">
            <a:avLst/>
          </a:prstGeom>
        </p:spPr>
        <p:txBody>
          <a:bodyPr vert="horz" lIns="91440" tIns="45720" rIns="91440" bIns="45720" rtlCol="0">
            <a:normAutofit/>
          </a:bodyPr>
          <a:lstStyle>
            <a:lvl1pPr>
              <a:buNone/>
              <a:defRPr baseline="0"/>
            </a:lvl1pPr>
          </a:lstStyle>
          <a:p>
            <a:pPr rtl="0"/>
            <a:r>
              <a:rPr lang="en-GB" sz="2000" kern="1200" baseline="30000" dirty="0" smtClean="0">
                <a:solidFill>
                  <a:schemeClr val="tx1"/>
                </a:solidFill>
                <a:latin typeface="+mn-lt"/>
                <a:ea typeface="+mn-ea"/>
                <a:cs typeface="+mn-cs"/>
              </a:rPr>
              <a:t>Registered charity numbers 1062746 and SC037786</a:t>
            </a:r>
            <a:endParaRPr kumimoji="0" lang="en-GB"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7" name="Subtitle 2"/>
          <p:cNvSpPr txBox="1">
            <a:spLocks/>
          </p:cNvSpPr>
          <p:nvPr/>
        </p:nvSpPr>
        <p:spPr>
          <a:xfrm>
            <a:off x="1115616" y="3356992"/>
            <a:ext cx="7920880" cy="1800200"/>
          </a:xfrm>
          <a:prstGeom prst="rect">
            <a:avLst/>
          </a:prstGeom>
        </p:spPr>
        <p:txBody>
          <a:bodyPr vert="horz" lIns="91440" tIns="45720" rIns="91440" bIns="45720" rtlCol="0">
            <a:normAutofit/>
          </a:bodyPr>
          <a:lstStyle>
            <a:lvl1pPr>
              <a:buNone/>
              <a:defRPr baseline="0"/>
            </a:lvl1pPr>
          </a:lstStyle>
          <a:p>
            <a:pPr rtl="0"/>
            <a:endParaRPr lang="en-GB" sz="3200" kern="1200" baseline="30000" dirty="0" smtClean="0">
              <a:solidFill>
                <a:schemeClr val="tx1"/>
              </a:solidFill>
              <a:latin typeface="+mn-lt"/>
              <a:ea typeface="+mn-ea"/>
              <a:cs typeface="+mn-cs"/>
            </a:endParaRPr>
          </a:p>
          <a:p>
            <a:pPr rtl="0"/>
            <a:endParaRPr lang="en-GB" sz="3200" kern="1200" baseline="30000" dirty="0" smtClean="0">
              <a:solidFill>
                <a:schemeClr val="tx1"/>
              </a:solidFill>
              <a:latin typeface="+mn-lt"/>
              <a:ea typeface="+mn-ea"/>
              <a:cs typeface="+mn-cs"/>
            </a:endParaRPr>
          </a:p>
          <a:p>
            <a:pPr rtl="0"/>
            <a:r>
              <a:rPr lang="en-GB" sz="3200" kern="1200" baseline="30000" dirty="0" smtClean="0">
                <a:solidFill>
                  <a:schemeClr val="tx1"/>
                </a:solidFill>
                <a:latin typeface="+mn-lt"/>
                <a:ea typeface="+mn-ea"/>
                <a:cs typeface="+mn-cs"/>
              </a:rPr>
              <a:t>@QAAtweets</a:t>
            </a:r>
          </a:p>
          <a:p>
            <a:pPr rtl="0"/>
            <a:endParaRPr lang="en-GB" sz="3200" kern="1200" baseline="30000" dirty="0" smtClean="0">
              <a:solidFill>
                <a:schemeClr val="tx1"/>
              </a:solidFill>
              <a:latin typeface="+mn-lt"/>
              <a:ea typeface="+mn-ea"/>
              <a:cs typeface="+mn-cs"/>
            </a:endParaRPr>
          </a:p>
          <a:p>
            <a:pPr rtl="0"/>
            <a:r>
              <a:rPr lang="en-GB" sz="3200" kern="1200" baseline="30000" dirty="0" smtClean="0">
                <a:solidFill>
                  <a:schemeClr val="tx1"/>
                </a:solidFill>
                <a:latin typeface="+mn-lt"/>
                <a:ea typeface="+mn-ea"/>
                <a:cs typeface="+mn-cs"/>
              </a:rPr>
              <a:t>qaa.ac.uk</a:t>
            </a:r>
          </a:p>
        </p:txBody>
      </p:sp>
      <p:pic>
        <p:nvPicPr>
          <p:cNvPr id="10" name="Picture 9" descr="Call.png"/>
          <p:cNvPicPr>
            <a:picLocks noChangeAspect="1"/>
          </p:cNvPicPr>
          <p:nvPr/>
        </p:nvPicPr>
        <p:blipFill>
          <a:blip r:embed="rId4" cstate="print"/>
          <a:stretch>
            <a:fillRect/>
          </a:stretch>
        </p:blipFill>
        <p:spPr>
          <a:xfrm>
            <a:off x="467544" y="4437112"/>
            <a:ext cx="526926" cy="526926"/>
          </a:xfrm>
          <a:prstGeom prst="rect">
            <a:avLst/>
          </a:prstGeom>
        </p:spPr>
      </p:pic>
      <p:sp>
        <p:nvSpPr>
          <p:cNvPr id="9" name="Text Placeholder 2"/>
          <p:cNvSpPr>
            <a:spLocks noGrp="1"/>
          </p:cNvSpPr>
          <p:nvPr>
            <p:ph type="body" sz="quarter" idx="14"/>
          </p:nvPr>
        </p:nvSpPr>
        <p:spPr>
          <a:xfrm>
            <a:off x="467544" y="980728"/>
            <a:ext cx="7776864" cy="1152128"/>
          </a:xfrm>
        </p:spPr>
        <p:txBody>
          <a:bodyPr>
            <a:noAutofit/>
          </a:bodyPr>
          <a:lstStyle/>
          <a:p>
            <a:r>
              <a:rPr lang="en-GB" altLang="en-US" sz="1800" dirty="0" smtClean="0">
                <a:solidFill>
                  <a:schemeClr val="accent2"/>
                </a:solidFill>
                <a:cs typeface="Arial" charset="0"/>
              </a:rPr>
              <a:t>Dr Stephen Jackson</a:t>
            </a:r>
          </a:p>
          <a:p>
            <a:r>
              <a:rPr lang="en-GB" altLang="en-US" sz="1800" dirty="0" smtClean="0">
                <a:solidFill>
                  <a:schemeClr val="accent2"/>
                </a:solidFill>
                <a:cs typeface="Arial" charset="0"/>
              </a:rPr>
              <a:t>On behalf of the</a:t>
            </a:r>
          </a:p>
          <a:p>
            <a:r>
              <a:rPr lang="en-GB" altLang="en-US" sz="1800" dirty="0" smtClean="0">
                <a:solidFill>
                  <a:schemeClr val="accent2"/>
                </a:solidFill>
                <a:cs typeface="Arial" charset="0"/>
              </a:rPr>
              <a:t>Quality Assurance Agency for Higher Education, UK</a:t>
            </a:r>
            <a:endParaRPr lang="en-GB" altLang="en-US" sz="1800"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693319"/>
          </a:xfrm>
          <a:prstGeom prst="rect">
            <a:avLst/>
          </a:prstGeom>
        </p:spPr>
        <p:txBody>
          <a:bodyPr wrap="square">
            <a:spAutoFit/>
          </a:bodyPr>
          <a:lstStyle/>
          <a:p>
            <a:pPr marL="285750" indent="-285750">
              <a:buFont typeface="Arial" panose="020B0604020202020204" pitchFamily="34" charset="0"/>
              <a:buChar char="•"/>
            </a:pPr>
            <a:r>
              <a:rPr lang="en-GB" sz="1800" dirty="0" smtClean="0">
                <a:latin typeface="Arial" pitchFamily="34" charset="0"/>
                <a:cs typeface="Arial" pitchFamily="34" charset="0"/>
              </a:rPr>
              <a:t>163 Universities</a:t>
            </a:r>
          </a:p>
          <a:p>
            <a:pPr marL="285750" indent="-285750">
              <a:buFont typeface="Arial" panose="020B0604020202020204" pitchFamily="34" charset="0"/>
              <a:buChar char="•"/>
            </a:pPr>
            <a:r>
              <a:rPr lang="en-GB" sz="1800" dirty="0" smtClean="0">
                <a:latin typeface="Arial" pitchFamily="34" charset="0"/>
                <a:cs typeface="Arial" pitchFamily="34" charset="0"/>
              </a:rPr>
              <a:t>250 Further Education Colleges</a:t>
            </a:r>
          </a:p>
          <a:p>
            <a:pPr marL="285750" indent="-285750">
              <a:buFont typeface="Arial" panose="020B0604020202020204" pitchFamily="34" charset="0"/>
              <a:buChar char="•"/>
            </a:pPr>
            <a:r>
              <a:rPr lang="en-GB" sz="1800" dirty="0" smtClean="0">
                <a:latin typeface="Arial" pitchFamily="34" charset="0"/>
                <a:cs typeface="Arial" pitchFamily="34" charset="0"/>
              </a:rPr>
              <a:t>150 Private Colleges</a:t>
            </a:r>
          </a:p>
          <a:p>
            <a:endParaRPr lang="en-GB" sz="1800" dirty="0" smtClean="0">
              <a:latin typeface="Arial" pitchFamily="34" charset="0"/>
              <a:cs typeface="Arial" pitchFamily="34" charset="0"/>
            </a:endParaRPr>
          </a:p>
          <a:p>
            <a:r>
              <a:rPr lang="en-GB" sz="1800" dirty="0" smtClean="0">
                <a:latin typeface="Arial" pitchFamily="34" charset="0"/>
                <a:cs typeface="Arial" pitchFamily="34" charset="0"/>
              </a:rPr>
              <a:t>Autonomous, independent self-accrediting institutions</a:t>
            </a:r>
          </a:p>
          <a:p>
            <a:r>
              <a:rPr lang="en-GB" sz="1800" dirty="0" smtClean="0">
                <a:latin typeface="Arial" pitchFamily="34" charset="0"/>
                <a:cs typeface="Arial" pitchFamily="34" charset="0"/>
              </a:rPr>
              <a:t>Funded by student fees and research grants</a:t>
            </a:r>
          </a:p>
          <a:p>
            <a:r>
              <a:rPr lang="en-GB" sz="1800" dirty="0" smtClean="0">
                <a:latin typeface="Arial" pitchFamily="34" charset="0"/>
                <a:cs typeface="Arial" pitchFamily="34" charset="0"/>
              </a:rPr>
              <a:t>Limited government legislation</a:t>
            </a:r>
          </a:p>
          <a:p>
            <a:endParaRPr lang="en-GB" sz="1800" dirty="0">
              <a:latin typeface="Arial" pitchFamily="34" charset="0"/>
              <a:cs typeface="Arial" pitchFamily="34" charset="0"/>
            </a:endParaRPr>
          </a:p>
          <a:p>
            <a:r>
              <a:rPr lang="en-GB" sz="1800" dirty="0" smtClean="0">
                <a:latin typeface="Arial" pitchFamily="34" charset="0"/>
                <a:cs typeface="Arial" pitchFamily="34" charset="0"/>
              </a:rPr>
              <a:t>Devolved responsibilities for higher education:</a:t>
            </a:r>
          </a:p>
          <a:p>
            <a:r>
              <a:rPr lang="en-GB" sz="1800" dirty="0" smtClean="0">
                <a:latin typeface="Arial" pitchFamily="34" charset="0"/>
                <a:cs typeface="Arial" pitchFamily="34" charset="0"/>
              </a:rPr>
              <a:t>England, Scotland, Wales and Northern Ireland</a:t>
            </a:r>
          </a:p>
          <a:p>
            <a:endParaRPr lang="en-GB" sz="1800" dirty="0" smtClean="0">
              <a:latin typeface="Arial" pitchFamily="34" charset="0"/>
              <a:cs typeface="Arial" pitchFamily="34" charset="0"/>
            </a:endParaRPr>
          </a:p>
        </p:txBody>
      </p:sp>
      <p:sp>
        <p:nvSpPr>
          <p:cNvPr id="14" name="TextBox 13"/>
          <p:cNvSpPr txBox="1"/>
          <p:nvPr/>
        </p:nvSpPr>
        <p:spPr>
          <a:xfrm>
            <a:off x="899592" y="620688"/>
            <a:ext cx="4397358" cy="584775"/>
          </a:xfrm>
          <a:prstGeom prst="rect">
            <a:avLst/>
          </a:prstGeom>
          <a:noFill/>
        </p:spPr>
        <p:txBody>
          <a:bodyPr wrap="none" rtlCol="0">
            <a:spAutoFit/>
          </a:bodyPr>
          <a:lstStyle/>
          <a:p>
            <a:r>
              <a:rPr lang="en-GB" sz="3200" b="1" dirty="0" smtClean="0">
                <a:latin typeface="Arial" pitchFamily="34" charset="0"/>
                <a:cs typeface="Arial" pitchFamily="34" charset="0"/>
              </a:rPr>
              <a:t>UK Higher Education</a:t>
            </a:r>
            <a:r>
              <a:rPr lang="en-GB" sz="3200" dirty="0" smtClean="0">
                <a:latin typeface="Arial" pitchFamily="34" charset="0"/>
                <a:cs typeface="Arial" pitchFamily="34" charset="0"/>
              </a:rPr>
              <a:t> </a:t>
            </a:r>
            <a:endParaRPr lang="en-GB" sz="2800" b="1" dirty="0"/>
          </a:p>
        </p:txBody>
      </p:sp>
      <p:pic>
        <p:nvPicPr>
          <p:cNvPr id="7" name="Picture 2" descr="C:\Documents and Settings\s.jackson\Desktop\cambridge_universi_1722980b[1].jpg"/>
          <p:cNvPicPr>
            <a:picLocks noChangeAspect="1" noChangeArrowheads="1"/>
          </p:cNvPicPr>
          <p:nvPr/>
        </p:nvPicPr>
        <p:blipFill>
          <a:blip r:embed="rId4" cstate="print"/>
          <a:srcRect/>
          <a:stretch>
            <a:fillRect/>
          </a:stretch>
        </p:blipFill>
        <p:spPr bwMode="auto">
          <a:xfrm>
            <a:off x="6215487" y="3872484"/>
            <a:ext cx="2713606" cy="1698192"/>
          </a:xfrm>
          <a:prstGeom prst="rect">
            <a:avLst/>
          </a:prstGeom>
          <a:noFill/>
        </p:spPr>
      </p:pic>
    </p:spTree>
    <p:extLst>
      <p:ext uri="{BB962C8B-B14F-4D97-AF65-F5344CB8AC3E}">
        <p14:creationId xmlns:p14="http://schemas.microsoft.com/office/powerpoint/2010/main" val="375025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945422"/>
          </a:xfrm>
          <a:prstGeom prst="rect">
            <a:avLst/>
          </a:prstGeom>
        </p:spPr>
        <p:txBody>
          <a:bodyPr wrap="square">
            <a:spAutoFit/>
          </a:bodyPr>
          <a:lstStyle/>
          <a:p>
            <a:pPr>
              <a:lnSpc>
                <a:spcPct val="90000"/>
              </a:lnSpc>
            </a:pPr>
            <a:r>
              <a:rPr lang="en-GB" sz="1800" b="1" dirty="0" smtClean="0">
                <a:latin typeface="Arial" pitchFamily="34" charset="0"/>
                <a:cs typeface="Arial" pitchFamily="34" charset="0"/>
              </a:rPr>
              <a:t>Standards</a:t>
            </a:r>
          </a:p>
          <a:p>
            <a:pPr>
              <a:lnSpc>
                <a:spcPct val="90000"/>
              </a:lnSpc>
            </a:pPr>
            <a:r>
              <a:rPr lang="en-GB" sz="1800" dirty="0" smtClean="0">
                <a:latin typeface="Arial" pitchFamily="34" charset="0"/>
                <a:cs typeface="Arial" pitchFamily="34" charset="0"/>
              </a:rPr>
              <a:t>Threshold academic standards are the minimum level of achievement that a student has to demonstrate to be eligible for an academic award.</a:t>
            </a:r>
          </a:p>
          <a:p>
            <a:pPr>
              <a:lnSpc>
                <a:spcPct val="90000"/>
              </a:lnSpc>
            </a:pPr>
            <a:endParaRPr lang="en-GB" sz="1800" dirty="0" smtClean="0">
              <a:latin typeface="Arial" pitchFamily="34" charset="0"/>
              <a:cs typeface="Arial" pitchFamily="34" charset="0"/>
            </a:endParaRPr>
          </a:p>
          <a:p>
            <a:pPr>
              <a:lnSpc>
                <a:spcPct val="90000"/>
              </a:lnSpc>
            </a:pPr>
            <a:r>
              <a:rPr lang="en-GB" sz="1800" b="1" dirty="0" smtClean="0">
                <a:latin typeface="Arial" pitchFamily="34" charset="0"/>
                <a:cs typeface="Arial" pitchFamily="34" charset="0"/>
              </a:rPr>
              <a:t>Quality</a:t>
            </a:r>
          </a:p>
          <a:p>
            <a:pPr>
              <a:lnSpc>
                <a:spcPct val="90000"/>
              </a:lnSpc>
            </a:pPr>
            <a:r>
              <a:rPr lang="en-GB" sz="1800" dirty="0" smtClean="0">
                <a:latin typeface="Arial" pitchFamily="34" charset="0"/>
                <a:cs typeface="Arial" pitchFamily="34" charset="0"/>
              </a:rPr>
              <a:t>HE providers are expected to ensure that appropriate and effective teaching, support, assessment and learning       resources are provided for students</a:t>
            </a:r>
          </a:p>
          <a:p>
            <a:endParaRPr lang="en-GB" sz="1800" dirty="0" smtClean="0">
              <a:latin typeface="Arial" pitchFamily="34" charset="0"/>
              <a:cs typeface="Arial" pitchFamily="34" charset="0"/>
            </a:endParaRPr>
          </a:p>
        </p:txBody>
      </p:sp>
      <p:sp>
        <p:nvSpPr>
          <p:cNvPr id="14" name="TextBox 13"/>
          <p:cNvSpPr txBox="1"/>
          <p:nvPr/>
        </p:nvSpPr>
        <p:spPr>
          <a:xfrm>
            <a:off x="899592" y="620688"/>
            <a:ext cx="6478857" cy="584776"/>
          </a:xfrm>
          <a:prstGeom prst="rect">
            <a:avLst/>
          </a:prstGeom>
          <a:noFill/>
        </p:spPr>
        <p:txBody>
          <a:bodyPr wrap="none" rtlCol="0">
            <a:spAutoFit/>
          </a:bodyPr>
          <a:lstStyle/>
          <a:p>
            <a:r>
              <a:rPr lang="en-GB" sz="3200" b="1" dirty="0" smtClean="0">
                <a:latin typeface="Arial" pitchFamily="34" charset="0"/>
                <a:cs typeface="Arial" pitchFamily="34" charset="0"/>
              </a:rPr>
              <a:t>Academic standards and quality</a:t>
            </a:r>
            <a:r>
              <a:rPr lang="en-GB" sz="3200" dirty="0" smtClean="0">
                <a:latin typeface="Arial" pitchFamily="34" charset="0"/>
                <a:cs typeface="Arial" pitchFamily="34" charset="0"/>
              </a:rPr>
              <a:t> </a:t>
            </a:r>
            <a:endParaRPr lang="en-GB" sz="2800" b="1" dirty="0"/>
          </a:p>
        </p:txBody>
      </p:sp>
      <p:pic>
        <p:nvPicPr>
          <p:cNvPr id="29697" name="Picture 1"/>
          <p:cNvPicPr>
            <a:picLocks noChangeAspect="1" noChangeArrowheads="1"/>
          </p:cNvPicPr>
          <p:nvPr/>
        </p:nvPicPr>
        <p:blipFill>
          <a:blip r:embed="rId4" cstate="print"/>
          <a:srcRect/>
          <a:stretch>
            <a:fillRect/>
          </a:stretch>
        </p:blipFill>
        <p:spPr bwMode="auto">
          <a:xfrm>
            <a:off x="7204171" y="2852936"/>
            <a:ext cx="1685336" cy="2731071"/>
          </a:xfrm>
          <a:prstGeom prst="rect">
            <a:avLst/>
          </a:prstGeom>
          <a:noFill/>
          <a:ln w="9525">
            <a:noFill/>
            <a:miter lim="800000"/>
            <a:headEnd/>
            <a:tailEnd/>
          </a:ln>
        </p:spPr>
      </p:pic>
    </p:spTree>
    <p:extLst>
      <p:ext uri="{BB962C8B-B14F-4D97-AF65-F5344CB8AC3E}">
        <p14:creationId xmlns:p14="http://schemas.microsoft.com/office/powerpoint/2010/main" val="3060294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419124"/>
          </a:xfrm>
          <a:prstGeom prst="rect">
            <a:avLst/>
          </a:prstGeom>
        </p:spPr>
        <p:txBody>
          <a:bodyPr wrap="square">
            <a:spAutoFit/>
          </a:bodyPr>
          <a:lstStyle/>
          <a:p>
            <a:r>
              <a:rPr lang="en-GB" sz="1800" dirty="0" smtClean="0">
                <a:latin typeface="Arial" pitchFamily="34" charset="0"/>
                <a:cs typeface="Arial" pitchFamily="34" charset="0"/>
              </a:rPr>
              <a:t>The Agency’s responsibility is to safeguard the public interest in sound standards of higher education qualifications, and to inform and encourage continuous improvement in the management of the quality of higher education</a:t>
            </a:r>
          </a:p>
          <a:p>
            <a:endParaRPr lang="en-GB" sz="1800" dirty="0" smtClean="0">
              <a:latin typeface="Arial" pitchFamily="34" charset="0"/>
              <a:cs typeface="Arial" pitchFamily="34" charset="0"/>
            </a:endParaRPr>
          </a:p>
          <a:p>
            <a:r>
              <a:rPr lang="en-GB" sz="1800" dirty="0" smtClean="0">
                <a:latin typeface="Arial" pitchFamily="34" charset="0"/>
                <a:cs typeface="Arial" pitchFamily="34" charset="0"/>
              </a:rPr>
              <a:t>This is achieved by reviewing academic standards and quality, and providing nationally agreed reference points that help to define clear and explicit standards</a:t>
            </a:r>
          </a:p>
        </p:txBody>
      </p:sp>
      <p:sp>
        <p:nvSpPr>
          <p:cNvPr id="14" name="TextBox 13"/>
          <p:cNvSpPr txBox="1"/>
          <p:nvPr/>
        </p:nvSpPr>
        <p:spPr>
          <a:xfrm>
            <a:off x="899592" y="620688"/>
            <a:ext cx="5123518" cy="584775"/>
          </a:xfrm>
          <a:prstGeom prst="rect">
            <a:avLst/>
          </a:prstGeom>
          <a:noFill/>
        </p:spPr>
        <p:txBody>
          <a:bodyPr wrap="none" rtlCol="0">
            <a:spAutoFit/>
          </a:bodyPr>
          <a:lstStyle/>
          <a:p>
            <a:r>
              <a:rPr lang="en-GB" sz="3200" b="1" dirty="0" smtClean="0">
                <a:latin typeface="Arial" pitchFamily="34" charset="0"/>
                <a:cs typeface="Arial" pitchFamily="34" charset="0"/>
              </a:rPr>
              <a:t>The oversight of the QAA</a:t>
            </a:r>
            <a:endParaRPr lang="en-GB" sz="3200" b="1" dirty="0"/>
          </a:p>
        </p:txBody>
      </p:sp>
    </p:spTree>
    <p:extLst>
      <p:ext uri="{BB962C8B-B14F-4D97-AF65-F5344CB8AC3E}">
        <p14:creationId xmlns:p14="http://schemas.microsoft.com/office/powerpoint/2010/main" val="537137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3194721"/>
          </a:xfrm>
          <a:prstGeom prst="rect">
            <a:avLst/>
          </a:prstGeom>
        </p:spPr>
        <p:txBody>
          <a:bodyPr wrap="square">
            <a:spAutoFit/>
          </a:bodyPr>
          <a:lstStyle/>
          <a:p>
            <a:pPr marL="342900" indent="-342900">
              <a:buFont typeface="Arial" panose="020B0604020202020204" pitchFamily="34" charset="0"/>
              <a:buChar char="•"/>
              <a:defRPr/>
            </a:pPr>
            <a:r>
              <a:rPr lang="en-GB" sz="1800" dirty="0"/>
              <a:t>A collective responsibility based on mutual respect and a sense of common purpose</a:t>
            </a:r>
          </a:p>
          <a:p>
            <a:pPr marL="342900" indent="-342900">
              <a:buFont typeface="Arial" panose="020B0604020202020204" pitchFamily="34" charset="0"/>
              <a:buChar char="•"/>
              <a:defRPr/>
            </a:pPr>
            <a:r>
              <a:rPr lang="en-GB" sz="1800" dirty="0"/>
              <a:t>Staff with knowledge of quality assurance in their own institutions</a:t>
            </a:r>
          </a:p>
          <a:p>
            <a:pPr marL="342900" indent="-342900">
              <a:buFont typeface="Arial" panose="020B0604020202020204" pitchFamily="34" charset="0"/>
              <a:buChar char="•"/>
              <a:defRPr/>
            </a:pPr>
            <a:r>
              <a:rPr lang="en-GB" sz="1800" dirty="0"/>
              <a:t>Objective assessment and informed judgments</a:t>
            </a:r>
          </a:p>
          <a:p>
            <a:pPr marL="342900" indent="-342900">
              <a:buFont typeface="Arial" panose="020B0604020202020204" pitchFamily="34" charset="0"/>
              <a:buChar char="•"/>
              <a:defRPr/>
            </a:pPr>
            <a:r>
              <a:rPr lang="en-GB" sz="1800" dirty="0"/>
              <a:t>Training and briefing</a:t>
            </a:r>
          </a:p>
          <a:p>
            <a:pPr marL="342900" indent="-342900">
              <a:buFont typeface="Arial" panose="020B0604020202020204" pitchFamily="34" charset="0"/>
              <a:buChar char="•"/>
              <a:defRPr/>
            </a:pPr>
            <a:r>
              <a:rPr lang="en-GB" sz="1800" dirty="0"/>
              <a:t>Working within an agreed framework of reference</a:t>
            </a:r>
          </a:p>
          <a:p>
            <a:pPr marL="342900" indent="-342900">
              <a:buFont typeface="Arial" panose="020B0604020202020204" pitchFamily="34" charset="0"/>
              <a:buChar char="•"/>
              <a:defRPr/>
            </a:pPr>
            <a:r>
              <a:rPr lang="en-GB" sz="1800" dirty="0"/>
              <a:t>Representing the agency – expert views, but the outcomes are the responsibility of the agency</a:t>
            </a:r>
          </a:p>
          <a:p>
            <a:endParaRPr lang="en-GB" sz="1800" dirty="0" smtClean="0">
              <a:latin typeface="Arial" pitchFamily="34" charset="0"/>
              <a:cs typeface="Arial" pitchFamily="34" charset="0"/>
            </a:endParaRPr>
          </a:p>
        </p:txBody>
      </p:sp>
      <p:sp>
        <p:nvSpPr>
          <p:cNvPr id="14" name="TextBox 13"/>
          <p:cNvSpPr txBox="1"/>
          <p:nvPr/>
        </p:nvSpPr>
        <p:spPr>
          <a:xfrm>
            <a:off x="899592" y="620688"/>
            <a:ext cx="2464136" cy="584775"/>
          </a:xfrm>
          <a:prstGeom prst="rect">
            <a:avLst/>
          </a:prstGeom>
          <a:noFill/>
        </p:spPr>
        <p:txBody>
          <a:bodyPr wrap="none" rtlCol="0">
            <a:spAutoFit/>
          </a:bodyPr>
          <a:lstStyle/>
          <a:p>
            <a:r>
              <a:rPr lang="en-GB" sz="3200" b="1" dirty="0" smtClean="0">
                <a:latin typeface="Arial" pitchFamily="34" charset="0"/>
                <a:cs typeface="Arial" pitchFamily="34" charset="0"/>
              </a:rPr>
              <a:t>Peer review</a:t>
            </a:r>
            <a:endParaRPr lang="en-GB" sz="3200" b="1" dirty="0"/>
          </a:p>
        </p:txBody>
      </p:sp>
    </p:spTree>
    <p:extLst>
      <p:ext uri="{BB962C8B-B14F-4D97-AF65-F5344CB8AC3E}">
        <p14:creationId xmlns:p14="http://schemas.microsoft.com/office/powerpoint/2010/main" val="1434256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1865126"/>
          </a:xfrm>
          <a:prstGeom prst="rect">
            <a:avLst/>
          </a:prstGeom>
        </p:spPr>
        <p:txBody>
          <a:bodyPr wrap="square">
            <a:spAutoFit/>
          </a:bodyPr>
          <a:lstStyle/>
          <a:p>
            <a:pPr>
              <a:lnSpc>
                <a:spcPct val="90000"/>
              </a:lnSpc>
            </a:pPr>
            <a:r>
              <a:rPr lang="en-GB" sz="1800" dirty="0" smtClean="0">
                <a:latin typeface="Arial" pitchFamily="34" charset="0"/>
                <a:cs typeface="Arial" pitchFamily="34" charset="0"/>
              </a:rPr>
              <a:t>Define institutional practice in relation to sector standards</a:t>
            </a:r>
          </a:p>
          <a:p>
            <a:pPr>
              <a:lnSpc>
                <a:spcPct val="90000"/>
              </a:lnSpc>
            </a:pPr>
            <a:endParaRPr lang="en-GB" sz="1800" dirty="0" smtClean="0">
              <a:latin typeface="Arial" pitchFamily="34" charset="0"/>
              <a:cs typeface="Arial" pitchFamily="34" charset="0"/>
            </a:endParaRPr>
          </a:p>
          <a:p>
            <a:pPr indent="180975">
              <a:lnSpc>
                <a:spcPct val="90000"/>
              </a:lnSpc>
              <a:buFont typeface="Arial" pitchFamily="34" charset="0"/>
              <a:buChar char="•"/>
            </a:pPr>
            <a:r>
              <a:rPr lang="en-GB" sz="1800" dirty="0" smtClean="0">
                <a:latin typeface="Arial" pitchFamily="34" charset="0"/>
                <a:cs typeface="Arial" pitchFamily="34" charset="0"/>
              </a:rPr>
              <a:t>The UK Quality Code for Higher Education</a:t>
            </a:r>
          </a:p>
          <a:p>
            <a:pPr indent="180975">
              <a:lnSpc>
                <a:spcPct val="90000"/>
              </a:lnSpc>
              <a:buFont typeface="Arial" pitchFamily="34" charset="0"/>
              <a:buChar char="•"/>
            </a:pPr>
            <a:r>
              <a:rPr lang="en-GB" sz="1800" dirty="0" smtClean="0">
                <a:latin typeface="Arial" pitchFamily="34" charset="0"/>
                <a:cs typeface="Arial" pitchFamily="34" charset="0"/>
              </a:rPr>
              <a:t>Qualifications Framework</a:t>
            </a:r>
          </a:p>
          <a:p>
            <a:pPr indent="180975">
              <a:lnSpc>
                <a:spcPct val="90000"/>
              </a:lnSpc>
              <a:buFont typeface="Arial" pitchFamily="34" charset="0"/>
              <a:buChar char="•"/>
            </a:pPr>
            <a:r>
              <a:rPr lang="en-GB" sz="1800" dirty="0" smtClean="0">
                <a:latin typeface="Arial" pitchFamily="34" charset="0"/>
                <a:cs typeface="Arial" pitchFamily="34" charset="0"/>
              </a:rPr>
              <a:t>Subject benchmark statements</a:t>
            </a:r>
          </a:p>
          <a:p>
            <a:pPr indent="180975">
              <a:lnSpc>
                <a:spcPct val="90000"/>
              </a:lnSpc>
              <a:buFont typeface="Arial" pitchFamily="34" charset="0"/>
              <a:buChar char="•"/>
            </a:pPr>
            <a:r>
              <a:rPr lang="en-GB" sz="1800" dirty="0" smtClean="0">
                <a:latin typeface="Arial" pitchFamily="34" charset="0"/>
                <a:cs typeface="Arial" pitchFamily="34" charset="0"/>
              </a:rPr>
              <a:t>Programme specifications</a:t>
            </a:r>
          </a:p>
        </p:txBody>
      </p:sp>
      <p:sp>
        <p:nvSpPr>
          <p:cNvPr id="14" name="TextBox 13"/>
          <p:cNvSpPr txBox="1"/>
          <p:nvPr/>
        </p:nvSpPr>
        <p:spPr>
          <a:xfrm>
            <a:off x="899592" y="620688"/>
            <a:ext cx="3621504" cy="584775"/>
          </a:xfrm>
          <a:prstGeom prst="rect">
            <a:avLst/>
          </a:prstGeom>
          <a:noFill/>
        </p:spPr>
        <p:txBody>
          <a:bodyPr wrap="none" rtlCol="0">
            <a:spAutoFit/>
          </a:bodyPr>
          <a:lstStyle/>
          <a:p>
            <a:r>
              <a:rPr lang="en-GB" sz="3200" b="1" dirty="0" smtClean="0">
                <a:latin typeface="Arial" pitchFamily="34" charset="0"/>
                <a:cs typeface="Arial" pitchFamily="34" charset="0"/>
              </a:rPr>
              <a:t>Reference points</a:t>
            </a:r>
            <a:r>
              <a:rPr lang="en-GB" sz="3200" dirty="0" smtClean="0">
                <a:latin typeface="Arial" pitchFamily="34" charset="0"/>
                <a:cs typeface="Arial" pitchFamily="34" charset="0"/>
              </a:rPr>
              <a:t> </a:t>
            </a:r>
            <a:endParaRPr lang="en-GB" sz="2800" b="1" dirty="0"/>
          </a:p>
        </p:txBody>
      </p:sp>
      <p:pic>
        <p:nvPicPr>
          <p:cNvPr id="8" name="Picture 4"/>
          <p:cNvPicPr>
            <a:picLocks noChangeAspect="1" noChangeArrowheads="1"/>
          </p:cNvPicPr>
          <p:nvPr/>
        </p:nvPicPr>
        <p:blipFill>
          <a:blip r:embed="rId4" cstate="print"/>
          <a:srcRect b="17209"/>
          <a:stretch>
            <a:fillRect/>
          </a:stretch>
        </p:blipFill>
        <p:spPr bwMode="auto">
          <a:xfrm>
            <a:off x="6516216" y="3573016"/>
            <a:ext cx="1930816" cy="1656184"/>
          </a:xfrm>
          <a:prstGeom prst="rect">
            <a:avLst/>
          </a:prstGeom>
          <a:noFill/>
          <a:ln w="9525">
            <a:noFill/>
            <a:miter lim="800000"/>
            <a:headEnd/>
            <a:tailEnd/>
          </a:ln>
        </p:spPr>
      </p:pic>
    </p:spTree>
    <p:extLst>
      <p:ext uri="{BB962C8B-B14F-4D97-AF65-F5344CB8AC3E}">
        <p14:creationId xmlns:p14="http://schemas.microsoft.com/office/powerpoint/2010/main" val="180243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1\DesignFiles\Designers temp workaround\Brand Guidelines\Powerpoint\ColouBackgrounds\TurquoiseBottom.pn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6" name="Content Placeholder 1"/>
          <p:cNvSpPr txBox="1">
            <a:spLocks/>
          </p:cNvSpPr>
          <p:nvPr/>
        </p:nvSpPr>
        <p:spPr>
          <a:xfrm>
            <a:off x="827584" y="1700808"/>
            <a:ext cx="7273925" cy="25202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4800" b="0" i="0" u="none" strike="noStrike" kern="1200" cap="none" spc="0" normalizeH="0" baseline="30000" noProof="0" dirty="0" smtClean="0">
              <a:ln>
                <a:noFill/>
              </a:ln>
              <a:solidFill>
                <a:schemeClr val="tx1"/>
              </a:solidFill>
              <a:effectLst/>
              <a:uLnTx/>
              <a:uFillTx/>
              <a:latin typeface="+mn-lt"/>
              <a:ea typeface="+mn-ea"/>
              <a:cs typeface="+mn-cs"/>
            </a:endParaRPr>
          </a:p>
        </p:txBody>
      </p:sp>
      <p:sp>
        <p:nvSpPr>
          <p:cNvPr id="9" name="Text Placeholder 8"/>
          <p:cNvSpPr>
            <a:spLocks noGrp="1"/>
          </p:cNvSpPr>
          <p:nvPr>
            <p:ph type="body" sz="quarter" idx="19"/>
          </p:nvPr>
        </p:nvSpPr>
        <p:spPr>
          <a:xfrm>
            <a:off x="971600" y="1628800"/>
            <a:ext cx="6840760" cy="2696123"/>
          </a:xfrm>
          <a:prstGeom prst="rect">
            <a:avLst/>
          </a:prstGeom>
        </p:spPr>
        <p:txBody>
          <a:bodyPr wrap="square">
            <a:spAutoFit/>
          </a:bodyPr>
          <a:lstStyle/>
          <a:p>
            <a:pPr>
              <a:lnSpc>
                <a:spcPct val="90000"/>
              </a:lnSpc>
            </a:pPr>
            <a:r>
              <a:rPr lang="en-GB" sz="1800" dirty="0" smtClean="0"/>
              <a:t>QAA works closely with the UK higher education sector to develop, maintain and update the Quality Code. Higher education providers apply it in designing and delivering programmes of study. Our reviewers use it as the main reference point for their review work.</a:t>
            </a:r>
          </a:p>
          <a:p>
            <a:pPr>
              <a:lnSpc>
                <a:spcPct val="90000"/>
              </a:lnSpc>
            </a:pPr>
            <a:endParaRPr lang="en-GB" sz="1800" dirty="0" smtClean="0"/>
          </a:p>
          <a:p>
            <a:pPr>
              <a:lnSpc>
                <a:spcPct val="90000"/>
              </a:lnSpc>
            </a:pPr>
            <a:r>
              <a:rPr lang="en-GB" sz="1800" dirty="0" smtClean="0"/>
              <a:t>The Quality Code gives all higher education providers a shared starting point for setting, describing and assuring the academic standards of their higher education awards and programmes and the quality of the learning opportunities they provide</a:t>
            </a:r>
            <a:endParaRPr lang="en-GB" sz="1800" dirty="0" smtClean="0">
              <a:latin typeface="Arial" pitchFamily="34" charset="0"/>
              <a:cs typeface="Arial" pitchFamily="34" charset="0"/>
            </a:endParaRPr>
          </a:p>
        </p:txBody>
      </p:sp>
      <p:sp>
        <p:nvSpPr>
          <p:cNvPr id="14" name="TextBox 13"/>
          <p:cNvSpPr txBox="1"/>
          <p:nvPr/>
        </p:nvSpPr>
        <p:spPr>
          <a:xfrm>
            <a:off x="899592" y="620688"/>
            <a:ext cx="4373313" cy="584775"/>
          </a:xfrm>
          <a:prstGeom prst="rect">
            <a:avLst/>
          </a:prstGeom>
          <a:noFill/>
        </p:spPr>
        <p:txBody>
          <a:bodyPr wrap="none" rtlCol="0">
            <a:spAutoFit/>
          </a:bodyPr>
          <a:lstStyle/>
          <a:p>
            <a:r>
              <a:rPr lang="en-GB" sz="3200" b="1" dirty="0" smtClean="0">
                <a:latin typeface="Arial" pitchFamily="34" charset="0"/>
                <a:cs typeface="Arial" pitchFamily="34" charset="0"/>
              </a:rPr>
              <a:t>The UK Quality Code</a:t>
            </a:r>
            <a:r>
              <a:rPr lang="en-GB" sz="3200" dirty="0" smtClean="0">
                <a:latin typeface="Arial" pitchFamily="34" charset="0"/>
                <a:cs typeface="Arial" pitchFamily="34" charset="0"/>
              </a:rPr>
              <a:t> </a:t>
            </a:r>
            <a:endParaRPr lang="en-GB" sz="2800" b="1" dirty="0"/>
          </a:p>
        </p:txBody>
      </p:sp>
      <p:pic>
        <p:nvPicPr>
          <p:cNvPr id="8" name="Picture 4"/>
          <p:cNvPicPr>
            <a:picLocks noChangeAspect="1" noChangeArrowheads="1"/>
          </p:cNvPicPr>
          <p:nvPr/>
        </p:nvPicPr>
        <p:blipFill>
          <a:blip r:embed="rId4" cstate="print"/>
          <a:srcRect b="17209"/>
          <a:stretch>
            <a:fillRect/>
          </a:stretch>
        </p:blipFill>
        <p:spPr bwMode="auto">
          <a:xfrm>
            <a:off x="6876256" y="4797152"/>
            <a:ext cx="1930816" cy="1656184"/>
          </a:xfrm>
          <a:prstGeom prst="rect">
            <a:avLst/>
          </a:prstGeom>
          <a:noFill/>
          <a:ln w="9525">
            <a:noFill/>
            <a:miter lim="800000"/>
            <a:headEnd/>
            <a:tailEnd/>
          </a:ln>
        </p:spPr>
      </p:pic>
    </p:spTree>
    <p:extLst>
      <p:ext uri="{BB962C8B-B14F-4D97-AF65-F5344CB8AC3E}">
        <p14:creationId xmlns:p14="http://schemas.microsoft.com/office/powerpoint/2010/main" val="244192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QAA Brand">
      <a:dk1>
        <a:srgbClr val="53565A"/>
      </a:dk1>
      <a:lt1>
        <a:sysClr val="window" lastClr="FFFFFF"/>
      </a:lt1>
      <a:dk2>
        <a:srgbClr val="53565A"/>
      </a:dk2>
      <a:lt2>
        <a:srgbClr val="FFFFFF"/>
      </a:lt2>
      <a:accent1>
        <a:srgbClr val="064B7C"/>
      </a:accent1>
      <a:accent2>
        <a:srgbClr val="077286"/>
      </a:accent2>
      <a:accent3>
        <a:srgbClr val="BB9709"/>
      </a:accent3>
      <a:accent4>
        <a:srgbClr val="1065A2"/>
      </a:accent4>
      <a:accent5>
        <a:srgbClr val="55A0D5"/>
      </a:accent5>
      <a:accent6>
        <a:srgbClr val="BB3A00"/>
      </a:accent6>
      <a:hlink>
        <a:srgbClr val="17365D"/>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540e717b-ef9f-446a-90b6-c894f7429fba" local="false">
  <p:Name>11 years from creation</p:Name>
  <p:Description>Destroy document 11 years after creation</p:Description>
  <p:Statement>Destroy document 11 years after creation</p:Statement>
  <p:PolicyItems>
    <p:PolicyItem featureId="Microsoft.Office.RecordsManagement.PolicyFeatures.Expiration">
      <p:Name>Expiration</p:Name>
      <p:Description>Automatic scheduling of content for processing, and expiry of content that has reached its due date.</p:Description>
      <p:CustomData>
        <data>
          <formula id="Microsoft.Office.RecordsManagement.PolicyFeatures.Expiration.Formula.BuiltIn">
            <number>11</number>
            <property>Created</property>
            <period>years</period>
          </formula>
          <action type="action" id="BlueSource.QAA.RetentionWorkflow.ExpirationPolicy"/>
        </data>
      </p:CustomData>
    </p:PolicyItem>
  </p:PolicyItems>
</p:Policy>
</file>

<file path=customXml/item3.xml><?xml version="1.0" encoding="utf-8"?>
<p:properties xmlns:p="http://schemas.microsoft.com/office/2006/metadata/properties" xmlns:xsi="http://www.w3.org/2001/XMLSchema-instance">
  <documentManagement>
    <Speaking_x0020_or_x0020_attending xmlns="c3c28dcf-c2cb-402a-8ed2-b37d72db8181">Speaking</Speaking_x0020_or_x0020_attending>
    <Event_x0020_name xmlns="c3c28dcf-c2cb-402a-8ed2-b37d72db8181" xsi:nil="true"/>
    <Session_x0020_title xmlns="ab5b8e5d-c951-4779-ac3d-7822b36376f0" xsi:nil="true"/>
    <Event_x0020_date xmlns="ab5b8e5d-c951-4779-ac3d-7822b36376f0">2014-08-24T23:00:00+00:00</Event_x0020_date>
    <Organiser xmlns="ab5b8e5d-c951-4779-ac3d-7822b36376f0" xsi:nil="true"/>
    <_dlc_ExpireDate xmlns="c3c28dcf-c2cb-402a-8ed2-b37d72db8181">2025-08-07T13:06:10+00:00</_dlc_ExpireDate>
    <_dlc_ExpireDateSaved xmlns="c3c28dcf-c2cb-402a-8ed2-b37d72db8181" xsi:nil="true"/>
  </documentManagement>
</p:properties>
</file>

<file path=customXml/item4.xml><?xml version="1.0" encoding="utf-8"?>
<?mso-contentType ?>
<spe:Receivers xmlns:spe="http://schemas.microsoft.com/sharepoint/events">
  <Receiver>
    <Name>QAA Hold Item Deleting</Name>
    <Type>3</Type>
    <SequenceNumber>1000</SequenceNumber>
    <Assembly>BlueSource.QAA.LegalHold, Version=1.0.0.0, Culture=neutral, PublicKeyToken=98e5a19c401bc91c</Assembly>
    <Class>BlueSource.QAA.LegalHold.StopOnHoldDeleteEvents</Class>
    <Data/>
    <Filter/>
  </Receiver>
</spe:Receivers>
</file>

<file path=customXml/item5.xml><?xml version="1.0" encoding="utf-8"?>
<ct:contentTypeSchema xmlns:ct="http://schemas.microsoft.com/office/2006/metadata/contentType" xmlns:ma="http://schemas.microsoft.com/office/2006/metadata/properties/metaAttributes" ct:_="" ma:_="" ma:contentTypeName="Presentations" ma:contentTypeID="0x010100F1EDEA9CDC25D74FAC4AC7DF50C01B0800C6B2862C4E5E4E498D758C122DDD36F6" ma:contentTypeVersion="15" ma:contentTypeDescription="" ma:contentTypeScope="" ma:versionID="4bc77c71a9657ba8cf685ddf589a24fd">
  <xsd:schema xmlns:xsd="http://www.w3.org/2001/XMLSchema" xmlns:p="http://schemas.microsoft.com/office/2006/metadata/properties" xmlns:ns2="ab5b8e5d-c951-4779-ac3d-7822b36376f0" xmlns:ns3="c3c28dcf-c2cb-402a-8ed2-b37d72db8181" targetNamespace="http://schemas.microsoft.com/office/2006/metadata/properties" ma:root="true" ma:fieldsID="d2ae10f08a5c138816788c9fe31dc28a" ns2:_="" ns3:_="">
    <xsd:import namespace="ab5b8e5d-c951-4779-ac3d-7822b36376f0"/>
    <xsd:import namespace="c3c28dcf-c2cb-402a-8ed2-b37d72db8181"/>
    <xsd:element name="properties">
      <xsd:complexType>
        <xsd:sequence>
          <xsd:element name="documentManagement">
            <xsd:complexType>
              <xsd:all>
                <xsd:element ref="ns2:Event_x0020_date" minOccurs="0"/>
                <xsd:element ref="ns2:Organiser" minOccurs="0"/>
                <xsd:element ref="ns2:Session_x0020_title" minOccurs="0"/>
                <xsd:element ref="ns3:Speaking_x0020_or_x0020_attending" minOccurs="0"/>
                <xsd:element ref="ns3:Event_x0020_name" minOccurs="0"/>
                <xsd:element ref="ns3:_dlc_Exempt" minOccurs="0"/>
                <xsd:element ref="ns3:_dlc_ExpireDateSaved" minOccurs="0"/>
                <xsd:element ref="ns3:_dlc_ExpireDate" minOccurs="0"/>
              </xsd:all>
            </xsd:complexType>
          </xsd:element>
        </xsd:sequence>
      </xsd:complexType>
    </xsd:element>
  </xsd:schema>
  <xsd:schema xmlns:xsd="http://www.w3.org/2001/XMLSchema" xmlns:dms="http://schemas.microsoft.com/office/2006/documentManagement/types" targetNamespace="ab5b8e5d-c951-4779-ac3d-7822b36376f0" elementFormDefault="qualified">
    <xsd:import namespace="http://schemas.microsoft.com/office/2006/documentManagement/types"/>
    <xsd:element name="Event_x0020_date" ma:index="8" nillable="true" ma:displayName="Event date" ma:format="DateOnly" ma:internalName="Event_x0020_date">
      <xsd:simpleType>
        <xsd:restriction base="dms:DateTime"/>
      </xsd:simpleType>
    </xsd:element>
    <xsd:element name="Organiser" ma:index="9" nillable="true" ma:displayName="Organiser" ma:internalName="Organiser">
      <xsd:simpleType>
        <xsd:restriction base="dms:Text">
          <xsd:maxLength value="255"/>
        </xsd:restriction>
      </xsd:simpleType>
    </xsd:element>
    <xsd:element name="Session_x0020_title" ma:index="10" nillable="true" ma:displayName="Session title" ma:internalName="Session_x0020_title">
      <xsd:simpleType>
        <xsd:restriction base="dms:Text">
          <xsd:maxLength value="255"/>
        </xsd:restriction>
      </xsd:simpleType>
    </xsd:element>
  </xsd:schema>
  <xsd:schema xmlns:xsd="http://www.w3.org/2001/XMLSchema" xmlns:dms="http://schemas.microsoft.com/office/2006/documentManagement/types" targetNamespace="c3c28dcf-c2cb-402a-8ed2-b37d72db8181" elementFormDefault="qualified">
    <xsd:import namespace="http://schemas.microsoft.com/office/2006/documentManagement/types"/>
    <xsd:element name="Speaking_x0020_or_x0020_attending" ma:index="11" nillable="true" ma:displayName="Speaking or attending" ma:default="Speaking" ma:format="Dropdown" ma:internalName="Speaking_x0020_or_x0020_attending">
      <xsd:simpleType>
        <xsd:restriction base="dms:Choice">
          <xsd:enumeration value="Speaking"/>
          <xsd:enumeration value="Attending"/>
        </xsd:restriction>
      </xsd:simpleType>
    </xsd:element>
    <xsd:element name="Event_x0020_name" ma:index="12" nillable="true" ma:displayName="Event name" ma:list="{ea884924-1fc2-45eb-8c30-08e731db6fa7}" ma:internalName="Event_x0020_name" ma:showField="LinkTitleNoMenu">
      <xsd:simpleType>
        <xsd:restriction base="dms:Lookup"/>
      </xsd:simpleType>
    </xsd:element>
    <xsd:element name="_dlc_Exempt" ma:index="13" nillable="true" ma:displayName="Exempt from Policy" ma:description="" ma:hidden="true" ma:internalName="_dlc_Exempt" ma:readOnly="true">
      <xsd:simpleType>
        <xsd:restriction base="dms:Unknown"/>
      </xsd:simpleType>
    </xsd:element>
    <xsd:element name="_dlc_ExpireDateSaved" ma:index="14" nillable="true" ma:displayName="Original Expiration Date" ma:description="" ma:hidden="true" ma:internalName="_dlc_ExpireDateSaved" ma:readOnly="true">
      <xsd:simpleType>
        <xsd:restriction base="dms:DateTime"/>
      </xsd:simpleType>
    </xsd:element>
    <xsd:element name="_dlc_ExpireDate" ma:index="15" nillable="true" ma:displayName="Expiration Date" ma:description=""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A9245B4-7552-4ECF-BE80-8C665FBB62F2}">
  <ds:schemaRefs>
    <ds:schemaRef ds:uri="http://schemas.microsoft.com/sharepoint/v3/contenttype/forms"/>
  </ds:schemaRefs>
</ds:datastoreItem>
</file>

<file path=customXml/itemProps2.xml><?xml version="1.0" encoding="utf-8"?>
<ds:datastoreItem xmlns:ds="http://schemas.openxmlformats.org/officeDocument/2006/customXml" ds:itemID="{1EA0F653-FA44-45AA-A50B-9B137F553E1E}">
  <ds:schemaRefs>
    <ds:schemaRef ds:uri="office.server.policy"/>
  </ds:schemaRefs>
</ds:datastoreItem>
</file>

<file path=customXml/itemProps3.xml><?xml version="1.0" encoding="utf-8"?>
<ds:datastoreItem xmlns:ds="http://schemas.openxmlformats.org/officeDocument/2006/customXml" ds:itemID="{675A4808-8F90-48D1-AD06-AB92F365C789}">
  <ds:schemaRefs>
    <ds:schemaRef ds:uri="http://www.w3.org/XML/1998/namespace"/>
    <ds:schemaRef ds:uri="http://schemas.microsoft.com/office/2006/metadata/properties"/>
    <ds:schemaRef ds:uri="http://schemas.microsoft.com/office/2006/documentManagement/types"/>
    <ds:schemaRef ds:uri="http://purl.org/dc/dcmitype/"/>
    <ds:schemaRef ds:uri="c3c28dcf-c2cb-402a-8ed2-b37d72db8181"/>
    <ds:schemaRef ds:uri="http://purl.org/dc/elements/1.1/"/>
    <ds:schemaRef ds:uri="http://purl.org/dc/terms/"/>
    <ds:schemaRef ds:uri="http://schemas.openxmlformats.org/package/2006/metadata/core-properties"/>
    <ds:schemaRef ds:uri="ab5b8e5d-c951-4779-ac3d-7822b36376f0"/>
  </ds:schemaRefs>
</ds:datastoreItem>
</file>

<file path=customXml/itemProps4.xml><?xml version="1.0" encoding="utf-8"?>
<ds:datastoreItem xmlns:ds="http://schemas.openxmlformats.org/officeDocument/2006/customXml" ds:itemID="{0B68A23F-808C-40D2-B22A-E65C772B470D}">
  <ds:schemaRefs>
    <ds:schemaRef ds:uri="http://schemas.microsoft.com/sharepoint/events"/>
  </ds:schemaRefs>
</ds:datastoreItem>
</file>

<file path=customXml/itemProps5.xml><?xml version="1.0" encoding="utf-8"?>
<ds:datastoreItem xmlns:ds="http://schemas.openxmlformats.org/officeDocument/2006/customXml" ds:itemID="{D7323A8C-9C5D-47C6-9FF5-29E10FC7E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b8e5d-c951-4779-ac3d-7822b36376f0"/>
    <ds:schemaRef ds:uri="c3c28dcf-c2cb-402a-8ed2-b37d72db818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4505</TotalTime>
  <Words>3245</Words>
  <Application>Microsoft Office PowerPoint</Application>
  <PresentationFormat>On-screen Show (4:3)</PresentationFormat>
  <Paragraphs>768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 Assurance Agency for higher education</dc:title>
  <dc:creator>v.bartlett</dc:creator>
  <cp:lastModifiedBy>Kim, Olga (Uzbekistan)</cp:lastModifiedBy>
  <cp:revision>476</cp:revision>
  <cp:lastPrinted>2016-07-13T15:53:56Z</cp:lastPrinted>
  <dcterms:created xsi:type="dcterms:W3CDTF">2014-07-22T15:09:27Z</dcterms:created>
  <dcterms:modified xsi:type="dcterms:W3CDTF">2017-02-17T04:45:37Z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0x010100F1EDEA9CDC25D74FAC4AC7DF50C01B0800C6B2862C4E5E4E498D758C122DDD36F6</vt:lpwstr>
  </property>
</Properties>
</file>