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9"/>
  </p:notesMasterIdLst>
  <p:sldIdLst>
    <p:sldId id="259" r:id="rId2"/>
    <p:sldId id="257" r:id="rId3"/>
    <p:sldId id="263" r:id="rId4"/>
    <p:sldId id="262" r:id="rId5"/>
    <p:sldId id="266" r:id="rId6"/>
    <p:sldId id="267" r:id="rId7"/>
    <p:sldId id="268" r:id="rId8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  <a:srgbClr val="FFFFCC"/>
    <a:srgbClr val="FFFF7D"/>
    <a:srgbClr val="FAB406"/>
    <a:srgbClr val="FC9E62"/>
    <a:srgbClr val="FFCC00"/>
    <a:srgbClr val="B57EDE"/>
    <a:srgbClr val="FCBE62"/>
    <a:srgbClr val="FFCA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39" autoAdjust="0"/>
    <p:restoredTop sz="86379" autoAdjust="0"/>
  </p:normalViewPr>
  <p:slideViewPr>
    <p:cSldViewPr showGuides="1">
      <p:cViewPr varScale="1">
        <p:scale>
          <a:sx n="82" d="100"/>
          <a:sy n="82" d="100"/>
        </p:scale>
        <p:origin x="54" y="85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1BC4C-E662-4C41-A976-1013CA729CF0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52BF72-0BB2-4F91-BD76-8172CE36A3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8879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2BF72-0BB2-4F91-BD76-8172CE36A36C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0668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8646" y="1447802"/>
            <a:ext cx="7172715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8646" y="4777380"/>
            <a:ext cx="7172715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8504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647" y="4800587"/>
            <a:ext cx="7172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8646" y="685800"/>
            <a:ext cx="7172715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8647" y="5367325"/>
            <a:ext cx="7172713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7935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646" y="1447800"/>
            <a:ext cx="7172715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938646" y="3657600"/>
            <a:ext cx="7172715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0497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861" y="1447801"/>
            <a:ext cx="6501136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575741" y="3765449"/>
            <a:ext cx="5904027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938646" y="4350657"/>
            <a:ext cx="7172715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30055" y="971253"/>
            <a:ext cx="65172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82998" y="2613787"/>
            <a:ext cx="65172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9140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645" y="3124201"/>
            <a:ext cx="7172716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646" y="4777381"/>
            <a:ext cx="7172715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440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404" y="1981200"/>
            <a:ext cx="239495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0265" y="2667000"/>
            <a:ext cx="237909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56296" y="1981200"/>
            <a:ext cx="238631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147719" y="2667000"/>
            <a:ext cx="23948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790327" y="1981200"/>
            <a:ext cx="238296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790327" y="2667000"/>
            <a:ext cx="238296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028279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658283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06699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265" y="4250949"/>
            <a:ext cx="23894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0265" y="2209800"/>
            <a:ext cx="23894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0265" y="4827213"/>
            <a:ext cx="2389413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60941" y="4250949"/>
            <a:ext cx="2381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160940" y="2209800"/>
            <a:ext cx="238167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159841" y="4827212"/>
            <a:ext cx="238482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790327" y="4250949"/>
            <a:ext cx="238296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790326" y="2209800"/>
            <a:ext cx="238296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790226" y="4827210"/>
            <a:ext cx="2386119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028279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658283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32851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9735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931" y="430215"/>
            <a:ext cx="1424359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0264" y="773205"/>
            <a:ext cx="6032880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9699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367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647" y="2861735"/>
            <a:ext cx="7172714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646" y="4777381"/>
            <a:ext cx="7172715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0757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6675" y="2060577"/>
            <a:ext cx="3572956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473" y="2056093"/>
            <a:ext cx="3572958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1559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6675" y="1905000"/>
            <a:ext cx="357295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6675" y="2514600"/>
            <a:ext cx="3572956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95474" y="1905000"/>
            <a:ext cx="357295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5474" y="2514600"/>
            <a:ext cx="3572956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1664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5074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6143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644" y="1447800"/>
            <a:ext cx="276408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8514" y="1447800"/>
            <a:ext cx="422284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8644" y="3129282"/>
            <a:ext cx="2764084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1813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794" y="1854192"/>
            <a:ext cx="413906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7977" y="1143000"/>
            <a:ext cx="260100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8644" y="3657600"/>
            <a:ext cx="4132622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4052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824385" y="1676400"/>
            <a:ext cx="305435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6163985" y="-457200"/>
            <a:ext cx="173355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824385" y="6096000"/>
            <a:ext cx="107315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66820" y="2667000"/>
            <a:ext cx="454025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909770" y="2895600"/>
            <a:ext cx="255905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8391114" y="0"/>
            <a:ext cx="74295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103" y="452718"/>
            <a:ext cx="7643328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6675" y="2052925"/>
            <a:ext cx="7270959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8160847" y="1819244"/>
            <a:ext cx="990599" cy="24771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913605" y="3253844"/>
            <a:ext cx="3859795" cy="2477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634" y="295737"/>
            <a:ext cx="681214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40735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3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652" y="1778572"/>
            <a:ext cx="3096344" cy="88769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5172" y="1340768"/>
            <a:ext cx="2232248" cy="176330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776536" y="4005064"/>
            <a:ext cx="8064896" cy="136768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4295" tIns="37148" rIns="74295" bIns="37148">
            <a:spAutoFit/>
          </a:bodyPr>
          <a:lstStyle/>
          <a:p>
            <a:pPr algn="ctr"/>
            <a:r>
              <a:rPr lang="en-US" sz="2800" dirty="0">
                <a:latin typeface="Arial Black" panose="020B0A04020102020204" pitchFamily="34" charset="0"/>
              </a:rPr>
              <a:t>CURRICULUM REVIEW </a:t>
            </a:r>
            <a:endParaRPr lang="en-US" sz="2800" dirty="0" smtClean="0">
              <a:latin typeface="Arial Black" panose="020B0A04020102020204" pitchFamily="34" charset="0"/>
            </a:endParaRPr>
          </a:p>
          <a:p>
            <a:pPr algn="ctr"/>
            <a:r>
              <a:rPr lang="en-US" sz="2800" dirty="0" smtClean="0">
                <a:latin typeface="Arial Black" panose="020B0A04020102020204" pitchFamily="34" charset="0"/>
              </a:rPr>
              <a:t>ROAD </a:t>
            </a:r>
            <a:r>
              <a:rPr lang="en-US" sz="2800" dirty="0">
                <a:latin typeface="Arial Black" panose="020B0A04020102020204" pitchFamily="34" charset="0"/>
              </a:rPr>
              <a:t>MAP </a:t>
            </a:r>
            <a:endParaRPr lang="en-US" sz="2800" dirty="0" smtClean="0">
              <a:latin typeface="Arial Black" panose="020B0A04020102020204" pitchFamily="34" charset="0"/>
            </a:endParaRPr>
          </a:p>
          <a:p>
            <a:pPr algn="ctr"/>
            <a:r>
              <a:rPr lang="en-US" sz="2800" dirty="0" smtClean="0">
                <a:latin typeface="Arial Black" panose="020B0A04020102020204" pitchFamily="34" charset="0"/>
              </a:rPr>
              <a:t>(</a:t>
            </a:r>
            <a:r>
              <a:rPr lang="en-US" sz="2800" dirty="0">
                <a:latin typeface="Arial Black" panose="020B0A04020102020204" pitchFamily="34" charset="0"/>
              </a:rPr>
              <a:t>IN ECONOMICS)</a:t>
            </a:r>
            <a:endParaRPr lang="en-GB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336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"/>
    </mc:Choice>
    <mc:Fallback xmlns="">
      <p:transition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Прямоугольник 61"/>
          <p:cNvSpPr/>
          <p:nvPr/>
        </p:nvSpPr>
        <p:spPr>
          <a:xfrm flipH="1">
            <a:off x="1889855" y="4826657"/>
            <a:ext cx="3528392" cy="1260000"/>
          </a:xfrm>
          <a:prstGeom prst="rect">
            <a:avLst/>
          </a:prstGeom>
          <a:pattFill prst="dkUpDiag">
            <a:fgClr>
              <a:srgbClr val="99D955"/>
            </a:fgClr>
            <a:bgClr>
              <a:srgbClr val="00B050"/>
            </a:bgClr>
          </a:patt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38" name="Прямоугольник 37"/>
          <p:cNvSpPr/>
          <p:nvPr/>
        </p:nvSpPr>
        <p:spPr>
          <a:xfrm flipH="1">
            <a:off x="1889855" y="3443058"/>
            <a:ext cx="3528392" cy="1260000"/>
          </a:xfrm>
          <a:prstGeom prst="rect">
            <a:avLst/>
          </a:prstGeom>
          <a:pattFill prst="dkDnDiag">
            <a:fgClr>
              <a:srgbClr val="FC9E62"/>
            </a:fgClr>
            <a:bgClr>
              <a:srgbClr val="FFCC00"/>
            </a:bgClr>
          </a:patt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50" name="Прямоугольник 49"/>
          <p:cNvSpPr/>
          <p:nvPr/>
        </p:nvSpPr>
        <p:spPr>
          <a:xfrm flipH="1">
            <a:off x="1889855" y="2060848"/>
            <a:ext cx="3528392" cy="1260000"/>
          </a:xfrm>
          <a:prstGeom prst="rect">
            <a:avLst/>
          </a:prstGeom>
          <a:pattFill prst="dkDnDiag">
            <a:fgClr>
              <a:srgbClr val="A461D7"/>
            </a:fgClr>
            <a:bgClr>
              <a:srgbClr val="B57EDE"/>
            </a:bgClr>
          </a:patt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5437312" y="1892498"/>
            <a:ext cx="0" cy="4320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 flipH="1">
            <a:off x="5495818" y="2129036"/>
            <a:ext cx="2144492" cy="5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25" name="Прямоугольник 24"/>
          <p:cNvSpPr/>
          <p:nvPr/>
        </p:nvSpPr>
        <p:spPr>
          <a:xfrm flipH="1">
            <a:off x="5495818" y="2686955"/>
            <a:ext cx="2144492" cy="5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26" name="Прямоугольник 25"/>
          <p:cNvSpPr/>
          <p:nvPr/>
        </p:nvSpPr>
        <p:spPr>
          <a:xfrm flipH="1">
            <a:off x="5495818" y="3252559"/>
            <a:ext cx="2144492" cy="5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27" name="Прямоугольник 26"/>
          <p:cNvSpPr/>
          <p:nvPr/>
        </p:nvSpPr>
        <p:spPr>
          <a:xfrm flipH="1">
            <a:off x="5495818" y="3819346"/>
            <a:ext cx="2144492" cy="54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28" name="Прямоугольник 27"/>
          <p:cNvSpPr/>
          <p:nvPr/>
        </p:nvSpPr>
        <p:spPr>
          <a:xfrm flipH="1">
            <a:off x="5495818" y="4377457"/>
            <a:ext cx="2144492" cy="54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5495818" y="4932295"/>
            <a:ext cx="2144492" cy="54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31" name="Прямоугольник 30"/>
          <p:cNvSpPr/>
          <p:nvPr/>
        </p:nvSpPr>
        <p:spPr>
          <a:xfrm flipH="1">
            <a:off x="5495818" y="5496068"/>
            <a:ext cx="2144492" cy="54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 rot="16200000" flipH="1">
            <a:off x="5488456" y="1824245"/>
            <a:ext cx="117013" cy="117013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52" name="Овал 51"/>
          <p:cNvSpPr/>
          <p:nvPr/>
        </p:nvSpPr>
        <p:spPr>
          <a:xfrm>
            <a:off x="5377790" y="3265737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53" name="Овал 52"/>
          <p:cNvSpPr/>
          <p:nvPr/>
        </p:nvSpPr>
        <p:spPr>
          <a:xfrm>
            <a:off x="5377791" y="1998222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344488" y="1050883"/>
            <a:ext cx="8892988" cy="50590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4295" tIns="37148" rIns="74295" bIns="37148">
            <a:spAutoFit/>
          </a:bodyPr>
          <a:lstStyle/>
          <a:p>
            <a:r>
              <a:rPr lang="en-GB" sz="14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PRINCIPLES FOR CURRICULUM DESIGN TOWARDS THE ACHIEVEMENT OF INTERNATIONALISATION, BUSINESS RELEVANCE AND ENGAGEMENT</a:t>
            </a:r>
            <a:endParaRPr lang="en-GB" sz="1400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041647" y="2439429"/>
            <a:ext cx="3224808" cy="505909"/>
          </a:xfrm>
          <a:prstGeom prst="rect">
            <a:avLst/>
          </a:prstGeom>
          <a:noFill/>
        </p:spPr>
        <p:txBody>
          <a:bodyPr wrap="square" lIns="74295" tIns="37148" rIns="74295" bIns="37148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ADHERENCE TO INTERNATIONAL STANDARDS</a:t>
            </a:r>
            <a:endParaRPr lang="en-GB" sz="14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516366" y="2190870"/>
            <a:ext cx="2094686" cy="413576"/>
          </a:xfrm>
          <a:prstGeom prst="rect">
            <a:avLst/>
          </a:prstGeom>
          <a:noFill/>
        </p:spPr>
        <p:txBody>
          <a:bodyPr wrap="square" lIns="74295" tIns="37148" rIns="74295" bIns="37148">
            <a:spAutoFit/>
          </a:bodyPr>
          <a:lstStyle/>
          <a:p>
            <a:pPr algn="ctr"/>
            <a:r>
              <a:rPr lang="en-GB" sz="11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FIT WITH NATIONAL CONTEXT</a:t>
            </a:r>
            <a:endParaRPr lang="en-GB" sz="11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513204" y="2747287"/>
            <a:ext cx="2094686" cy="413576"/>
          </a:xfrm>
          <a:prstGeom prst="rect">
            <a:avLst/>
          </a:prstGeom>
          <a:noFill/>
        </p:spPr>
        <p:txBody>
          <a:bodyPr wrap="square" lIns="74295" tIns="37148" rIns="74295" bIns="37148">
            <a:spAutoFit/>
          </a:bodyPr>
          <a:lstStyle/>
          <a:p>
            <a:pPr algn="ctr"/>
            <a:r>
              <a:rPr lang="en-GB" sz="11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FIT WITH INDUSTRIAL CONTEXT</a:t>
            </a:r>
            <a:endParaRPr lang="en-GB" sz="11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525016" y="3310373"/>
            <a:ext cx="2094686" cy="413576"/>
          </a:xfrm>
          <a:prstGeom prst="rect">
            <a:avLst/>
          </a:prstGeom>
          <a:noFill/>
        </p:spPr>
        <p:txBody>
          <a:bodyPr wrap="square" lIns="74295" tIns="37148" rIns="74295" bIns="37148">
            <a:spAutoFit/>
          </a:bodyPr>
          <a:lstStyle/>
          <a:p>
            <a:pPr algn="ctr"/>
            <a:r>
              <a:rPr lang="en-GB" sz="11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FIT WITH FACULTY EXPERTISE</a:t>
            </a:r>
            <a:endParaRPr lang="en-GB" sz="11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5513204" y="3882558"/>
            <a:ext cx="2094686" cy="413576"/>
          </a:xfrm>
          <a:prstGeom prst="rect">
            <a:avLst/>
          </a:prstGeom>
          <a:noFill/>
        </p:spPr>
        <p:txBody>
          <a:bodyPr wrap="square" lIns="74295" tIns="37148" rIns="74295" bIns="37148">
            <a:spAutoFit/>
          </a:bodyPr>
          <a:lstStyle/>
          <a:p>
            <a:pPr algn="ctr"/>
            <a:r>
              <a:rPr lang="en-GB" sz="11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OPPORTUNITIES FOR FURTHER STUDY</a:t>
            </a:r>
            <a:endParaRPr lang="en-GB" sz="11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530546" y="4434379"/>
            <a:ext cx="2094686" cy="413576"/>
          </a:xfrm>
          <a:prstGeom prst="rect">
            <a:avLst/>
          </a:prstGeom>
          <a:noFill/>
        </p:spPr>
        <p:txBody>
          <a:bodyPr wrap="square" lIns="74295" tIns="37148" rIns="74295" bIns="37148">
            <a:spAutoFit/>
          </a:bodyPr>
          <a:lstStyle/>
          <a:p>
            <a:pPr algn="ctr"/>
            <a:r>
              <a:rPr lang="en-GB" sz="11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 MOBILITY OF GRADUATES</a:t>
            </a:r>
            <a:endParaRPr lang="en-GB" sz="11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5513204" y="4995507"/>
            <a:ext cx="2094686" cy="413576"/>
          </a:xfrm>
          <a:prstGeom prst="rect">
            <a:avLst/>
          </a:prstGeom>
          <a:noFill/>
        </p:spPr>
        <p:txBody>
          <a:bodyPr wrap="square" lIns="74295" tIns="37148" rIns="74295" bIns="37148">
            <a:spAutoFit/>
          </a:bodyPr>
          <a:lstStyle/>
          <a:p>
            <a:pPr algn="ctr"/>
            <a:r>
              <a:rPr lang="en-GB" sz="11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ENGAGEMENT IN TEACHING</a:t>
            </a:r>
            <a:endParaRPr lang="en-GB" sz="11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5515928" y="5627167"/>
            <a:ext cx="2094686" cy="244299"/>
          </a:xfrm>
          <a:prstGeom prst="rect">
            <a:avLst/>
          </a:prstGeom>
          <a:noFill/>
        </p:spPr>
        <p:txBody>
          <a:bodyPr wrap="square" lIns="74295" tIns="37148" rIns="74295" bIns="37148">
            <a:spAutoFit/>
          </a:bodyPr>
          <a:lstStyle/>
          <a:p>
            <a:pPr algn="ctr"/>
            <a:r>
              <a:rPr lang="en-GB" sz="11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QUALITY</a:t>
            </a:r>
            <a:endParaRPr lang="en-GB" sz="11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5377790" y="4650405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2" name="Овал 41"/>
          <p:cNvSpPr/>
          <p:nvPr/>
        </p:nvSpPr>
        <p:spPr>
          <a:xfrm>
            <a:off x="5377791" y="3380432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2041647" y="3932589"/>
            <a:ext cx="3224808" cy="290465"/>
          </a:xfrm>
          <a:prstGeom prst="rect">
            <a:avLst/>
          </a:prstGeom>
          <a:noFill/>
        </p:spPr>
        <p:txBody>
          <a:bodyPr wrap="square" lIns="74295" tIns="37148" rIns="74295" bIns="37148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RELEVANCE</a:t>
            </a:r>
            <a:endParaRPr lang="en-GB" sz="14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Овал 62"/>
          <p:cNvSpPr/>
          <p:nvPr/>
        </p:nvSpPr>
        <p:spPr>
          <a:xfrm>
            <a:off x="5377790" y="6026719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64" name="Овал 63"/>
          <p:cNvSpPr/>
          <p:nvPr/>
        </p:nvSpPr>
        <p:spPr>
          <a:xfrm>
            <a:off x="5377791" y="4764031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2041647" y="5358637"/>
            <a:ext cx="3224808" cy="290465"/>
          </a:xfrm>
          <a:prstGeom prst="rect">
            <a:avLst/>
          </a:prstGeom>
          <a:noFill/>
        </p:spPr>
        <p:txBody>
          <a:bodyPr wrap="square" lIns="74295" tIns="37148" rIns="74295" bIns="37148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ENGAGEMENT</a:t>
            </a:r>
            <a:endParaRPr lang="en-GB" sz="14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6" name="Рисунок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66" y="424166"/>
            <a:ext cx="1469489" cy="421292"/>
          </a:xfrm>
          <a:prstGeom prst="rect">
            <a:avLst/>
          </a:prstGeom>
        </p:spPr>
      </p:pic>
      <p:sp>
        <p:nvSpPr>
          <p:cNvPr id="47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20366" y="6354945"/>
            <a:ext cx="9069138" cy="39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www.britishcouncil.uz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940" y="263279"/>
            <a:ext cx="908564" cy="717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6444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34410">
        <p15:prstTrans prst="curtains"/>
      </p:transition>
    </mc:Choice>
    <mc:Fallback xmlns="">
      <p:transition spd="slow" advTm="3441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800"/>
                            </p:stCondLst>
                            <p:childTnLst>
                              <p:par>
                                <p:cTn id="9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300"/>
                            </p:stCondLst>
                            <p:childTnLst>
                              <p:par>
                                <p:cTn id="13" presetID="42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4.10256E-6 0.63148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57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9300"/>
                            </p:stCondLst>
                            <p:childTnLst>
                              <p:par>
                                <p:cTn id="22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800"/>
                            </p:stCondLst>
                            <p:childTnLst>
                              <p:par>
                                <p:cTn id="2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800"/>
                            </p:stCondLst>
                            <p:childTnLst>
                              <p:par>
                                <p:cTn id="33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6 1.48148E-6 L -0.35801 1.48148E-6 " pathEditMode="relative" rAng="0" ptsTypes="AA">
                                      <p:cBhvr>
                                        <p:cTn id="34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97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44 0.00047 L -0.35801 0.0007 " pathEditMode="relative" rAng="0" ptsTypes="AA">
                                      <p:cBhvr>
                                        <p:cTn id="36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81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155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3333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3" presetClass="pat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176 1.11111E-6 L -0.35801 1.11111E-6 " pathEditMode="relative" rAng="0" ptsTypes="AA">
                                      <p:cBhvr>
                                        <p:cTn id="60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97" y="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63" presetClass="pat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144 0.00047 L -0.35801 0.0007 " pathEditMode="relative" rAng="0" ptsTypes="AA">
                                      <p:cBhvr>
                                        <p:cTn id="62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81" y="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17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33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64583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63" presetClass="pat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176 -7.40741E-7 L -0.35801 -7.40741E-7 " pathEditMode="relative" rAng="0" ptsTypes="AA">
                                      <p:cBhvr>
                                        <p:cTn id="86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97" y="0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63" presetClass="pat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144 0.00046 L -0.35801 0.00069 " pathEditMode="relative" rAng="0" ptsTypes="AA">
                                      <p:cBhvr>
                                        <p:cTn id="88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81" y="0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17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5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94118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6750"/>
                            </p:stCondLst>
                            <p:childTnLst>
                              <p:par>
                                <p:cTn id="10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8875"/>
                            </p:stCondLst>
                            <p:childTnLst>
                              <p:par>
                                <p:cTn id="115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1150"/>
                            </p:stCondLst>
                            <p:childTnLst>
                              <p:par>
                                <p:cTn id="1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3350"/>
                            </p:stCondLst>
                            <p:childTnLst>
                              <p:par>
                                <p:cTn id="1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5925"/>
                            </p:stCondLst>
                            <p:childTnLst>
                              <p:par>
                                <p:cTn id="1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8800"/>
                            </p:stCondLst>
                            <p:childTnLst>
                              <p:par>
                                <p:cTn id="1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31300"/>
                            </p:stCondLst>
                            <p:childTnLst>
                              <p:par>
                                <p:cTn id="1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38" grpId="0" animBg="1"/>
      <p:bldP spid="50" grpId="0" animBg="1"/>
      <p:bldP spid="24" grpId="0" animBg="1"/>
      <p:bldP spid="25" grpId="1" animBg="1"/>
      <p:bldP spid="26" grpId="0" animBg="1"/>
      <p:bldP spid="27" grpId="0" animBg="1"/>
      <p:bldP spid="28" grpId="0" animBg="1"/>
      <p:bldP spid="29" grpId="0" animBg="1"/>
      <p:bldP spid="31" grpId="0" animBg="1"/>
      <p:bldP spid="5" grpId="0" animBg="1"/>
      <p:bldP spid="5" grpId="2" animBg="1"/>
      <p:bldP spid="5" grpId="3" animBg="1"/>
      <p:bldP spid="52" grpId="0" animBg="1"/>
      <p:bldP spid="52" grpId="1" animBg="1"/>
      <p:bldP spid="52" grpId="2" animBg="1"/>
      <p:bldP spid="53" grpId="0" animBg="1"/>
      <p:bldP spid="53" grpId="1" animBg="1"/>
      <p:bldP spid="53" grpId="2" animBg="1"/>
      <p:bldP spid="55" grpId="0"/>
      <p:bldP spid="37" grpId="0"/>
      <p:bldP spid="43" grpId="0"/>
      <p:bldP spid="56" grpId="0"/>
      <p:bldP spid="57" grpId="0"/>
      <p:bldP spid="58" grpId="0"/>
      <p:bldP spid="59" grpId="0"/>
      <p:bldP spid="60" grpId="0"/>
      <p:bldP spid="61" grpId="0"/>
      <p:bldP spid="41" grpId="0" animBg="1"/>
      <p:bldP spid="41" grpId="1" animBg="1"/>
      <p:bldP spid="41" grpId="2" animBg="1"/>
      <p:bldP spid="42" grpId="0" animBg="1"/>
      <p:bldP spid="42" grpId="1" animBg="1"/>
      <p:bldP spid="42" grpId="2" animBg="1"/>
      <p:bldP spid="44" grpId="0"/>
      <p:bldP spid="63" grpId="0" animBg="1"/>
      <p:bldP spid="63" grpId="1" animBg="1"/>
      <p:bldP spid="63" grpId="2" animBg="1"/>
      <p:bldP spid="64" grpId="0" animBg="1"/>
      <p:bldP spid="64" grpId="1" animBg="1"/>
      <p:bldP spid="64" grpId="2" animBg="1"/>
      <p:bldP spid="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44487" y="4227789"/>
            <a:ext cx="9289033" cy="902649"/>
          </a:xfrm>
          <a:prstGeom prst="rect">
            <a:avLst/>
          </a:prstGeom>
          <a:solidFill>
            <a:srgbClr val="FFDB01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1" name="Прямоугольный треугольник 40"/>
          <p:cNvSpPr/>
          <p:nvPr/>
        </p:nvSpPr>
        <p:spPr>
          <a:xfrm flipH="1">
            <a:off x="344488" y="4227789"/>
            <a:ext cx="9289032" cy="914893"/>
          </a:xfrm>
          <a:prstGeom prst="rtTriangle">
            <a:avLst/>
          </a:prstGeom>
          <a:pattFill prst="wdDnDiag">
            <a:fgClr>
              <a:srgbClr val="FFCC00"/>
            </a:fgClr>
            <a:bgClr>
              <a:srgbClr val="FC9E6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344488" y="3136298"/>
            <a:ext cx="9289032" cy="9026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6" name="Прямоугольный треугольник 45"/>
          <p:cNvSpPr/>
          <p:nvPr/>
        </p:nvSpPr>
        <p:spPr>
          <a:xfrm flipH="1">
            <a:off x="344488" y="3136299"/>
            <a:ext cx="9289032" cy="914893"/>
          </a:xfrm>
          <a:prstGeom prst="rtTriangle">
            <a:avLst/>
          </a:prstGeom>
          <a:pattFill prst="wdDnDiag">
            <a:fgClr>
              <a:schemeClr val="accent1"/>
            </a:fgClr>
            <a:bgClr>
              <a:srgbClr val="2796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344488" y="2060848"/>
            <a:ext cx="9289032" cy="90264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51" name="Прямоугольный треугольник 50"/>
          <p:cNvSpPr/>
          <p:nvPr/>
        </p:nvSpPr>
        <p:spPr>
          <a:xfrm flipH="1">
            <a:off x="344488" y="2052545"/>
            <a:ext cx="9289032" cy="914893"/>
          </a:xfrm>
          <a:prstGeom prst="rtTriangle">
            <a:avLst/>
          </a:prstGeom>
          <a:pattFill prst="wdDnDiag">
            <a:fgClr>
              <a:srgbClr val="7030A0"/>
            </a:fgClr>
            <a:bgClr>
              <a:srgbClr val="00206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cxnSp>
        <p:nvCxnSpPr>
          <p:cNvPr id="3" name="Прямая соединительная линия 2"/>
          <p:cNvCxnSpPr>
            <a:endCxn id="44" idx="4"/>
          </p:cNvCxnSpPr>
          <p:nvPr/>
        </p:nvCxnSpPr>
        <p:spPr>
          <a:xfrm>
            <a:off x="344488" y="1844824"/>
            <a:ext cx="0" cy="37690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Равнобедренный треугольник 4"/>
          <p:cNvSpPr/>
          <p:nvPr/>
        </p:nvSpPr>
        <p:spPr>
          <a:xfrm rot="5400000">
            <a:off x="137628" y="5485761"/>
            <a:ext cx="117013" cy="117013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13" name="Овал 12"/>
          <p:cNvSpPr/>
          <p:nvPr/>
        </p:nvSpPr>
        <p:spPr>
          <a:xfrm>
            <a:off x="289832" y="5071931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14" name="Овал 13"/>
          <p:cNvSpPr/>
          <p:nvPr/>
        </p:nvSpPr>
        <p:spPr>
          <a:xfrm>
            <a:off x="285982" y="4169283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09166" y="4328374"/>
            <a:ext cx="1855636" cy="290465"/>
          </a:xfrm>
          <a:prstGeom prst="rect">
            <a:avLst/>
          </a:prstGeom>
          <a:noFill/>
        </p:spPr>
        <p:txBody>
          <a:bodyPr wrap="none" lIns="74295" tIns="37148" rIns="74295" bIns="37148">
            <a:spAutoFit/>
          </a:bodyPr>
          <a:lstStyle/>
          <a:p>
            <a:r>
              <a:rPr lang="en-GB" sz="1400" b="1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MICROECONOMICS</a:t>
            </a:r>
            <a:endParaRPr lang="en-GB" sz="14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162018" y="5620272"/>
            <a:ext cx="1653969" cy="290465"/>
          </a:xfrm>
          <a:prstGeom prst="rect">
            <a:avLst/>
          </a:prstGeom>
          <a:noFill/>
        </p:spPr>
        <p:txBody>
          <a:bodyPr wrap="square" lIns="74295" tIns="37148" rIns="74295" bIns="37148">
            <a:spAutoFit/>
          </a:bodyPr>
          <a:lstStyle/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TIME SCALE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344491" y="5550389"/>
            <a:ext cx="928902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4" name="Овал 43"/>
          <p:cNvSpPr/>
          <p:nvPr/>
        </p:nvSpPr>
        <p:spPr>
          <a:xfrm>
            <a:off x="285981" y="5496838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7" name="Овал 46"/>
          <p:cNvSpPr/>
          <p:nvPr/>
        </p:nvSpPr>
        <p:spPr>
          <a:xfrm>
            <a:off x="289832" y="3980441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8" name="Овал 47"/>
          <p:cNvSpPr/>
          <p:nvPr/>
        </p:nvSpPr>
        <p:spPr>
          <a:xfrm>
            <a:off x="285982" y="3077792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475683" y="3190622"/>
            <a:ext cx="1926168" cy="290465"/>
          </a:xfrm>
          <a:prstGeom prst="rect">
            <a:avLst/>
          </a:prstGeom>
          <a:noFill/>
        </p:spPr>
        <p:txBody>
          <a:bodyPr wrap="none" lIns="74295" tIns="37148" rIns="74295" bIns="37148">
            <a:spAutoFit/>
          </a:bodyPr>
          <a:lstStyle/>
          <a:p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MACROECONOMICS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289832" y="2896687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53" name="Овал 52"/>
          <p:cNvSpPr/>
          <p:nvPr/>
        </p:nvSpPr>
        <p:spPr>
          <a:xfrm>
            <a:off x="285982" y="1994039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466066" y="2074759"/>
            <a:ext cx="1616789" cy="290465"/>
          </a:xfrm>
          <a:prstGeom prst="rect">
            <a:avLst/>
          </a:prstGeom>
          <a:noFill/>
        </p:spPr>
        <p:txBody>
          <a:bodyPr wrap="none" lIns="74295" tIns="37148" rIns="74295" bIns="37148">
            <a:spAutoFit/>
          </a:bodyPr>
          <a:lstStyle/>
          <a:p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ECONOMETRICS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4488" y="1050303"/>
            <a:ext cx="8892988" cy="29046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4295" tIns="37148" rIns="74295" bIns="37148">
            <a:spAutoFit/>
          </a:bodyPr>
          <a:lstStyle/>
          <a:p>
            <a:r>
              <a:rPr lang="en-GB" sz="1400" dirty="0">
                <a:latin typeface="Arial Black" panose="020B0A04020102020204" pitchFamily="34" charset="0"/>
                <a:cs typeface="Arial" panose="020B0604020202020204" pitchFamily="34" charset="0"/>
              </a:rPr>
              <a:t>A SIMPLE SCHEMATIC DIAGRAM OF THE RECOMMENDED CURRICULUM STRUCTURE</a:t>
            </a: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66" y="424166"/>
            <a:ext cx="1469489" cy="421292"/>
          </a:xfrm>
          <a:prstGeom prst="rect">
            <a:avLst/>
          </a:prstGeom>
        </p:spPr>
      </p:pic>
      <p:sp>
        <p:nvSpPr>
          <p:cNvPr id="2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20366" y="6354945"/>
            <a:ext cx="9069138" cy="39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www.britishcouncil.uz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940" y="263279"/>
            <a:ext cx="908564" cy="717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08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3000"/>
    </mc:Choice>
    <mc:Fallback xmlns="">
      <p:transition advTm="2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425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925"/>
                            </p:stCondLst>
                            <p:childTnLst>
                              <p:par>
                                <p:cTn id="13" presetID="64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3846E-6 -3.33333E-6 L -1.53846E-6 -0.53935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96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925"/>
                            </p:stCondLst>
                            <p:childTnLst>
                              <p:par>
                                <p:cTn id="22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425"/>
                            </p:stCondLst>
                            <p:childTnLst>
                              <p:par>
                                <p:cTn id="2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425"/>
                            </p:stCondLst>
                            <p:childTnLst>
                              <p:par>
                                <p:cTn id="33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8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3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1.85185E-6 L 0.93734 1.85185E-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59" y="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3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4.81481E-6 L 0.93766 -0.00163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75" y="-93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425"/>
                            </p:stCondLst>
                            <p:childTnLst>
                              <p:par>
                                <p:cTn id="47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425"/>
                            </p:stCondLst>
                            <p:childTnLst>
                              <p:par>
                                <p:cTn id="60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8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3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1.11111E-6 L 0.93734 0.00185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59" y="93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63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4.07407E-6 L 0.93766 -0.00139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75" y="-69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2425"/>
                            </p:stCondLst>
                            <p:childTnLst>
                              <p:par>
                                <p:cTn id="74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3425"/>
                            </p:stCondLst>
                            <p:childTnLst>
                              <p:par>
                                <p:cTn id="87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8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63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2.96296E-6 L 0.93734 0.00254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59" y="116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63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4.44444E-6 L 0.93766 0.00115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75" y="46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425"/>
                            </p:stCondLst>
                            <p:childTnLst>
                              <p:par>
                                <p:cTn id="101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6425"/>
                            </p:stCondLst>
                            <p:childTnLst>
                              <p:par>
                                <p:cTn id="111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-3.7037E-6 L 0.93766 -0.00162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75" y="-93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6" presetClass="exit" presetSubtype="32" fill="hold" grpId="2" nodeType="withEffect">
                                  <p:stCondLst>
                                    <p:cond delay="1975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4" dur="4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7" dur="4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0" dur="4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425"/>
                            </p:stCondLst>
                            <p:childTnLst>
                              <p:par>
                                <p:cTn id="135" presetID="18" presetClass="exit" presetSubtype="3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Right)">
                                      <p:cBhvr>
                                        <p:cTn id="1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8" presetClass="exit" presetSubtype="3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Right)">
                                      <p:cBhvr>
                                        <p:cTn id="13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8" presetClass="exit" presetSubtype="3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Right)">
                                      <p:cBhvr>
                                        <p:cTn id="14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41" grpId="0" animBg="1"/>
      <p:bldP spid="45" grpId="0" animBg="1"/>
      <p:bldP spid="45" grpId="1" animBg="1"/>
      <p:bldP spid="46" grpId="0" animBg="1"/>
      <p:bldP spid="50" grpId="0" animBg="1"/>
      <p:bldP spid="50" grpId="1" animBg="1"/>
      <p:bldP spid="51" grpId="0" animBg="1"/>
      <p:bldP spid="5" grpId="0" animBg="1"/>
      <p:bldP spid="5" grpId="1" animBg="1"/>
      <p:bldP spid="5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4" grpId="2" animBg="1"/>
      <p:bldP spid="15" grpId="1"/>
      <p:bldP spid="34" grpId="0"/>
      <p:bldP spid="44" grpId="0" animBg="1"/>
      <p:bldP spid="44" grpId="1" animBg="1"/>
      <p:bldP spid="44" grpId="2" animBg="1"/>
      <p:bldP spid="47" grpId="0" animBg="1"/>
      <p:bldP spid="47" grpId="1" animBg="1"/>
      <p:bldP spid="47" grpId="2" animBg="1"/>
      <p:bldP spid="48" grpId="0" animBg="1"/>
      <p:bldP spid="48" grpId="1" animBg="1"/>
      <p:bldP spid="48" grpId="2" animBg="1"/>
      <p:bldP spid="49" grpId="1"/>
      <p:bldP spid="52" grpId="0" animBg="1"/>
      <p:bldP spid="52" grpId="1" animBg="1"/>
      <p:bldP spid="52" grpId="2" animBg="1"/>
      <p:bldP spid="53" grpId="0" animBg="1"/>
      <p:bldP spid="53" grpId="1" animBg="1"/>
      <p:bldP spid="53" grpId="2" animBg="1"/>
      <p:bldP spid="54" grpId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Прямоугольный треугольник 189"/>
          <p:cNvSpPr/>
          <p:nvPr/>
        </p:nvSpPr>
        <p:spPr>
          <a:xfrm flipH="1">
            <a:off x="1280605" y="2249302"/>
            <a:ext cx="7355306" cy="1060058"/>
          </a:xfrm>
          <a:prstGeom prst="rtTriangle">
            <a:avLst/>
          </a:prstGeom>
          <a:pattFill prst="wdDnDiag">
            <a:fgClr>
              <a:srgbClr val="FFFF00"/>
            </a:fgClr>
            <a:bgClr>
              <a:srgbClr val="FF00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191" name="Прямоугольный треугольник 190"/>
          <p:cNvSpPr/>
          <p:nvPr/>
        </p:nvSpPr>
        <p:spPr>
          <a:xfrm flipV="1">
            <a:off x="1280605" y="2253569"/>
            <a:ext cx="7355306" cy="1055791"/>
          </a:xfrm>
          <a:prstGeom prst="rtTriangle">
            <a:avLst/>
          </a:prstGeom>
          <a:pattFill prst="wdDnDiag">
            <a:fgClr>
              <a:srgbClr val="002060"/>
            </a:fgClr>
            <a:bgClr>
              <a:srgbClr val="7030A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192" name="Овал 191"/>
          <p:cNvSpPr/>
          <p:nvPr/>
        </p:nvSpPr>
        <p:spPr>
          <a:xfrm>
            <a:off x="4681993" y="1583037"/>
            <a:ext cx="549880" cy="549880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193" name="Овал 192"/>
          <p:cNvSpPr/>
          <p:nvPr/>
        </p:nvSpPr>
        <p:spPr>
          <a:xfrm>
            <a:off x="8359239" y="1583037"/>
            <a:ext cx="549880" cy="549880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194" name="Овал 193"/>
          <p:cNvSpPr/>
          <p:nvPr/>
        </p:nvSpPr>
        <p:spPr>
          <a:xfrm>
            <a:off x="4807121" y="1702096"/>
            <a:ext cx="300033" cy="300033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195" name="Овал 194"/>
          <p:cNvSpPr/>
          <p:nvPr/>
        </p:nvSpPr>
        <p:spPr>
          <a:xfrm>
            <a:off x="8485895" y="1702096"/>
            <a:ext cx="300033" cy="300033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197" name="Прямоугольник 196"/>
          <p:cNvSpPr/>
          <p:nvPr/>
        </p:nvSpPr>
        <p:spPr>
          <a:xfrm rot="16200000">
            <a:off x="233549" y="2711406"/>
            <a:ext cx="1378308" cy="231796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TIME SCALE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Прямоугольник 197"/>
          <p:cNvSpPr/>
          <p:nvPr/>
        </p:nvSpPr>
        <p:spPr>
          <a:xfrm>
            <a:off x="1276971" y="2249302"/>
            <a:ext cx="7366755" cy="1060456"/>
          </a:xfrm>
          <a:prstGeom prst="rect">
            <a:avLst/>
          </a:prstGeom>
          <a:noFill/>
          <a:ln w="12700" cap="rnd" cmpd="sng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cxnSp>
        <p:nvCxnSpPr>
          <p:cNvPr id="199" name="Прямая соединительная линия 198"/>
          <p:cNvCxnSpPr/>
          <p:nvPr/>
        </p:nvCxnSpPr>
        <p:spPr>
          <a:xfrm>
            <a:off x="1276969" y="2063674"/>
            <a:ext cx="0" cy="1438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00" name="Равнобедренный треугольник 199"/>
          <p:cNvSpPr/>
          <p:nvPr/>
        </p:nvSpPr>
        <p:spPr>
          <a:xfrm rot="5400000">
            <a:off x="1075287" y="3433085"/>
            <a:ext cx="137470" cy="137470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201" name="Овал 200"/>
          <p:cNvSpPr/>
          <p:nvPr/>
        </p:nvSpPr>
        <p:spPr>
          <a:xfrm>
            <a:off x="1212757" y="3241023"/>
            <a:ext cx="137470" cy="13747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202" name="Овал 201"/>
          <p:cNvSpPr/>
          <p:nvPr/>
        </p:nvSpPr>
        <p:spPr>
          <a:xfrm>
            <a:off x="4888197" y="3241023"/>
            <a:ext cx="137470" cy="13747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203" name="Овал 202"/>
          <p:cNvSpPr/>
          <p:nvPr/>
        </p:nvSpPr>
        <p:spPr>
          <a:xfrm>
            <a:off x="8565234" y="3241023"/>
            <a:ext cx="137470" cy="13747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cxnSp>
        <p:nvCxnSpPr>
          <p:cNvPr id="204" name="Прямая соединительная линия 203"/>
          <p:cNvCxnSpPr>
            <a:stCxn id="195" idx="4"/>
          </p:cNvCxnSpPr>
          <p:nvPr/>
        </p:nvCxnSpPr>
        <p:spPr>
          <a:xfrm>
            <a:off x="8635912" y="2002129"/>
            <a:ext cx="1" cy="12974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05" name="Овал 204"/>
          <p:cNvSpPr/>
          <p:nvPr/>
        </p:nvSpPr>
        <p:spPr>
          <a:xfrm>
            <a:off x="1208233" y="2180568"/>
            <a:ext cx="137470" cy="13747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cxnSp>
        <p:nvCxnSpPr>
          <p:cNvPr id="206" name="Прямая соединительная линия 205"/>
          <p:cNvCxnSpPr>
            <a:stCxn id="194" idx="4"/>
          </p:cNvCxnSpPr>
          <p:nvPr/>
        </p:nvCxnSpPr>
        <p:spPr>
          <a:xfrm>
            <a:off x="4957138" y="2002129"/>
            <a:ext cx="1" cy="12974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07" name="Прямоугольник 206"/>
          <p:cNvSpPr/>
          <p:nvPr/>
        </p:nvSpPr>
        <p:spPr>
          <a:xfrm>
            <a:off x="4793298" y="1667704"/>
            <a:ext cx="327678" cy="354265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en-GB" sz="1896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08" name="Прямоугольник 207"/>
          <p:cNvSpPr/>
          <p:nvPr/>
        </p:nvSpPr>
        <p:spPr>
          <a:xfrm>
            <a:off x="8472072" y="1667704"/>
            <a:ext cx="327678" cy="354265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en-GB" sz="1896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09" name="Прямоугольник 208"/>
          <p:cNvSpPr/>
          <p:nvPr/>
        </p:nvSpPr>
        <p:spPr>
          <a:xfrm>
            <a:off x="6991067" y="3344782"/>
            <a:ext cx="1699121" cy="277962"/>
          </a:xfrm>
          <a:prstGeom prst="rect">
            <a:avLst/>
          </a:prstGeom>
          <a:noFill/>
        </p:spPr>
        <p:txBody>
          <a:bodyPr wrap="none" lIns="61913" tIns="30957" rIns="61913" bIns="30957">
            <a:spAutoFit/>
          </a:bodyPr>
          <a:lstStyle/>
          <a:p>
            <a:r>
              <a:rPr lang="en-GB" sz="14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STUDIES</a:t>
            </a:r>
            <a:endParaRPr lang="en-GB" sz="14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Прямоугольник 209"/>
          <p:cNvSpPr/>
          <p:nvPr/>
        </p:nvSpPr>
        <p:spPr>
          <a:xfrm>
            <a:off x="1315230" y="1910530"/>
            <a:ext cx="1424045" cy="277962"/>
          </a:xfrm>
          <a:prstGeom prst="rect">
            <a:avLst/>
          </a:prstGeom>
          <a:noFill/>
        </p:spPr>
        <p:txBody>
          <a:bodyPr wrap="none" lIns="61913" tIns="30957" rIns="61913" bIns="30957">
            <a:spAutoFit/>
          </a:bodyPr>
          <a:lstStyle/>
          <a:p>
            <a:r>
              <a:rPr lang="en-GB" sz="1400" b="1" dirty="0" smtClean="0">
                <a:solidFill>
                  <a:srgbClr val="B57ED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</a:t>
            </a:r>
            <a:endParaRPr lang="en-GB" sz="1400" b="1" dirty="0">
              <a:solidFill>
                <a:srgbClr val="B57ED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Овал 210"/>
          <p:cNvSpPr/>
          <p:nvPr/>
        </p:nvSpPr>
        <p:spPr>
          <a:xfrm>
            <a:off x="6524005" y="3432531"/>
            <a:ext cx="539972" cy="539972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212" name="Овал 211"/>
          <p:cNvSpPr/>
          <p:nvPr/>
        </p:nvSpPr>
        <p:spPr>
          <a:xfrm>
            <a:off x="6645707" y="3552500"/>
            <a:ext cx="300033" cy="300033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cxnSp>
        <p:nvCxnSpPr>
          <p:cNvPr id="213" name="Прямая соединительная линия 212"/>
          <p:cNvCxnSpPr>
            <a:endCxn id="214" idx="0"/>
          </p:cNvCxnSpPr>
          <p:nvPr/>
        </p:nvCxnSpPr>
        <p:spPr>
          <a:xfrm flipH="1">
            <a:off x="6795723" y="2249302"/>
            <a:ext cx="3" cy="12688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14" name="Прямоугольник 213"/>
          <p:cNvSpPr/>
          <p:nvPr/>
        </p:nvSpPr>
        <p:spPr>
          <a:xfrm>
            <a:off x="6631884" y="3518107"/>
            <a:ext cx="327678" cy="354265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en-GB" sz="1896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15" name="Овал 214"/>
          <p:cNvSpPr/>
          <p:nvPr/>
        </p:nvSpPr>
        <p:spPr>
          <a:xfrm>
            <a:off x="6725254" y="2180568"/>
            <a:ext cx="137470" cy="13747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216" name="Овал 215"/>
          <p:cNvSpPr/>
          <p:nvPr/>
        </p:nvSpPr>
        <p:spPr>
          <a:xfrm>
            <a:off x="2844747" y="3430314"/>
            <a:ext cx="544406" cy="544406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217" name="Овал 216"/>
          <p:cNvSpPr/>
          <p:nvPr/>
        </p:nvSpPr>
        <p:spPr>
          <a:xfrm>
            <a:off x="2966933" y="3552500"/>
            <a:ext cx="300033" cy="300033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218" name="Прямоугольник 217"/>
          <p:cNvSpPr/>
          <p:nvPr/>
        </p:nvSpPr>
        <p:spPr>
          <a:xfrm>
            <a:off x="2953109" y="3518107"/>
            <a:ext cx="327678" cy="354265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en-GB" sz="1896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cxnSp>
        <p:nvCxnSpPr>
          <p:cNvPr id="219" name="Прямая соединительная линия 218"/>
          <p:cNvCxnSpPr>
            <a:endCxn id="218" idx="0"/>
          </p:cNvCxnSpPr>
          <p:nvPr/>
        </p:nvCxnSpPr>
        <p:spPr>
          <a:xfrm flipH="1">
            <a:off x="3116948" y="2249302"/>
            <a:ext cx="6" cy="12688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20" name="Овал 219"/>
          <p:cNvSpPr/>
          <p:nvPr/>
        </p:nvSpPr>
        <p:spPr>
          <a:xfrm>
            <a:off x="3048214" y="2180568"/>
            <a:ext cx="137470" cy="13747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221" name="Прямоугольный треугольник 220"/>
          <p:cNvSpPr/>
          <p:nvPr/>
        </p:nvSpPr>
        <p:spPr>
          <a:xfrm flipV="1">
            <a:off x="1284783" y="4486599"/>
            <a:ext cx="7358943" cy="1067097"/>
          </a:xfrm>
          <a:prstGeom prst="rtTriangle">
            <a:avLst/>
          </a:prstGeom>
          <a:pattFill prst="wdDnDiag">
            <a:fgClr>
              <a:srgbClr val="0070C0"/>
            </a:fgClr>
            <a:bgClr>
              <a:srgbClr val="00B0F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222" name="Прямоугольный треугольник 221"/>
          <p:cNvSpPr/>
          <p:nvPr/>
        </p:nvSpPr>
        <p:spPr>
          <a:xfrm flipH="1">
            <a:off x="1280592" y="4482332"/>
            <a:ext cx="7367314" cy="1060058"/>
          </a:xfrm>
          <a:prstGeom prst="rtTriangle">
            <a:avLst/>
          </a:prstGeom>
          <a:pattFill prst="wdDnDiag">
            <a:fgClr>
              <a:srgbClr val="279600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223" name="Овал 222"/>
          <p:cNvSpPr/>
          <p:nvPr/>
        </p:nvSpPr>
        <p:spPr>
          <a:xfrm>
            <a:off x="4697621" y="3818016"/>
            <a:ext cx="534252" cy="534252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224" name="Овал 223"/>
          <p:cNvSpPr/>
          <p:nvPr/>
        </p:nvSpPr>
        <p:spPr>
          <a:xfrm>
            <a:off x="8387799" y="3831157"/>
            <a:ext cx="507970" cy="507972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225" name="Овал 224"/>
          <p:cNvSpPr/>
          <p:nvPr/>
        </p:nvSpPr>
        <p:spPr>
          <a:xfrm>
            <a:off x="4814936" y="3935126"/>
            <a:ext cx="300033" cy="300033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226" name="Овал 225"/>
          <p:cNvSpPr/>
          <p:nvPr/>
        </p:nvSpPr>
        <p:spPr>
          <a:xfrm>
            <a:off x="8493710" y="3935126"/>
            <a:ext cx="300033" cy="300033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227" name="Прямоугольник 226"/>
          <p:cNvSpPr/>
          <p:nvPr/>
        </p:nvSpPr>
        <p:spPr>
          <a:xfrm rot="16200000">
            <a:off x="241364" y="4944436"/>
            <a:ext cx="1378308" cy="231796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TIME SCALE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Прямоугольник 227"/>
          <p:cNvSpPr/>
          <p:nvPr/>
        </p:nvSpPr>
        <p:spPr>
          <a:xfrm>
            <a:off x="1284786" y="4482332"/>
            <a:ext cx="7366755" cy="1060456"/>
          </a:xfrm>
          <a:prstGeom prst="rect">
            <a:avLst/>
          </a:prstGeom>
          <a:noFill/>
          <a:ln w="12700" cap="rnd" cmpd="sng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cxnSp>
        <p:nvCxnSpPr>
          <p:cNvPr id="229" name="Прямая соединительная линия 228"/>
          <p:cNvCxnSpPr/>
          <p:nvPr/>
        </p:nvCxnSpPr>
        <p:spPr>
          <a:xfrm>
            <a:off x="1284784" y="4296704"/>
            <a:ext cx="0" cy="1438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30" name="Равнобедренный треугольник 229"/>
          <p:cNvSpPr/>
          <p:nvPr/>
        </p:nvSpPr>
        <p:spPr>
          <a:xfrm rot="5400000">
            <a:off x="1083102" y="5666115"/>
            <a:ext cx="137470" cy="137470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231" name="Овал 230"/>
          <p:cNvSpPr/>
          <p:nvPr/>
        </p:nvSpPr>
        <p:spPr>
          <a:xfrm>
            <a:off x="1220572" y="5474053"/>
            <a:ext cx="137470" cy="13747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232" name="Овал 231"/>
          <p:cNvSpPr/>
          <p:nvPr/>
        </p:nvSpPr>
        <p:spPr>
          <a:xfrm>
            <a:off x="4896012" y="5474053"/>
            <a:ext cx="137470" cy="13747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233" name="Овал 232"/>
          <p:cNvSpPr/>
          <p:nvPr/>
        </p:nvSpPr>
        <p:spPr>
          <a:xfrm>
            <a:off x="8573049" y="5474053"/>
            <a:ext cx="137470" cy="13747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cxnSp>
        <p:nvCxnSpPr>
          <p:cNvPr id="234" name="Прямая соединительная линия 233"/>
          <p:cNvCxnSpPr>
            <a:stCxn id="226" idx="4"/>
          </p:cNvCxnSpPr>
          <p:nvPr/>
        </p:nvCxnSpPr>
        <p:spPr>
          <a:xfrm>
            <a:off x="8643727" y="4235159"/>
            <a:ext cx="1" cy="12974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35" name="Овал 234"/>
          <p:cNvSpPr/>
          <p:nvPr/>
        </p:nvSpPr>
        <p:spPr>
          <a:xfrm>
            <a:off x="1216048" y="4413598"/>
            <a:ext cx="137470" cy="13747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cxnSp>
        <p:nvCxnSpPr>
          <p:cNvPr id="236" name="Прямая соединительная линия 235"/>
          <p:cNvCxnSpPr>
            <a:stCxn id="225" idx="4"/>
          </p:cNvCxnSpPr>
          <p:nvPr/>
        </p:nvCxnSpPr>
        <p:spPr>
          <a:xfrm>
            <a:off x="4964953" y="4235159"/>
            <a:ext cx="1" cy="12974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37" name="Прямоугольник 236"/>
          <p:cNvSpPr/>
          <p:nvPr/>
        </p:nvSpPr>
        <p:spPr>
          <a:xfrm>
            <a:off x="4801113" y="3900734"/>
            <a:ext cx="327678" cy="354265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en-GB" sz="1896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38" name="Прямоугольник 237"/>
          <p:cNvSpPr/>
          <p:nvPr/>
        </p:nvSpPr>
        <p:spPr>
          <a:xfrm>
            <a:off x="8479887" y="3900734"/>
            <a:ext cx="327678" cy="354265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en-GB" sz="1896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39" name="Прямоугольник 238"/>
          <p:cNvSpPr/>
          <p:nvPr/>
        </p:nvSpPr>
        <p:spPr>
          <a:xfrm>
            <a:off x="7911938" y="5593300"/>
            <a:ext cx="774252" cy="277962"/>
          </a:xfrm>
          <a:prstGeom prst="rect">
            <a:avLst/>
          </a:prstGeom>
          <a:noFill/>
        </p:spPr>
        <p:txBody>
          <a:bodyPr wrap="none" lIns="61913" tIns="30957" rIns="61913" bIns="30957">
            <a:spAutoFit/>
          </a:bodyPr>
          <a:lstStyle/>
          <a:p>
            <a:pPr algn="ctr"/>
            <a:r>
              <a:rPr lang="en-GB" sz="14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THESIS</a:t>
            </a:r>
            <a:endParaRPr lang="en-GB" sz="14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Прямоугольник 239"/>
          <p:cNvSpPr/>
          <p:nvPr/>
        </p:nvSpPr>
        <p:spPr>
          <a:xfrm>
            <a:off x="1318557" y="4143560"/>
            <a:ext cx="1942264" cy="277962"/>
          </a:xfrm>
          <a:prstGeom prst="rect">
            <a:avLst/>
          </a:prstGeom>
          <a:noFill/>
        </p:spPr>
        <p:txBody>
          <a:bodyPr wrap="none" lIns="61913" tIns="30957" rIns="61913" bIns="30957">
            <a:spAutoFit/>
          </a:bodyPr>
          <a:lstStyle/>
          <a:p>
            <a:r>
              <a:rPr lang="en-GB" sz="1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CONTEXT</a:t>
            </a:r>
            <a:endParaRPr lang="en-GB" sz="1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1" name="Овал 240"/>
          <p:cNvSpPr/>
          <p:nvPr/>
        </p:nvSpPr>
        <p:spPr>
          <a:xfrm>
            <a:off x="6537416" y="5671157"/>
            <a:ext cx="528780" cy="528780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242" name="Овал 241"/>
          <p:cNvSpPr/>
          <p:nvPr/>
        </p:nvSpPr>
        <p:spPr>
          <a:xfrm>
            <a:off x="6653522" y="5785530"/>
            <a:ext cx="300033" cy="300033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cxnSp>
        <p:nvCxnSpPr>
          <p:cNvPr id="243" name="Прямая соединительная линия 242"/>
          <p:cNvCxnSpPr>
            <a:endCxn id="244" idx="0"/>
          </p:cNvCxnSpPr>
          <p:nvPr/>
        </p:nvCxnSpPr>
        <p:spPr>
          <a:xfrm flipH="1">
            <a:off x="6803538" y="4482332"/>
            <a:ext cx="3" cy="12688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44" name="Прямоугольник 243"/>
          <p:cNvSpPr/>
          <p:nvPr/>
        </p:nvSpPr>
        <p:spPr>
          <a:xfrm>
            <a:off x="6639699" y="5751137"/>
            <a:ext cx="327678" cy="354265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en-GB" sz="1896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45" name="Овал 244"/>
          <p:cNvSpPr/>
          <p:nvPr/>
        </p:nvSpPr>
        <p:spPr>
          <a:xfrm>
            <a:off x="6733069" y="4413598"/>
            <a:ext cx="137470" cy="13747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246" name="Овал 245"/>
          <p:cNvSpPr/>
          <p:nvPr/>
        </p:nvSpPr>
        <p:spPr>
          <a:xfrm>
            <a:off x="2860376" y="5671158"/>
            <a:ext cx="528778" cy="528778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247" name="Овал 246"/>
          <p:cNvSpPr/>
          <p:nvPr/>
        </p:nvSpPr>
        <p:spPr>
          <a:xfrm>
            <a:off x="2974748" y="5785530"/>
            <a:ext cx="300033" cy="300033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248" name="Прямоугольник 247"/>
          <p:cNvSpPr/>
          <p:nvPr/>
        </p:nvSpPr>
        <p:spPr>
          <a:xfrm>
            <a:off x="2960924" y="5751137"/>
            <a:ext cx="327678" cy="354265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en-GB" sz="1896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cxnSp>
        <p:nvCxnSpPr>
          <p:cNvPr id="249" name="Прямая соединительная линия 248"/>
          <p:cNvCxnSpPr>
            <a:endCxn id="248" idx="0"/>
          </p:cNvCxnSpPr>
          <p:nvPr/>
        </p:nvCxnSpPr>
        <p:spPr>
          <a:xfrm flipH="1">
            <a:off x="3124763" y="4482332"/>
            <a:ext cx="5" cy="12688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50" name="Овал 249"/>
          <p:cNvSpPr/>
          <p:nvPr/>
        </p:nvSpPr>
        <p:spPr>
          <a:xfrm>
            <a:off x="3056029" y="4413598"/>
            <a:ext cx="137470" cy="13747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344488" y="1050303"/>
            <a:ext cx="8892988" cy="29046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4295" tIns="37148" rIns="74295" bIns="37148">
            <a:spAutoFit/>
          </a:bodyPr>
          <a:lstStyle/>
          <a:p>
            <a:r>
              <a:rPr lang="en-GB" sz="1400" dirty="0">
                <a:latin typeface="Arial Black" panose="020B0A04020102020204" pitchFamily="34" charset="0"/>
                <a:cs typeface="Arial" panose="020B0604020202020204" pitchFamily="34" charset="0"/>
              </a:rPr>
              <a:t>A SIMPLE SCHEMATIC DIAGRAM OF THE RECOMMENDED CURRICULUM STRUCTURE</a:t>
            </a:r>
          </a:p>
        </p:txBody>
      </p:sp>
      <p:pic>
        <p:nvPicPr>
          <p:cNvPr id="64" name="Рисунок 6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66" y="424166"/>
            <a:ext cx="1469489" cy="421292"/>
          </a:xfrm>
          <a:prstGeom prst="rect">
            <a:avLst/>
          </a:prstGeom>
        </p:spPr>
      </p:pic>
      <p:sp>
        <p:nvSpPr>
          <p:cNvPr id="6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20366" y="6354945"/>
            <a:ext cx="9069138" cy="39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dirty="0">
                <a:solidFill>
                  <a:schemeClr val="tx1">
                    <a:alpha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www.britishcouncil.uz</a:t>
            </a:r>
            <a:endParaRPr lang="en-GB" sz="1100" dirty="0">
              <a:solidFill>
                <a:schemeClr val="tx1">
                  <a:alpha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6" name="Рисунок 6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940" y="263279"/>
            <a:ext cx="908564" cy="717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91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8000"/>
    </mc:Choice>
    <mc:Fallback xmlns="">
      <p:transition advTm="3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4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1.85185E-6 L -4.61538E-6 -0.20949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48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7.40741E-7 L 0.74455 7.40741E-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228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3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7692E-6 1.11111E-6 L 0.74214 1.11111E-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99" y="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"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500"/>
                            </p:stCondLst>
                            <p:childTnLst>
                              <p:par>
                                <p:cTn id="5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500"/>
                            </p:stCondLst>
                            <p:childTnLst>
                              <p:par>
                                <p:cTn id="63" presetID="42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40741E-7 L 0.00032 0.18727 " pathEditMode="relative" rAng="0" ptsTypes="AA">
                                      <p:cBhvr>
                                        <p:cTn id="64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9352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82051E-6 7.40741E-7 L 2.82051E-6 0.18843 " pathEditMode="relative" rAng="0" ptsTypes="AA">
                                      <p:cBhvr>
                                        <p:cTn id="66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421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64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11111E-6 L -5.12821E-7 -0.19051 " pathEditMode="relative" rAng="0" ptsTypes="AA">
                                      <p:cBhvr>
                                        <p:cTn id="68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537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64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5897E-6 1.11111E-6 L -4.35897E-6 -0.19051 " pathEditMode="relative" rAng="0" ptsTypes="AA">
                                      <p:cBhvr>
                                        <p:cTn id="70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537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0"/>
                            </p:stCondLst>
                            <p:childTnLst>
                              <p:par>
                                <p:cTn id="9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3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4" dur="2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7" dur="2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0" dur="2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3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8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1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5600"/>
                            </p:stCondLst>
                            <p:childTnLst>
                              <p:par>
                                <p:cTn id="15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6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7600"/>
                            </p:stCondLst>
                            <p:childTnLst>
                              <p:par>
                                <p:cTn id="1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8300"/>
                            </p:stCondLst>
                            <p:childTnLst>
                              <p:par>
                                <p:cTn id="16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3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6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8800"/>
                            </p:stCondLst>
                            <p:childTnLst>
                              <p:par>
                                <p:cTn id="1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9300"/>
                            </p:stCondLst>
                            <p:childTnLst>
                              <p:par>
                                <p:cTn id="173" presetID="64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-1.11111E-6 L 4.10256E-6 -0.20972 " pathEditMode="relative" rAng="0" ptsTypes="AA">
                                      <p:cBhvr>
                                        <p:cTn id="174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486"/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9800"/>
                            </p:stCondLst>
                            <p:childTnLst>
                              <p:par>
                                <p:cTn id="182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0300"/>
                            </p:stCondLst>
                            <p:childTnLst>
                              <p:par>
                                <p:cTn id="18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8" dur="2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1" dur="2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22300"/>
                            </p:stCondLst>
                            <p:childTnLst>
                              <p:par>
                                <p:cTn id="193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2.22222E-6 L 0.74295 -2.22222E-6 " pathEditMode="relative" rAng="0" ptsTypes="AA">
                                      <p:cBhvr>
                                        <p:cTn id="194" dur="2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147" y="0"/>
                                    </p:animMotion>
                                  </p:childTnLst>
                                </p:cTn>
                              </p:par>
                              <p:par>
                                <p:cTn id="195" presetID="63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9487E-6 -1.85185E-6 L 0.74215 -1.85185E-6 " pathEditMode="relative" rAng="0" ptsTypes="AA">
                                      <p:cBhvr>
                                        <p:cTn id="196" dur="2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99" y="0"/>
                                    </p:animMotion>
                                  </p:childTnLst>
                                </p:cTn>
                              </p:par>
                              <p:par>
                                <p:cTn id="19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2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2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2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4300"/>
                            </p:stCondLst>
                            <p:childTnLst>
                              <p:par>
                                <p:cTn id="207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8" dur="2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1" dur="2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26300"/>
                            </p:stCondLst>
                            <p:childTnLst>
                              <p:par>
                                <p:cTn id="2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6" dur="2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9" dur="2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2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5" dur="2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28300"/>
                            </p:stCondLst>
                            <p:childTnLst>
                              <p:par>
                                <p:cTn id="227" presetID="42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-2.22222E-6 L -4.61538E-6 0.19005 " pathEditMode="relative" rAng="0" ptsTypes="AA">
                                      <p:cBhvr>
                                        <p:cTn id="228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491"/>
                                    </p:animMotion>
                                  </p:childTnLst>
                                </p:cTn>
                              </p:par>
                              <p:par>
                                <p:cTn id="229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2.22222E-6 L 1.53846E-6 0.19005 " pathEditMode="relative" rAng="0" ptsTypes="AA">
                                      <p:cBhvr>
                                        <p:cTn id="230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491"/>
                                    </p:animMotion>
                                  </p:childTnLst>
                                </p:cTn>
                              </p:par>
                              <p:par>
                                <p:cTn id="231" presetID="64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9487E-6 -1.85185E-6 L -1.79487E-6 -0.19051 " pathEditMode="relative" rAng="0" ptsTypes="AA">
                                      <p:cBhvr>
                                        <p:cTn id="232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537"/>
                                    </p:animMotion>
                                  </p:childTnLst>
                                </p:cTn>
                              </p:par>
                              <p:par>
                                <p:cTn id="233" presetID="64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-1.85185E-6 L 4.35897E-6 -0.19051 " pathEditMode="relative" rAng="0" ptsTypes="AA">
                                      <p:cBhvr>
                                        <p:cTn id="234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537"/>
                                    </p:animMotion>
                                  </p:childTnLst>
                                </p:cTn>
                              </p:par>
                              <p:par>
                                <p:cTn id="235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7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3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28800"/>
                            </p:stCondLst>
                            <p:childTnLst>
                              <p:par>
                                <p:cTn id="2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2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8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1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4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0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6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2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5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29800"/>
                            </p:stCondLst>
                            <p:childTnLst>
                              <p:par>
                                <p:cTn id="297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8" dur="2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1" dur="2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4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7" dur="2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31800"/>
                            </p:stCondLst>
                            <p:childTnLst>
                              <p:par>
                                <p:cTn id="31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2"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33800"/>
                            </p:stCondLst>
                            <p:childTnLst>
                              <p:par>
                                <p:cTn id="3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1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34600"/>
                            </p:stCondLst>
                            <p:childTnLst>
                              <p:par>
                                <p:cTn id="31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0" dur="2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36600"/>
                            </p:stCondLst>
                            <p:childTnLst>
                              <p:par>
                                <p:cTn id="3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1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6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9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" grpId="0" animBg="1"/>
      <p:bldP spid="191" grpId="0" animBg="1"/>
      <p:bldP spid="191" grpId="1" animBg="1"/>
      <p:bldP spid="192" grpId="0" animBg="1"/>
      <p:bldP spid="193" grpId="0" animBg="1"/>
      <p:bldP spid="194" grpId="0" animBg="1"/>
      <p:bldP spid="195" grpId="0" animBg="1"/>
      <p:bldP spid="197" grpId="0"/>
      <p:bldP spid="198" grpId="0" animBg="1"/>
      <p:bldP spid="198" grpId="1" animBg="1"/>
      <p:bldP spid="200" grpId="0" animBg="1"/>
      <p:bldP spid="200" grpId="1" animBg="1"/>
      <p:bldP spid="200" grpId="2" animBg="1"/>
      <p:bldP spid="201" grpId="0" animBg="1"/>
      <p:bldP spid="201" grpId="1" animBg="1"/>
      <p:bldP spid="201" grpId="2" animBg="1"/>
      <p:bldP spid="202" grpId="0" animBg="1"/>
      <p:bldP spid="202" grpId="1" animBg="1"/>
      <p:bldP spid="202" grpId="2" animBg="1"/>
      <p:bldP spid="203" grpId="0" animBg="1"/>
      <p:bldP spid="203" grpId="1" animBg="1"/>
      <p:bldP spid="203" grpId="2" animBg="1"/>
      <p:bldP spid="205" grpId="0" animBg="1"/>
      <p:bldP spid="205" grpId="1" animBg="1"/>
      <p:bldP spid="205" grpId="2" animBg="1"/>
      <p:bldP spid="207" grpId="0"/>
      <p:bldP spid="208" grpId="0"/>
      <p:bldP spid="209" grpId="0"/>
      <p:bldP spid="210" grpId="0"/>
      <p:bldP spid="211" grpId="0" animBg="1"/>
      <p:bldP spid="212" grpId="0" animBg="1"/>
      <p:bldP spid="214" grpId="0"/>
      <p:bldP spid="215" grpId="0" animBg="1"/>
      <p:bldP spid="215" grpId="1" animBg="1"/>
      <p:bldP spid="215" grpId="2" animBg="1"/>
      <p:bldP spid="216" grpId="0" animBg="1"/>
      <p:bldP spid="217" grpId="0" animBg="1"/>
      <p:bldP spid="218" grpId="0"/>
      <p:bldP spid="220" grpId="0" animBg="1"/>
      <p:bldP spid="220" grpId="1" animBg="1"/>
      <p:bldP spid="220" grpId="2" animBg="1"/>
      <p:bldP spid="221" grpId="0" animBg="1"/>
      <p:bldP spid="221" grpId="1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/>
      <p:bldP spid="228" grpId="0" animBg="1"/>
      <p:bldP spid="228" grpId="1" animBg="1"/>
      <p:bldP spid="230" grpId="0" animBg="1"/>
      <p:bldP spid="230" grpId="1" animBg="1"/>
      <p:bldP spid="230" grpId="2" animBg="1"/>
      <p:bldP spid="231" grpId="0" animBg="1"/>
      <p:bldP spid="231" grpId="1" animBg="1"/>
      <p:bldP spid="231" grpId="2" animBg="1"/>
      <p:bldP spid="232" grpId="0" animBg="1"/>
      <p:bldP spid="232" grpId="1" animBg="1"/>
      <p:bldP spid="232" grpId="2" animBg="1"/>
      <p:bldP spid="233" grpId="0" animBg="1"/>
      <p:bldP spid="233" grpId="1" animBg="1"/>
      <p:bldP spid="233" grpId="2" animBg="1"/>
      <p:bldP spid="235" grpId="0" animBg="1"/>
      <p:bldP spid="235" grpId="1" animBg="1"/>
      <p:bldP spid="235" grpId="2" animBg="1"/>
      <p:bldP spid="237" grpId="0"/>
      <p:bldP spid="238" grpId="0"/>
      <p:bldP spid="239" grpId="0"/>
      <p:bldP spid="240" grpId="0"/>
      <p:bldP spid="241" grpId="0" animBg="1"/>
      <p:bldP spid="242" grpId="0" animBg="1"/>
      <p:bldP spid="244" grpId="0"/>
      <p:bldP spid="245" grpId="0" animBg="1"/>
      <p:bldP spid="245" grpId="1" animBg="1"/>
      <p:bldP spid="245" grpId="2" animBg="1"/>
      <p:bldP spid="246" grpId="0" animBg="1"/>
      <p:bldP spid="247" grpId="0" animBg="1"/>
      <p:bldP spid="248" grpId="0"/>
      <p:bldP spid="250" grpId="0" animBg="1"/>
      <p:bldP spid="250" grpId="1" animBg="1"/>
      <p:bldP spid="250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Группа 86"/>
          <p:cNvGrpSpPr/>
          <p:nvPr/>
        </p:nvGrpSpPr>
        <p:grpSpPr>
          <a:xfrm>
            <a:off x="2151697" y="2070446"/>
            <a:ext cx="1054168" cy="322665"/>
            <a:chOff x="2137083" y="1413504"/>
            <a:chExt cx="1062980" cy="387198"/>
          </a:xfrm>
        </p:grpSpPr>
        <p:cxnSp>
          <p:nvCxnSpPr>
            <p:cNvPr id="88" name="Прямая соединительная линия 87"/>
            <p:cNvCxnSpPr/>
            <p:nvPr/>
          </p:nvCxnSpPr>
          <p:spPr>
            <a:xfrm flipH="1" flipV="1">
              <a:off x="3010280" y="1413504"/>
              <a:ext cx="189783" cy="387198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/>
            <p:nvPr/>
          </p:nvCxnSpPr>
          <p:spPr>
            <a:xfrm>
              <a:off x="2137083" y="1413504"/>
              <a:ext cx="873197" cy="0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Группа 89"/>
          <p:cNvGrpSpPr/>
          <p:nvPr/>
        </p:nvGrpSpPr>
        <p:grpSpPr>
          <a:xfrm>
            <a:off x="1241757" y="3320724"/>
            <a:ext cx="1054168" cy="322665"/>
            <a:chOff x="2137083" y="1413504"/>
            <a:chExt cx="1062980" cy="387198"/>
          </a:xfrm>
        </p:grpSpPr>
        <p:cxnSp>
          <p:nvCxnSpPr>
            <p:cNvPr id="91" name="Прямая соединительная линия 90"/>
            <p:cNvCxnSpPr/>
            <p:nvPr/>
          </p:nvCxnSpPr>
          <p:spPr>
            <a:xfrm flipH="1" flipV="1">
              <a:off x="3010280" y="1413504"/>
              <a:ext cx="189783" cy="38719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Прямая соединительная линия 92"/>
            <p:cNvCxnSpPr/>
            <p:nvPr/>
          </p:nvCxnSpPr>
          <p:spPr>
            <a:xfrm>
              <a:off x="2137083" y="1413504"/>
              <a:ext cx="873197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Группа 93"/>
          <p:cNvGrpSpPr/>
          <p:nvPr/>
        </p:nvGrpSpPr>
        <p:grpSpPr>
          <a:xfrm>
            <a:off x="3040334" y="3381077"/>
            <a:ext cx="872753" cy="327890"/>
            <a:chOff x="2320014" y="1407234"/>
            <a:chExt cx="880049" cy="393468"/>
          </a:xfrm>
        </p:grpSpPr>
        <p:cxnSp>
          <p:nvCxnSpPr>
            <p:cNvPr id="95" name="Прямая соединительная линия 94"/>
            <p:cNvCxnSpPr/>
            <p:nvPr/>
          </p:nvCxnSpPr>
          <p:spPr>
            <a:xfrm flipH="1" flipV="1">
              <a:off x="3010280" y="1413504"/>
              <a:ext cx="189783" cy="387198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Прямая соединительная линия 96"/>
            <p:cNvCxnSpPr/>
            <p:nvPr/>
          </p:nvCxnSpPr>
          <p:spPr>
            <a:xfrm>
              <a:off x="2320014" y="1407234"/>
              <a:ext cx="690266" cy="627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Группа 97"/>
          <p:cNvGrpSpPr/>
          <p:nvPr/>
        </p:nvGrpSpPr>
        <p:grpSpPr>
          <a:xfrm flipV="1">
            <a:off x="1788570" y="5367081"/>
            <a:ext cx="1225730" cy="322665"/>
            <a:chOff x="2137083" y="1413504"/>
            <a:chExt cx="1062980" cy="387198"/>
          </a:xfrm>
        </p:grpSpPr>
        <p:cxnSp>
          <p:nvCxnSpPr>
            <p:cNvPr id="104" name="Прямая соединительная линия 103"/>
            <p:cNvCxnSpPr/>
            <p:nvPr/>
          </p:nvCxnSpPr>
          <p:spPr>
            <a:xfrm flipH="1" flipV="1">
              <a:off x="3010280" y="1413504"/>
              <a:ext cx="189783" cy="387198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Прямая соединительная линия 104"/>
            <p:cNvCxnSpPr/>
            <p:nvPr/>
          </p:nvCxnSpPr>
          <p:spPr>
            <a:xfrm>
              <a:off x="2137083" y="1413504"/>
              <a:ext cx="873197" cy="0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Группа 107"/>
          <p:cNvGrpSpPr/>
          <p:nvPr/>
        </p:nvGrpSpPr>
        <p:grpSpPr>
          <a:xfrm flipV="1">
            <a:off x="3028311" y="5470529"/>
            <a:ext cx="1054168" cy="322665"/>
            <a:chOff x="2137083" y="1413504"/>
            <a:chExt cx="1062980" cy="387198"/>
          </a:xfrm>
        </p:grpSpPr>
        <p:cxnSp>
          <p:nvCxnSpPr>
            <p:cNvPr id="109" name="Прямая соединительная линия 108"/>
            <p:cNvCxnSpPr/>
            <p:nvPr/>
          </p:nvCxnSpPr>
          <p:spPr>
            <a:xfrm flipH="1" flipV="1">
              <a:off x="3010280" y="1413504"/>
              <a:ext cx="189783" cy="387198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Прямая соединительная линия 111"/>
            <p:cNvCxnSpPr/>
            <p:nvPr/>
          </p:nvCxnSpPr>
          <p:spPr>
            <a:xfrm>
              <a:off x="2137083" y="1413504"/>
              <a:ext cx="873197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Группа 112"/>
          <p:cNvGrpSpPr/>
          <p:nvPr/>
        </p:nvGrpSpPr>
        <p:grpSpPr>
          <a:xfrm flipH="1">
            <a:off x="5803081" y="3256922"/>
            <a:ext cx="1054168" cy="322665"/>
            <a:chOff x="2137083" y="1413504"/>
            <a:chExt cx="1062980" cy="387198"/>
          </a:xfrm>
        </p:grpSpPr>
        <p:cxnSp>
          <p:nvCxnSpPr>
            <p:cNvPr id="114" name="Прямая соединительная линия 113"/>
            <p:cNvCxnSpPr/>
            <p:nvPr/>
          </p:nvCxnSpPr>
          <p:spPr>
            <a:xfrm flipH="1" flipV="1">
              <a:off x="3010280" y="1413504"/>
              <a:ext cx="189783" cy="387198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Прямая соединительная линия 114"/>
            <p:cNvCxnSpPr/>
            <p:nvPr/>
          </p:nvCxnSpPr>
          <p:spPr>
            <a:xfrm>
              <a:off x="2137083" y="1413504"/>
              <a:ext cx="873197" cy="0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" name="Группа 115"/>
          <p:cNvGrpSpPr/>
          <p:nvPr/>
        </p:nvGrpSpPr>
        <p:grpSpPr>
          <a:xfrm flipH="1">
            <a:off x="6546838" y="1877094"/>
            <a:ext cx="1054168" cy="322665"/>
            <a:chOff x="2137083" y="1413504"/>
            <a:chExt cx="1062980" cy="387198"/>
          </a:xfrm>
        </p:grpSpPr>
        <p:cxnSp>
          <p:nvCxnSpPr>
            <p:cNvPr id="117" name="Прямая соединительная линия 116"/>
            <p:cNvCxnSpPr/>
            <p:nvPr/>
          </p:nvCxnSpPr>
          <p:spPr>
            <a:xfrm flipH="1" flipV="1">
              <a:off x="3010280" y="1413504"/>
              <a:ext cx="189783" cy="38719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Прямая соединительная линия 119"/>
            <p:cNvCxnSpPr/>
            <p:nvPr/>
          </p:nvCxnSpPr>
          <p:spPr>
            <a:xfrm>
              <a:off x="2137083" y="1413504"/>
              <a:ext cx="873197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1" name="Группа 120"/>
          <p:cNvGrpSpPr/>
          <p:nvPr/>
        </p:nvGrpSpPr>
        <p:grpSpPr>
          <a:xfrm flipH="1">
            <a:off x="7501971" y="3219746"/>
            <a:ext cx="1054168" cy="322665"/>
            <a:chOff x="2137083" y="1413504"/>
            <a:chExt cx="1062980" cy="387198"/>
          </a:xfrm>
        </p:grpSpPr>
        <p:cxnSp>
          <p:nvCxnSpPr>
            <p:cNvPr id="122" name="Прямая соединительная линия 121"/>
            <p:cNvCxnSpPr/>
            <p:nvPr/>
          </p:nvCxnSpPr>
          <p:spPr>
            <a:xfrm flipH="1" flipV="1">
              <a:off x="3010280" y="1413504"/>
              <a:ext cx="189783" cy="387198"/>
            </a:xfrm>
            <a:prstGeom prst="line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Прямая соединительная линия 122"/>
            <p:cNvCxnSpPr/>
            <p:nvPr/>
          </p:nvCxnSpPr>
          <p:spPr>
            <a:xfrm>
              <a:off x="2137083" y="1413504"/>
              <a:ext cx="873197" cy="0"/>
            </a:xfrm>
            <a:prstGeom prst="line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Группа 123"/>
          <p:cNvGrpSpPr/>
          <p:nvPr/>
        </p:nvGrpSpPr>
        <p:grpSpPr>
          <a:xfrm flipH="1" flipV="1">
            <a:off x="7055372" y="5358942"/>
            <a:ext cx="1054168" cy="322665"/>
            <a:chOff x="2137083" y="1413504"/>
            <a:chExt cx="1062980" cy="387198"/>
          </a:xfrm>
        </p:grpSpPr>
        <p:cxnSp>
          <p:nvCxnSpPr>
            <p:cNvPr id="125" name="Прямая соединительная линия 124"/>
            <p:cNvCxnSpPr/>
            <p:nvPr/>
          </p:nvCxnSpPr>
          <p:spPr>
            <a:xfrm flipH="1" flipV="1">
              <a:off x="3010280" y="1413504"/>
              <a:ext cx="189783" cy="387198"/>
            </a:xfrm>
            <a:prstGeom prst="line">
              <a:avLst/>
            </a:prstGeom>
            <a:ln>
              <a:solidFill>
                <a:srgbClr val="FFFF99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Прямая соединительная линия 125"/>
            <p:cNvCxnSpPr/>
            <p:nvPr/>
          </p:nvCxnSpPr>
          <p:spPr>
            <a:xfrm>
              <a:off x="2137083" y="1413504"/>
              <a:ext cx="873197" cy="0"/>
            </a:xfrm>
            <a:prstGeom prst="line">
              <a:avLst/>
            </a:prstGeom>
            <a:ln>
              <a:solidFill>
                <a:srgbClr val="FFFF99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Группа 126"/>
          <p:cNvGrpSpPr/>
          <p:nvPr/>
        </p:nvGrpSpPr>
        <p:grpSpPr>
          <a:xfrm flipH="1" flipV="1">
            <a:off x="5665202" y="5484691"/>
            <a:ext cx="1054168" cy="465735"/>
            <a:chOff x="2137083" y="1413504"/>
            <a:chExt cx="1062980" cy="387198"/>
          </a:xfrm>
        </p:grpSpPr>
        <p:cxnSp>
          <p:nvCxnSpPr>
            <p:cNvPr id="128" name="Прямая соединительная линия 127"/>
            <p:cNvCxnSpPr/>
            <p:nvPr/>
          </p:nvCxnSpPr>
          <p:spPr>
            <a:xfrm flipH="1" flipV="1">
              <a:off x="3010280" y="1413504"/>
              <a:ext cx="189783" cy="387198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Прямая соединительная линия 129"/>
            <p:cNvCxnSpPr/>
            <p:nvPr/>
          </p:nvCxnSpPr>
          <p:spPr>
            <a:xfrm>
              <a:off x="2137083" y="1413504"/>
              <a:ext cx="873197" cy="0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1" name="Соединительная линия уступом 168"/>
          <p:cNvCxnSpPr>
            <a:stCxn id="143" idx="2"/>
            <a:endCxn id="146" idx="0"/>
          </p:cNvCxnSpPr>
          <p:nvPr/>
        </p:nvCxnSpPr>
        <p:spPr>
          <a:xfrm>
            <a:off x="6947987" y="2643849"/>
            <a:ext cx="385393" cy="831068"/>
          </a:xfrm>
          <a:prstGeom prst="curvedConnector2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2" name="Соединительная линия уступом 152"/>
          <p:cNvCxnSpPr>
            <a:stCxn id="155" idx="4"/>
            <a:endCxn id="148" idx="4"/>
          </p:cNvCxnSpPr>
          <p:nvPr/>
        </p:nvCxnSpPr>
        <p:spPr>
          <a:xfrm rot="5400000" flipH="1" flipV="1">
            <a:off x="4900002" y="4854607"/>
            <a:ext cx="13088" cy="1382306"/>
          </a:xfrm>
          <a:prstGeom prst="curvedConnector3">
            <a:avLst>
              <a:gd name="adj1" fmla="val -4055622"/>
            </a:avLst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3" name="Соединительная линия уступом 144"/>
          <p:cNvCxnSpPr>
            <a:stCxn id="148" idx="6"/>
            <a:endCxn id="150" idx="7"/>
          </p:cNvCxnSpPr>
          <p:nvPr/>
        </p:nvCxnSpPr>
        <p:spPr>
          <a:xfrm rot="10800000">
            <a:off x="3748556" y="2359666"/>
            <a:ext cx="1459100" cy="2789507"/>
          </a:xfrm>
          <a:prstGeom prst="curvedConnector4">
            <a:avLst>
              <a:gd name="adj1" fmla="val 27416"/>
              <a:gd name="adj2" fmla="val 106829"/>
            </a:avLst>
          </a:prstGeom>
          <a:ln w="76200">
            <a:solidFill>
              <a:srgbClr val="7030A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4" name="Соединительная линия уступом 152"/>
          <p:cNvCxnSpPr>
            <a:stCxn id="142" idx="5"/>
            <a:endCxn id="148" idx="2"/>
          </p:cNvCxnSpPr>
          <p:nvPr/>
        </p:nvCxnSpPr>
        <p:spPr>
          <a:xfrm rot="16200000" flipH="1">
            <a:off x="5152582" y="4314011"/>
            <a:ext cx="1004477" cy="665846"/>
          </a:xfrm>
          <a:prstGeom prst="curvedConnector4">
            <a:avLst>
              <a:gd name="adj1" fmla="val 24898"/>
              <a:gd name="adj2" fmla="val 128610"/>
            </a:avLst>
          </a:prstGeom>
          <a:ln w="76200">
            <a:solidFill>
              <a:srgbClr val="FFC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5" name="Соединительная линия уступом 196"/>
          <p:cNvCxnSpPr>
            <a:stCxn id="144" idx="4"/>
            <a:endCxn id="148" idx="3"/>
          </p:cNvCxnSpPr>
          <p:nvPr/>
        </p:nvCxnSpPr>
        <p:spPr>
          <a:xfrm rot="5400000" flipH="1">
            <a:off x="6289037" y="5009442"/>
            <a:ext cx="82257" cy="913325"/>
          </a:xfrm>
          <a:prstGeom prst="curvedConnector3">
            <a:avLst>
              <a:gd name="adj1" fmla="val -270476"/>
            </a:avLst>
          </a:prstGeom>
          <a:ln w="76200">
            <a:solidFill>
              <a:srgbClr val="FFC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6" name="Соединительная линия уступом 168"/>
          <p:cNvCxnSpPr>
            <a:stCxn id="143" idx="6"/>
            <a:endCxn id="142" idx="0"/>
          </p:cNvCxnSpPr>
          <p:nvPr/>
        </p:nvCxnSpPr>
        <p:spPr>
          <a:xfrm rot="10800000" flipV="1">
            <a:off x="5597701" y="2643849"/>
            <a:ext cx="386213" cy="835001"/>
          </a:xfrm>
          <a:prstGeom prst="curvedConnector2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7" name="Соединительная линия уступом 187"/>
          <p:cNvCxnSpPr>
            <a:stCxn id="146" idx="3"/>
            <a:endCxn id="144" idx="2"/>
          </p:cNvCxnSpPr>
          <p:nvPr/>
        </p:nvCxnSpPr>
        <p:spPr>
          <a:xfrm rot="5400000">
            <a:off x="6904771" y="4412821"/>
            <a:ext cx="976468" cy="432354"/>
          </a:xfrm>
          <a:prstGeom prst="curvedConnector2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8" name="Соединительная линия уступом 144"/>
          <p:cNvCxnSpPr>
            <a:stCxn id="150" idx="6"/>
            <a:endCxn id="149" idx="0"/>
          </p:cNvCxnSpPr>
          <p:nvPr/>
        </p:nvCxnSpPr>
        <p:spPr>
          <a:xfrm>
            <a:off x="3889743" y="2700519"/>
            <a:ext cx="245483" cy="781131"/>
          </a:xfrm>
          <a:prstGeom prst="curvedConnector2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9" name="Соединительная линия уступом 146"/>
          <p:cNvCxnSpPr>
            <a:stCxn id="150" idx="2"/>
            <a:endCxn id="154" idx="0"/>
          </p:cNvCxnSpPr>
          <p:nvPr/>
        </p:nvCxnSpPr>
        <p:spPr>
          <a:xfrm rot="10800000" flipV="1">
            <a:off x="2539777" y="2700518"/>
            <a:ext cx="385893" cy="763243"/>
          </a:xfrm>
          <a:prstGeom prst="curvedConnector2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0" name="Соединительная линия уступом 150"/>
          <p:cNvCxnSpPr>
            <a:stCxn id="154" idx="3"/>
            <a:endCxn id="152" idx="2"/>
          </p:cNvCxnSpPr>
          <p:nvPr/>
        </p:nvCxnSpPr>
        <p:spPr>
          <a:xfrm rot="16200000" flipH="1">
            <a:off x="1969079" y="4424502"/>
            <a:ext cx="980345" cy="390555"/>
          </a:xfrm>
          <a:prstGeom prst="curvedConnector2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1" name="Соединительная линия уступом 152"/>
          <p:cNvCxnSpPr>
            <a:stCxn id="149" idx="5"/>
            <a:endCxn id="155" idx="2"/>
          </p:cNvCxnSpPr>
          <p:nvPr/>
        </p:nvCxnSpPr>
        <p:spPr>
          <a:xfrm rot="5400000">
            <a:off x="3610806" y="4362040"/>
            <a:ext cx="1014767" cy="585676"/>
          </a:xfrm>
          <a:prstGeom prst="curvedConnector4">
            <a:avLst>
              <a:gd name="adj1" fmla="val 25153"/>
              <a:gd name="adj2" fmla="val 132527"/>
            </a:avLst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2" name="Овал 141"/>
          <p:cNvSpPr/>
          <p:nvPr/>
        </p:nvSpPr>
        <p:spPr>
          <a:xfrm flipH="1">
            <a:off x="5207657" y="3478851"/>
            <a:ext cx="780087" cy="780087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143" name="Овал 142"/>
          <p:cNvSpPr/>
          <p:nvPr/>
        </p:nvSpPr>
        <p:spPr>
          <a:xfrm flipH="1">
            <a:off x="5983914" y="2161813"/>
            <a:ext cx="964073" cy="964073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144" name="Овал 143"/>
          <p:cNvSpPr/>
          <p:nvPr/>
        </p:nvSpPr>
        <p:spPr>
          <a:xfrm flipH="1">
            <a:off x="6396827" y="4727231"/>
            <a:ext cx="780000" cy="7800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146" name="Овал 145"/>
          <p:cNvSpPr/>
          <p:nvPr/>
        </p:nvSpPr>
        <p:spPr>
          <a:xfrm flipH="1">
            <a:off x="6943336" y="3474918"/>
            <a:ext cx="780087" cy="780087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148" name="Овал 147"/>
          <p:cNvSpPr/>
          <p:nvPr/>
        </p:nvSpPr>
        <p:spPr>
          <a:xfrm flipH="1">
            <a:off x="5207657" y="4759130"/>
            <a:ext cx="780087" cy="780087"/>
          </a:xfrm>
          <a:prstGeom prst="ellipse">
            <a:avLst/>
          </a:prstGeom>
          <a:solidFill>
            <a:srgbClr val="7030A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149" name="Овал 148"/>
          <p:cNvSpPr/>
          <p:nvPr/>
        </p:nvSpPr>
        <p:spPr>
          <a:xfrm>
            <a:off x="3745181" y="3481649"/>
            <a:ext cx="780087" cy="780087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150" name="Овал 149"/>
          <p:cNvSpPr/>
          <p:nvPr/>
        </p:nvSpPr>
        <p:spPr>
          <a:xfrm>
            <a:off x="2925670" y="2218482"/>
            <a:ext cx="964073" cy="964073"/>
          </a:xfrm>
          <a:prstGeom prst="ellipse">
            <a:avLst/>
          </a:prstGeom>
          <a:solidFill>
            <a:srgbClr val="FF00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152" name="Овал 151"/>
          <p:cNvSpPr/>
          <p:nvPr/>
        </p:nvSpPr>
        <p:spPr>
          <a:xfrm>
            <a:off x="2654528" y="4719951"/>
            <a:ext cx="780000" cy="780000"/>
          </a:xfrm>
          <a:prstGeom prst="ellipse">
            <a:avLst/>
          </a:prstGeom>
          <a:solidFill>
            <a:srgbClr val="3897AF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154" name="Овал 153"/>
          <p:cNvSpPr/>
          <p:nvPr/>
        </p:nvSpPr>
        <p:spPr>
          <a:xfrm>
            <a:off x="2149733" y="3463761"/>
            <a:ext cx="780087" cy="780087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155" name="Овал 154"/>
          <p:cNvSpPr/>
          <p:nvPr/>
        </p:nvSpPr>
        <p:spPr>
          <a:xfrm>
            <a:off x="3825351" y="4772218"/>
            <a:ext cx="780087" cy="780087"/>
          </a:xfrm>
          <a:prstGeom prst="ellipse">
            <a:avLst/>
          </a:prstGeom>
          <a:solidFill>
            <a:srgbClr val="2796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pic>
        <p:nvPicPr>
          <p:cNvPr id="156" name="Рисунок 15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5570" y="3615338"/>
            <a:ext cx="515437" cy="433443"/>
          </a:xfrm>
          <a:prstGeom prst="rect">
            <a:avLst/>
          </a:prstGeom>
        </p:spPr>
      </p:pic>
      <p:pic>
        <p:nvPicPr>
          <p:cNvPr id="157" name="Рисунок 1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5255" y="4888369"/>
            <a:ext cx="475353" cy="432139"/>
          </a:xfrm>
          <a:prstGeom prst="rect">
            <a:avLst/>
          </a:prstGeom>
        </p:spPr>
      </p:pic>
      <p:pic>
        <p:nvPicPr>
          <p:cNvPr id="158" name="Рисунок 15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807" y="3774356"/>
            <a:ext cx="536608" cy="215253"/>
          </a:xfrm>
          <a:prstGeom prst="rect">
            <a:avLst/>
          </a:prstGeom>
        </p:spPr>
      </p:pic>
      <p:pic>
        <p:nvPicPr>
          <p:cNvPr id="159" name="Рисунок 15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238" y="4935861"/>
            <a:ext cx="600513" cy="349368"/>
          </a:xfrm>
          <a:prstGeom prst="rect">
            <a:avLst/>
          </a:prstGeom>
        </p:spPr>
      </p:pic>
      <p:pic>
        <p:nvPicPr>
          <p:cNvPr id="160" name="Рисунок 15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037" y="2349322"/>
            <a:ext cx="594358" cy="551355"/>
          </a:xfrm>
          <a:prstGeom prst="rect">
            <a:avLst/>
          </a:prstGeom>
        </p:spPr>
      </p:pic>
      <p:pic>
        <p:nvPicPr>
          <p:cNvPr id="161" name="Рисунок 16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793" y="4921662"/>
            <a:ext cx="405203" cy="490312"/>
          </a:xfrm>
          <a:prstGeom prst="rect">
            <a:avLst/>
          </a:prstGeom>
        </p:spPr>
      </p:pic>
      <p:pic>
        <p:nvPicPr>
          <p:cNvPr id="162" name="Рисунок 16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925" y="3648725"/>
            <a:ext cx="465788" cy="435041"/>
          </a:xfrm>
          <a:prstGeom prst="rect">
            <a:avLst/>
          </a:prstGeom>
        </p:spPr>
      </p:pic>
      <p:pic>
        <p:nvPicPr>
          <p:cNvPr id="164" name="Рисунок 16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40" y="3641844"/>
            <a:ext cx="569318" cy="390961"/>
          </a:xfrm>
          <a:prstGeom prst="rect">
            <a:avLst/>
          </a:prstGeom>
        </p:spPr>
      </p:pic>
      <p:pic>
        <p:nvPicPr>
          <p:cNvPr id="165" name="Рисунок 16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933" y="2429022"/>
            <a:ext cx="532436" cy="553043"/>
          </a:xfrm>
          <a:prstGeom prst="rect">
            <a:avLst/>
          </a:prstGeom>
        </p:spPr>
      </p:pic>
      <p:sp>
        <p:nvSpPr>
          <p:cNvPr id="166" name="Прямоугольник 165"/>
          <p:cNvSpPr/>
          <p:nvPr/>
        </p:nvSpPr>
        <p:spPr>
          <a:xfrm>
            <a:off x="6786827" y="1842432"/>
            <a:ext cx="91563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Consistency </a:t>
            </a:r>
          </a:p>
          <a:p>
            <a:r>
              <a:rPr lang="en-GB" sz="1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across </a:t>
            </a:r>
          </a:p>
          <a:p>
            <a:r>
              <a:rPr lang="en-GB" sz="1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institutions</a:t>
            </a:r>
          </a:p>
        </p:txBody>
      </p:sp>
      <p:pic>
        <p:nvPicPr>
          <p:cNvPr id="167" name="Рисунок 16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443" y="4921662"/>
            <a:ext cx="496667" cy="450768"/>
          </a:xfrm>
          <a:prstGeom prst="rect">
            <a:avLst/>
          </a:prstGeom>
        </p:spPr>
      </p:pic>
      <p:sp>
        <p:nvSpPr>
          <p:cNvPr id="168" name="Прямоугольник 167"/>
          <p:cNvSpPr/>
          <p:nvPr/>
        </p:nvSpPr>
        <p:spPr>
          <a:xfrm>
            <a:off x="7685761" y="3197621"/>
            <a:ext cx="94128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Adherence to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international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standards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6003161" y="3237086"/>
            <a:ext cx="97815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Opportunities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for further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</a:p>
        </p:txBody>
      </p:sp>
      <p:sp>
        <p:nvSpPr>
          <p:cNvPr id="171" name="Прямоугольник 170"/>
          <p:cNvSpPr/>
          <p:nvPr/>
        </p:nvSpPr>
        <p:spPr>
          <a:xfrm>
            <a:off x="7280961" y="5133231"/>
            <a:ext cx="9204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International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mobility of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graduates</a:t>
            </a:r>
          </a:p>
        </p:txBody>
      </p:sp>
      <p:sp>
        <p:nvSpPr>
          <p:cNvPr id="172" name="Прямоугольник 171"/>
          <p:cNvSpPr/>
          <p:nvPr/>
        </p:nvSpPr>
        <p:spPr>
          <a:xfrm>
            <a:off x="5810659" y="5934347"/>
            <a:ext cx="100059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Faculty quality</a:t>
            </a:r>
          </a:p>
        </p:txBody>
      </p:sp>
      <p:sp>
        <p:nvSpPr>
          <p:cNvPr id="173" name="Прямоугольник 172"/>
          <p:cNvSpPr/>
          <p:nvPr/>
        </p:nvSpPr>
        <p:spPr>
          <a:xfrm>
            <a:off x="2961633" y="5775919"/>
            <a:ext cx="90601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Faculty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Engagement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in teaching</a:t>
            </a:r>
          </a:p>
        </p:txBody>
      </p:sp>
      <p:sp>
        <p:nvSpPr>
          <p:cNvPr id="174" name="Прямоугольник 173"/>
          <p:cNvSpPr/>
          <p:nvPr/>
        </p:nvSpPr>
        <p:spPr>
          <a:xfrm>
            <a:off x="2959282" y="3361188"/>
            <a:ext cx="70243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Fit with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faculty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expertise</a:t>
            </a:r>
          </a:p>
        </p:txBody>
      </p:sp>
      <p:sp>
        <p:nvSpPr>
          <p:cNvPr id="175" name="Прямоугольник 174"/>
          <p:cNvSpPr/>
          <p:nvPr/>
        </p:nvSpPr>
        <p:spPr>
          <a:xfrm>
            <a:off x="1719942" y="5133231"/>
            <a:ext cx="113845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Business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relevance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and engagement</a:t>
            </a:r>
          </a:p>
        </p:txBody>
      </p:sp>
      <p:sp>
        <p:nvSpPr>
          <p:cNvPr id="176" name="Прямоугольник 175"/>
          <p:cNvSpPr/>
          <p:nvPr/>
        </p:nvSpPr>
        <p:spPr>
          <a:xfrm>
            <a:off x="1145129" y="3317694"/>
            <a:ext cx="73129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Fit with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industrial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Прямоугольник 176"/>
          <p:cNvSpPr/>
          <p:nvPr/>
        </p:nvSpPr>
        <p:spPr>
          <a:xfrm>
            <a:off x="2057089" y="2054189"/>
            <a:ext cx="78739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Flexibility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across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institutions</a:t>
            </a:r>
          </a:p>
        </p:txBody>
      </p:sp>
      <p:sp>
        <p:nvSpPr>
          <p:cNvPr id="178" name="Плюс 177"/>
          <p:cNvSpPr/>
          <p:nvPr/>
        </p:nvSpPr>
        <p:spPr>
          <a:xfrm>
            <a:off x="2669371" y="2930851"/>
            <a:ext cx="233689" cy="233689"/>
          </a:xfrm>
          <a:prstGeom prst="mathPlus">
            <a:avLst/>
          </a:prstGeom>
          <a:solidFill>
            <a:srgbClr val="92D05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79" name="Соединительная линия уступом 191"/>
          <p:cNvCxnSpPr>
            <a:stCxn id="150" idx="0"/>
            <a:endCxn id="143" idx="0"/>
          </p:cNvCxnSpPr>
          <p:nvPr/>
        </p:nvCxnSpPr>
        <p:spPr>
          <a:xfrm rot="5400000" flipH="1" flipV="1">
            <a:off x="4908493" y="661026"/>
            <a:ext cx="56668" cy="3058243"/>
          </a:xfrm>
          <a:prstGeom prst="curvedConnector3">
            <a:avLst>
              <a:gd name="adj1" fmla="val 1036697"/>
            </a:avLst>
          </a:prstGeom>
          <a:ln w="76200">
            <a:solidFill>
              <a:srgbClr val="00B0F0"/>
            </a:solidFill>
            <a:headEnd type="triangle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0" name="Минус 179"/>
          <p:cNvSpPr/>
          <p:nvPr/>
        </p:nvSpPr>
        <p:spPr>
          <a:xfrm>
            <a:off x="4810968" y="1662048"/>
            <a:ext cx="234000" cy="200279"/>
          </a:xfrm>
          <a:prstGeom prst="mathMinus">
            <a:avLst/>
          </a:prstGeom>
          <a:solidFill>
            <a:srgbClr val="FF000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3" name="Плюс 192"/>
          <p:cNvSpPr/>
          <p:nvPr/>
        </p:nvSpPr>
        <p:spPr>
          <a:xfrm>
            <a:off x="2385225" y="4408210"/>
            <a:ext cx="233689" cy="233689"/>
          </a:xfrm>
          <a:prstGeom prst="mathPlus">
            <a:avLst/>
          </a:prstGeom>
          <a:solidFill>
            <a:srgbClr val="92D05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0" name="Плюс 199"/>
          <p:cNvSpPr/>
          <p:nvPr/>
        </p:nvSpPr>
        <p:spPr>
          <a:xfrm>
            <a:off x="4789703" y="5775920"/>
            <a:ext cx="233689" cy="233689"/>
          </a:xfrm>
          <a:prstGeom prst="mathPlus">
            <a:avLst/>
          </a:prstGeom>
          <a:solidFill>
            <a:srgbClr val="92D05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1" name="Плюс 200"/>
          <p:cNvSpPr/>
          <p:nvPr/>
        </p:nvSpPr>
        <p:spPr>
          <a:xfrm>
            <a:off x="6067996" y="4291365"/>
            <a:ext cx="233689" cy="233689"/>
          </a:xfrm>
          <a:prstGeom prst="mathPlus">
            <a:avLst/>
          </a:prstGeom>
          <a:solidFill>
            <a:srgbClr val="92D05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2" name="Плюс 201"/>
          <p:cNvSpPr/>
          <p:nvPr/>
        </p:nvSpPr>
        <p:spPr>
          <a:xfrm>
            <a:off x="3491188" y="4265459"/>
            <a:ext cx="233689" cy="233689"/>
          </a:xfrm>
          <a:prstGeom prst="mathPlus">
            <a:avLst/>
          </a:prstGeom>
          <a:solidFill>
            <a:srgbClr val="92D05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3" name="Плюс 202"/>
          <p:cNvSpPr/>
          <p:nvPr/>
        </p:nvSpPr>
        <p:spPr>
          <a:xfrm>
            <a:off x="4124053" y="2814006"/>
            <a:ext cx="233689" cy="233689"/>
          </a:xfrm>
          <a:prstGeom prst="mathPlus">
            <a:avLst/>
          </a:prstGeom>
          <a:solidFill>
            <a:srgbClr val="92D05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4" name="Плюс 203"/>
          <p:cNvSpPr/>
          <p:nvPr/>
        </p:nvSpPr>
        <p:spPr>
          <a:xfrm>
            <a:off x="5376248" y="2774974"/>
            <a:ext cx="233689" cy="233689"/>
          </a:xfrm>
          <a:prstGeom prst="mathPlus">
            <a:avLst/>
          </a:prstGeom>
          <a:solidFill>
            <a:srgbClr val="92D05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4" name="Плюс 223"/>
          <p:cNvSpPr/>
          <p:nvPr/>
        </p:nvSpPr>
        <p:spPr>
          <a:xfrm>
            <a:off x="6934338" y="2900677"/>
            <a:ext cx="233689" cy="233689"/>
          </a:xfrm>
          <a:prstGeom prst="mathPlus">
            <a:avLst/>
          </a:prstGeom>
          <a:solidFill>
            <a:srgbClr val="92D05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5" name="Плюс 224"/>
          <p:cNvSpPr/>
          <p:nvPr/>
        </p:nvSpPr>
        <p:spPr>
          <a:xfrm>
            <a:off x="7235662" y="4446029"/>
            <a:ext cx="233689" cy="233689"/>
          </a:xfrm>
          <a:prstGeom prst="mathPlus">
            <a:avLst/>
          </a:prstGeom>
          <a:solidFill>
            <a:srgbClr val="92D05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6" name="Плюс 225"/>
          <p:cNvSpPr/>
          <p:nvPr/>
        </p:nvSpPr>
        <p:spPr>
          <a:xfrm>
            <a:off x="6244974" y="5403396"/>
            <a:ext cx="233689" cy="233689"/>
          </a:xfrm>
          <a:prstGeom prst="mathPlus">
            <a:avLst/>
          </a:prstGeom>
          <a:solidFill>
            <a:srgbClr val="92D05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7" name="Плюс 226"/>
          <p:cNvSpPr/>
          <p:nvPr/>
        </p:nvSpPr>
        <p:spPr>
          <a:xfrm>
            <a:off x="4860234" y="3344864"/>
            <a:ext cx="233689" cy="233689"/>
          </a:xfrm>
          <a:prstGeom prst="mathPlus">
            <a:avLst/>
          </a:prstGeom>
          <a:solidFill>
            <a:srgbClr val="92D05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8" name="Прямоугольник 227"/>
          <p:cNvSpPr/>
          <p:nvPr/>
        </p:nvSpPr>
        <p:spPr>
          <a:xfrm>
            <a:off x="344488" y="1050883"/>
            <a:ext cx="8892988" cy="50590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4295" tIns="37148" rIns="74295" bIns="37148">
            <a:spAutoFit/>
          </a:bodyPr>
          <a:lstStyle/>
          <a:p>
            <a:r>
              <a:rPr lang="en-GB" sz="1400" dirty="0">
                <a:latin typeface="Arial Black" panose="020B0A04020102020204" pitchFamily="34" charset="0"/>
                <a:cs typeface="Arial" panose="020B0604020202020204" pitchFamily="34" charset="0"/>
              </a:rPr>
              <a:t>THE DRIVERS OF INTERNATIONALISATION, BUSINESS RELEVANCE, BUSINESS ENGAGEMENT AND FACULTY QUALITY</a:t>
            </a:r>
          </a:p>
        </p:txBody>
      </p:sp>
      <p:pic>
        <p:nvPicPr>
          <p:cNvPr id="229" name="Рисунок 22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66" y="424166"/>
            <a:ext cx="1469489" cy="421292"/>
          </a:xfrm>
          <a:prstGeom prst="rect">
            <a:avLst/>
          </a:prstGeom>
        </p:spPr>
      </p:pic>
      <p:sp>
        <p:nvSpPr>
          <p:cNvPr id="230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20366" y="6354945"/>
            <a:ext cx="9069138" cy="39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dirty="0">
                <a:solidFill>
                  <a:schemeClr val="tx1">
                    <a:alpha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www.britishcouncil.uz</a:t>
            </a:r>
            <a:endParaRPr lang="en-GB" sz="1100" dirty="0">
              <a:solidFill>
                <a:schemeClr val="tx1">
                  <a:alpha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" name="Рисунок 9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940" y="263279"/>
            <a:ext cx="908564" cy="717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67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1000"/>
    </mc:Choice>
    <mc:Fallback xmlns="">
      <p:transition advTm="2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525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25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025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25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25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525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25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525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25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525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025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525"/>
                            </p:stCondLst>
                            <p:childTnLst>
                              <p:par>
                                <p:cTn id="6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3025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3525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4025"/>
                            </p:stCondLst>
                            <p:childTnLst>
                              <p:par>
                                <p:cTn id="7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4525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25"/>
                            </p:stCondLst>
                            <p:childTnLst>
                              <p:par>
                                <p:cTn id="8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525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6025"/>
                            </p:stCondLst>
                            <p:childTnLst>
                              <p:par>
                                <p:cTn id="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525"/>
                            </p:stCondLst>
                            <p:childTnLst>
                              <p:par>
                                <p:cTn id="10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7025"/>
                            </p:stCondLst>
                            <p:childTnLst>
                              <p:par>
                                <p:cTn id="10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525"/>
                            </p:stCondLst>
                            <p:childTnLst>
                              <p:par>
                                <p:cTn id="1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8025"/>
                            </p:stCondLst>
                            <p:childTnLst>
                              <p:par>
                                <p:cTn id="1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8525"/>
                            </p:stCondLst>
                            <p:childTnLst>
                              <p:par>
                                <p:cTn id="1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9025"/>
                            </p:stCondLst>
                            <p:childTnLst>
                              <p:par>
                                <p:cTn id="1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9525"/>
                            </p:stCondLst>
                            <p:childTnLst>
                              <p:par>
                                <p:cTn id="1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25"/>
                            </p:stCondLst>
                            <p:childTnLst>
                              <p:par>
                                <p:cTn id="1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0525"/>
                            </p:stCondLst>
                            <p:childTnLst>
                              <p:par>
                                <p:cTn id="1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1025"/>
                            </p:stCondLst>
                            <p:childTnLst>
                              <p:par>
                                <p:cTn id="1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1525"/>
                            </p:stCondLst>
                            <p:childTnLst>
                              <p:par>
                                <p:cTn id="1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2025"/>
                            </p:stCondLst>
                            <p:childTnLst>
                              <p:par>
                                <p:cTn id="1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2525"/>
                            </p:stCondLst>
                            <p:childTnLst>
                              <p:par>
                                <p:cTn id="15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3025"/>
                            </p:stCondLst>
                            <p:childTnLst>
                              <p:par>
                                <p:cTn id="16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3525"/>
                            </p:stCondLst>
                            <p:childTnLst>
                              <p:par>
                                <p:cTn id="1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1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4025"/>
                            </p:stCondLst>
                            <p:childTnLst>
                              <p:par>
                                <p:cTn id="1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4525"/>
                            </p:stCondLst>
                            <p:childTnLst>
                              <p:par>
                                <p:cTn id="1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5025"/>
                            </p:stCondLst>
                            <p:childTnLst>
                              <p:par>
                                <p:cTn id="18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5525"/>
                            </p:stCondLst>
                            <p:childTnLst>
                              <p:par>
                                <p:cTn id="1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26025"/>
                            </p:stCondLst>
                            <p:childTnLst>
                              <p:par>
                                <p:cTn id="19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26525"/>
                            </p:stCondLst>
                            <p:childTnLst>
                              <p:par>
                                <p:cTn id="19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7025"/>
                            </p:stCondLst>
                            <p:childTnLst>
                              <p:par>
                                <p:cTn id="20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7525"/>
                            </p:stCondLst>
                            <p:childTnLst>
                              <p:par>
                                <p:cTn id="20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28025"/>
                            </p:stCondLst>
                            <p:childTnLst>
                              <p:par>
                                <p:cTn id="2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28525"/>
                            </p:stCondLst>
                            <p:childTnLst>
                              <p:par>
                                <p:cTn id="2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29025"/>
                            </p:stCondLst>
                            <p:childTnLst>
                              <p:par>
                                <p:cTn id="2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2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8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29725"/>
                            </p:stCondLst>
                            <p:childTnLst>
                              <p:par>
                                <p:cTn id="2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30225"/>
                            </p:stCondLst>
                            <p:childTnLst>
                              <p:par>
                                <p:cTn id="2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30725"/>
                            </p:stCondLst>
                            <p:childTnLst>
                              <p:par>
                                <p:cTn id="2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31225"/>
                            </p:stCondLst>
                            <p:childTnLst>
                              <p:par>
                                <p:cTn id="2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31725"/>
                            </p:stCondLst>
                            <p:childTnLst>
                              <p:par>
                                <p:cTn id="2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6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32225"/>
                            </p:stCondLst>
                            <p:childTnLst>
                              <p:par>
                                <p:cTn id="2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0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32725"/>
                            </p:stCondLst>
                            <p:childTnLst>
                              <p:par>
                                <p:cTn id="2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33225"/>
                            </p:stCondLst>
                            <p:childTnLst>
                              <p:par>
                                <p:cTn id="2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8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33725"/>
                            </p:stCondLst>
                            <p:childTnLst>
                              <p:par>
                                <p:cTn id="2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34225"/>
                            </p:stCondLst>
                            <p:childTnLst>
                              <p:par>
                                <p:cTn id="2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6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34725"/>
                            </p:stCondLst>
                            <p:childTnLst>
                              <p:par>
                                <p:cTn id="2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0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35225"/>
                            </p:stCondLst>
                            <p:childTnLst>
                              <p:par>
                                <p:cTn id="2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4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35725"/>
                            </p:stCondLst>
                            <p:childTnLst>
                              <p:par>
                                <p:cTn id="2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8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9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1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9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4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36425"/>
                            </p:stCondLst>
                            <p:childTnLst>
                              <p:par>
                                <p:cTn id="29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8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 animBg="1"/>
      <p:bldP spid="143" grpId="0" animBg="1"/>
      <p:bldP spid="144" grpId="0" animBg="1"/>
      <p:bldP spid="146" grpId="0" animBg="1"/>
      <p:bldP spid="148" grpId="0" animBg="1"/>
      <p:bldP spid="149" grpId="0" animBg="1"/>
      <p:bldP spid="150" grpId="0" animBg="1"/>
      <p:bldP spid="152" grpId="0" animBg="1"/>
      <p:bldP spid="154" grpId="0" animBg="1"/>
      <p:bldP spid="155" grpId="0" animBg="1"/>
      <p:bldP spid="166" grpId="0"/>
      <p:bldP spid="168" grpId="0"/>
      <p:bldP spid="170" grpId="0"/>
      <p:bldP spid="171" grpId="0"/>
      <p:bldP spid="172" grpId="0"/>
      <p:bldP spid="173" grpId="0"/>
      <p:bldP spid="174" grpId="0"/>
      <p:bldP spid="175" grpId="0"/>
      <p:bldP spid="176" grpId="0"/>
      <p:bldP spid="177" grpId="0"/>
      <p:bldP spid="178" grpId="0" animBg="1"/>
      <p:bldP spid="180" grpId="0" animBg="1"/>
      <p:bldP spid="193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24" grpId="0" animBg="1"/>
      <p:bldP spid="225" grpId="0" animBg="1"/>
      <p:bldP spid="226" grpId="0" animBg="1"/>
      <p:bldP spid="227" grpId="0" animBg="1"/>
      <p:bldP spid="2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Прямоугольник 81"/>
          <p:cNvSpPr/>
          <p:nvPr/>
        </p:nvSpPr>
        <p:spPr>
          <a:xfrm>
            <a:off x="344488" y="1050303"/>
            <a:ext cx="8892988" cy="29046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4295" tIns="37148" rIns="74295" bIns="37148">
            <a:spAutoFit/>
          </a:bodyPr>
          <a:lstStyle/>
          <a:p>
            <a:r>
              <a:rPr lang="en-GB" sz="1400" dirty="0">
                <a:latin typeface="Arial Black" panose="020B0A04020102020204" pitchFamily="34" charset="0"/>
                <a:cs typeface="Arial" panose="020B0604020202020204" pitchFamily="34" charset="0"/>
              </a:rPr>
              <a:t>THE ROADMAP WITH MILESTONES TO REFLECT KEY ACTIONS AND IMPACTS</a:t>
            </a:r>
            <a:endParaRPr lang="en-GB" sz="14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83" name="Рисунок 8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66" y="424166"/>
            <a:ext cx="1469489" cy="421292"/>
          </a:xfrm>
          <a:prstGeom prst="rect">
            <a:avLst/>
          </a:prstGeom>
        </p:spPr>
      </p:pic>
      <p:sp>
        <p:nvSpPr>
          <p:cNvPr id="8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20366" y="6354945"/>
            <a:ext cx="9069138" cy="39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dirty="0">
                <a:solidFill>
                  <a:schemeClr val="tx1">
                    <a:alpha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www.britishcouncil.uz</a:t>
            </a:r>
            <a:endParaRPr lang="en-GB" sz="1100" dirty="0">
              <a:solidFill>
                <a:schemeClr val="tx1">
                  <a:alpha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5" name="Группа 84"/>
          <p:cNvGrpSpPr/>
          <p:nvPr/>
        </p:nvGrpSpPr>
        <p:grpSpPr>
          <a:xfrm>
            <a:off x="3248816" y="6091770"/>
            <a:ext cx="3373980" cy="204669"/>
            <a:chOff x="4014943" y="8928597"/>
            <a:chExt cx="4723572" cy="286537"/>
          </a:xfrm>
        </p:grpSpPr>
        <p:sp>
          <p:nvSpPr>
            <p:cNvPr id="86" name="Прямоугольник 85"/>
            <p:cNvSpPr/>
            <p:nvPr/>
          </p:nvSpPr>
          <p:spPr>
            <a:xfrm>
              <a:off x="5968802" y="8936890"/>
              <a:ext cx="271629" cy="27162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85" dirty="0"/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7621670" y="8936890"/>
              <a:ext cx="271629" cy="271629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85" dirty="0"/>
            </a:p>
          </p:txBody>
        </p:sp>
        <p:sp>
          <p:nvSpPr>
            <p:cNvPr id="92" name="Прямоугольник 91"/>
            <p:cNvSpPr/>
            <p:nvPr/>
          </p:nvSpPr>
          <p:spPr>
            <a:xfrm>
              <a:off x="4014943" y="8936890"/>
              <a:ext cx="271629" cy="271629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85" dirty="0"/>
            </a:p>
          </p:txBody>
        </p:sp>
        <p:sp>
          <p:nvSpPr>
            <p:cNvPr id="93" name="Прямоугольник 92"/>
            <p:cNvSpPr/>
            <p:nvPr/>
          </p:nvSpPr>
          <p:spPr>
            <a:xfrm>
              <a:off x="6179276" y="8937172"/>
              <a:ext cx="783237" cy="277962"/>
            </a:xfrm>
            <a:prstGeom prst="rect">
              <a:avLst/>
            </a:prstGeom>
            <a:noFill/>
          </p:spPr>
          <p:txBody>
            <a:bodyPr wrap="square" lIns="44224" tIns="22112" rIns="44224" bIns="22112">
              <a:spAutoFit/>
            </a:bodyPr>
            <a:lstStyle/>
            <a:p>
              <a:pPr algn="ctr"/>
              <a:r>
                <a:rPr lang="en-GB" sz="1000" dirty="0">
                  <a:latin typeface="Arial" panose="020B0604020202020204" pitchFamily="34" charset="0"/>
                  <a:cs typeface="Arial" panose="020B0604020202020204" pitchFamily="34" charset="0"/>
                </a:rPr>
                <a:t>Faculty</a:t>
              </a:r>
            </a:p>
          </p:txBody>
        </p:sp>
        <p:sp>
          <p:nvSpPr>
            <p:cNvPr id="94" name="Прямоугольник 93"/>
            <p:cNvSpPr/>
            <p:nvPr/>
          </p:nvSpPr>
          <p:spPr>
            <a:xfrm>
              <a:off x="7883102" y="8928597"/>
              <a:ext cx="855413" cy="277962"/>
            </a:xfrm>
            <a:prstGeom prst="rect">
              <a:avLst/>
            </a:prstGeom>
            <a:noFill/>
          </p:spPr>
          <p:txBody>
            <a:bodyPr wrap="square" lIns="44224" tIns="22112" rIns="44224" bIns="22112">
              <a:spAutoFit/>
            </a:bodyPr>
            <a:lstStyle/>
            <a:p>
              <a:pPr algn="ctr"/>
              <a:r>
                <a:rPr lang="en-GB" sz="1000" dirty="0">
                  <a:latin typeface="Arial" panose="020B0604020202020204" pitchFamily="34" charset="0"/>
                  <a:cs typeface="Arial" panose="020B0604020202020204" pitchFamily="34" charset="0"/>
                </a:rPr>
                <a:t>Students</a:t>
              </a:r>
            </a:p>
          </p:txBody>
        </p:sp>
        <p:sp>
          <p:nvSpPr>
            <p:cNvPr id="95" name="Прямоугольник 94"/>
            <p:cNvSpPr/>
            <p:nvPr/>
          </p:nvSpPr>
          <p:spPr>
            <a:xfrm>
              <a:off x="4277832" y="8928597"/>
              <a:ext cx="855413" cy="277962"/>
            </a:xfrm>
            <a:prstGeom prst="rect">
              <a:avLst/>
            </a:prstGeom>
            <a:noFill/>
          </p:spPr>
          <p:txBody>
            <a:bodyPr wrap="square" lIns="44224" tIns="22112" rIns="44224" bIns="22112">
              <a:spAutoFit/>
            </a:bodyPr>
            <a:lstStyle/>
            <a:p>
              <a:pPr algn="ctr"/>
              <a:r>
                <a:rPr lang="en-GB" sz="1000" dirty="0">
                  <a:latin typeface="Arial" panose="020B0604020202020204" pitchFamily="34" charset="0"/>
                  <a:cs typeface="Arial" panose="020B0604020202020204" pitchFamily="34" charset="0"/>
                </a:rPr>
                <a:t>Business</a:t>
              </a:r>
            </a:p>
          </p:txBody>
        </p:sp>
      </p:grpSp>
      <p:sp>
        <p:nvSpPr>
          <p:cNvPr id="96" name="Прямоугольник 95"/>
          <p:cNvSpPr/>
          <p:nvPr/>
        </p:nvSpPr>
        <p:spPr>
          <a:xfrm>
            <a:off x="7931950" y="4054432"/>
            <a:ext cx="1373806" cy="39647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5843527" y="4220691"/>
            <a:ext cx="1373806" cy="60314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5842286" y="4956023"/>
            <a:ext cx="1373806" cy="45831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5334236" y="2638325"/>
            <a:ext cx="1391735" cy="63343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5334237" y="2015493"/>
            <a:ext cx="1388308" cy="50974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3276595" y="3054747"/>
            <a:ext cx="1373806" cy="32736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2292203" y="5583053"/>
            <a:ext cx="2352694" cy="3179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2292203" y="5101021"/>
            <a:ext cx="2352694" cy="39464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sp>
        <p:nvSpPr>
          <p:cNvPr id="104" name="Прямоугольник 103"/>
          <p:cNvSpPr/>
          <p:nvPr/>
        </p:nvSpPr>
        <p:spPr>
          <a:xfrm>
            <a:off x="2292203" y="4397771"/>
            <a:ext cx="2357422" cy="599957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2292203" y="4086038"/>
            <a:ext cx="2360603" cy="21991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sp>
        <p:nvSpPr>
          <p:cNvPr id="106" name="Прямоугольник 105"/>
          <p:cNvSpPr/>
          <p:nvPr/>
        </p:nvSpPr>
        <p:spPr>
          <a:xfrm>
            <a:off x="846855" y="2981813"/>
            <a:ext cx="2293657" cy="44883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sp>
        <p:nvSpPr>
          <p:cNvPr id="107" name="Прямоугольник 106"/>
          <p:cNvSpPr/>
          <p:nvPr/>
        </p:nvSpPr>
        <p:spPr>
          <a:xfrm>
            <a:off x="846855" y="2413651"/>
            <a:ext cx="2293657" cy="472313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sp>
        <p:nvSpPr>
          <p:cNvPr id="124" name="Прямоугольник 123"/>
          <p:cNvSpPr/>
          <p:nvPr/>
        </p:nvSpPr>
        <p:spPr>
          <a:xfrm>
            <a:off x="846855" y="1779383"/>
            <a:ext cx="2293657" cy="581677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sp>
        <p:nvSpPr>
          <p:cNvPr id="125" name="Арка 124"/>
          <p:cNvSpPr/>
          <p:nvPr/>
        </p:nvSpPr>
        <p:spPr>
          <a:xfrm>
            <a:off x="2908021" y="3527511"/>
            <a:ext cx="464985" cy="464985"/>
          </a:xfrm>
          <a:prstGeom prst="blockArc">
            <a:avLst>
              <a:gd name="adj1" fmla="val 10800000"/>
              <a:gd name="adj2" fmla="val 16191665"/>
              <a:gd name="adj3" fmla="val 1931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>
              <a:solidFill>
                <a:schemeClr val="tx1"/>
              </a:solidFill>
            </a:endParaRPr>
          </a:p>
        </p:txBody>
      </p:sp>
      <p:cxnSp>
        <p:nvCxnSpPr>
          <p:cNvPr id="128" name="Прямая соединительная линия 127"/>
          <p:cNvCxnSpPr>
            <a:stCxn id="134" idx="6"/>
            <a:endCxn id="137" idx="2"/>
          </p:cNvCxnSpPr>
          <p:nvPr/>
        </p:nvCxnSpPr>
        <p:spPr>
          <a:xfrm>
            <a:off x="2665051" y="3760003"/>
            <a:ext cx="42092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9" name="Арка 128"/>
          <p:cNvSpPr/>
          <p:nvPr/>
        </p:nvSpPr>
        <p:spPr>
          <a:xfrm rot="5400000">
            <a:off x="4414718" y="3527511"/>
            <a:ext cx="464985" cy="464985"/>
          </a:xfrm>
          <a:prstGeom prst="blockArc">
            <a:avLst>
              <a:gd name="adj1" fmla="val 10800000"/>
              <a:gd name="adj2" fmla="val 16191665"/>
              <a:gd name="adj3" fmla="val 1931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>
              <a:solidFill>
                <a:schemeClr val="tx1"/>
              </a:solidFill>
            </a:endParaRPr>
          </a:p>
        </p:txBody>
      </p:sp>
      <p:sp>
        <p:nvSpPr>
          <p:cNvPr id="130" name="Арка 129"/>
          <p:cNvSpPr/>
          <p:nvPr/>
        </p:nvSpPr>
        <p:spPr>
          <a:xfrm rot="16200000">
            <a:off x="4418095" y="3527511"/>
            <a:ext cx="464985" cy="464985"/>
          </a:xfrm>
          <a:prstGeom prst="blockArc">
            <a:avLst>
              <a:gd name="adj1" fmla="val 10800000"/>
              <a:gd name="adj2" fmla="val 16191665"/>
              <a:gd name="adj3" fmla="val 1931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>
              <a:solidFill>
                <a:schemeClr val="tx1"/>
              </a:solidFill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846855" y="1415076"/>
            <a:ext cx="2293657" cy="3179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cxnSp>
        <p:nvCxnSpPr>
          <p:cNvPr id="132" name="Прямая соединительная линия 131"/>
          <p:cNvCxnSpPr>
            <a:endCxn id="134" idx="2"/>
          </p:cNvCxnSpPr>
          <p:nvPr/>
        </p:nvCxnSpPr>
        <p:spPr>
          <a:xfrm>
            <a:off x="1766706" y="3760003"/>
            <a:ext cx="7892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3" name="Овал 132"/>
          <p:cNvSpPr/>
          <p:nvPr/>
        </p:nvSpPr>
        <p:spPr>
          <a:xfrm flipV="1">
            <a:off x="2521387" y="3670876"/>
            <a:ext cx="178256" cy="1782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34" name="Овал 133"/>
          <p:cNvSpPr/>
          <p:nvPr/>
        </p:nvSpPr>
        <p:spPr>
          <a:xfrm flipV="1">
            <a:off x="2555977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cxnSp>
        <p:nvCxnSpPr>
          <p:cNvPr id="135" name="Прямая соединительная линия 134"/>
          <p:cNvCxnSpPr/>
          <p:nvPr/>
        </p:nvCxnSpPr>
        <p:spPr>
          <a:xfrm flipH="1" flipV="1">
            <a:off x="3140516" y="1378532"/>
            <a:ext cx="1" cy="224060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6" name="Овал 135"/>
          <p:cNvSpPr/>
          <p:nvPr/>
        </p:nvSpPr>
        <p:spPr>
          <a:xfrm>
            <a:off x="3051386" y="3670876"/>
            <a:ext cx="178256" cy="1782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37" name="Овал 136"/>
          <p:cNvSpPr/>
          <p:nvPr/>
        </p:nvSpPr>
        <p:spPr>
          <a:xfrm>
            <a:off x="3085976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cxnSp>
        <p:nvCxnSpPr>
          <p:cNvPr id="138" name="Прямая соединительная линия 137"/>
          <p:cNvCxnSpPr>
            <a:endCxn id="140" idx="2"/>
          </p:cNvCxnSpPr>
          <p:nvPr/>
        </p:nvCxnSpPr>
        <p:spPr>
          <a:xfrm flipV="1">
            <a:off x="3172010" y="3760003"/>
            <a:ext cx="4152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9" name="Овал 138"/>
          <p:cNvSpPr/>
          <p:nvPr/>
        </p:nvSpPr>
        <p:spPr>
          <a:xfrm flipV="1">
            <a:off x="3551969" y="3670206"/>
            <a:ext cx="179596" cy="1795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40" name="Овал 139"/>
          <p:cNvSpPr/>
          <p:nvPr/>
        </p:nvSpPr>
        <p:spPr>
          <a:xfrm flipV="1">
            <a:off x="3587229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cxnSp>
        <p:nvCxnSpPr>
          <p:cNvPr id="141" name="Прямая соединительная линия 140"/>
          <p:cNvCxnSpPr>
            <a:endCxn id="143" idx="2"/>
          </p:cNvCxnSpPr>
          <p:nvPr/>
        </p:nvCxnSpPr>
        <p:spPr>
          <a:xfrm>
            <a:off x="3677756" y="3760003"/>
            <a:ext cx="4152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2" name="Овал 141"/>
          <p:cNvSpPr/>
          <p:nvPr/>
        </p:nvSpPr>
        <p:spPr>
          <a:xfrm>
            <a:off x="4057715" y="3670206"/>
            <a:ext cx="179596" cy="1795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43" name="Овал 142"/>
          <p:cNvSpPr/>
          <p:nvPr/>
        </p:nvSpPr>
        <p:spPr>
          <a:xfrm>
            <a:off x="4092974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cxnSp>
        <p:nvCxnSpPr>
          <p:cNvPr id="144" name="Прямая соединительная линия 143"/>
          <p:cNvCxnSpPr>
            <a:endCxn id="146" idx="2"/>
          </p:cNvCxnSpPr>
          <p:nvPr/>
        </p:nvCxnSpPr>
        <p:spPr>
          <a:xfrm flipV="1">
            <a:off x="4179008" y="3760003"/>
            <a:ext cx="4152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5" name="Овал 144"/>
          <p:cNvSpPr/>
          <p:nvPr/>
        </p:nvSpPr>
        <p:spPr>
          <a:xfrm flipV="1">
            <a:off x="4553177" y="3664416"/>
            <a:ext cx="191176" cy="1911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46" name="Овал 145"/>
          <p:cNvSpPr/>
          <p:nvPr/>
        </p:nvSpPr>
        <p:spPr>
          <a:xfrm flipV="1">
            <a:off x="4594227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cxnSp>
        <p:nvCxnSpPr>
          <p:cNvPr id="147" name="Прямая соединительная линия 146"/>
          <p:cNvCxnSpPr/>
          <p:nvPr/>
        </p:nvCxnSpPr>
        <p:spPr>
          <a:xfrm>
            <a:off x="4709006" y="3760003"/>
            <a:ext cx="4152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8" name="Овал 147"/>
          <p:cNvSpPr/>
          <p:nvPr/>
        </p:nvSpPr>
        <p:spPr>
          <a:xfrm>
            <a:off x="5088653" y="3669893"/>
            <a:ext cx="180220" cy="18022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49" name="Овал 148"/>
          <p:cNvSpPr/>
          <p:nvPr/>
        </p:nvSpPr>
        <p:spPr>
          <a:xfrm>
            <a:off x="5124225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cxnSp>
        <p:nvCxnSpPr>
          <p:cNvPr id="150" name="Прямая соединительная линия 149"/>
          <p:cNvCxnSpPr>
            <a:endCxn id="152" idx="2"/>
          </p:cNvCxnSpPr>
          <p:nvPr/>
        </p:nvCxnSpPr>
        <p:spPr>
          <a:xfrm flipV="1">
            <a:off x="5210259" y="3760003"/>
            <a:ext cx="4152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1" name="Овал 150"/>
          <p:cNvSpPr/>
          <p:nvPr/>
        </p:nvSpPr>
        <p:spPr>
          <a:xfrm flipV="1">
            <a:off x="5586753" y="3666740"/>
            <a:ext cx="186526" cy="1865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52" name="Овал 151"/>
          <p:cNvSpPr/>
          <p:nvPr/>
        </p:nvSpPr>
        <p:spPr>
          <a:xfrm flipV="1">
            <a:off x="5625478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cxnSp>
        <p:nvCxnSpPr>
          <p:cNvPr id="153" name="Прямая соединительная линия 152"/>
          <p:cNvCxnSpPr>
            <a:endCxn id="156" idx="2"/>
          </p:cNvCxnSpPr>
          <p:nvPr/>
        </p:nvCxnSpPr>
        <p:spPr>
          <a:xfrm>
            <a:off x="5726627" y="3760003"/>
            <a:ext cx="4152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4" name="Прямая соединительная линия 153"/>
          <p:cNvCxnSpPr/>
          <p:nvPr/>
        </p:nvCxnSpPr>
        <p:spPr>
          <a:xfrm flipV="1">
            <a:off x="4648763" y="2946926"/>
            <a:ext cx="469" cy="67220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5" name="Овал 154"/>
          <p:cNvSpPr/>
          <p:nvPr/>
        </p:nvSpPr>
        <p:spPr>
          <a:xfrm>
            <a:off x="6106273" y="3669893"/>
            <a:ext cx="180222" cy="18022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56" name="Овал 155"/>
          <p:cNvSpPr/>
          <p:nvPr/>
        </p:nvSpPr>
        <p:spPr>
          <a:xfrm>
            <a:off x="6141846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60" name="Арка 159"/>
          <p:cNvSpPr/>
          <p:nvPr/>
        </p:nvSpPr>
        <p:spPr>
          <a:xfrm>
            <a:off x="6490051" y="3527511"/>
            <a:ext cx="464985" cy="464985"/>
          </a:xfrm>
          <a:prstGeom prst="blockArc">
            <a:avLst>
              <a:gd name="adj1" fmla="val 10800000"/>
              <a:gd name="adj2" fmla="val 16191665"/>
              <a:gd name="adj3" fmla="val 1931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>
              <a:solidFill>
                <a:schemeClr val="tx1"/>
              </a:solidFill>
            </a:endParaRPr>
          </a:p>
        </p:txBody>
      </p:sp>
      <p:cxnSp>
        <p:nvCxnSpPr>
          <p:cNvPr id="161" name="Прямая соединительная линия 160"/>
          <p:cNvCxnSpPr>
            <a:endCxn id="164" idx="2"/>
          </p:cNvCxnSpPr>
          <p:nvPr/>
        </p:nvCxnSpPr>
        <p:spPr>
          <a:xfrm>
            <a:off x="6252787" y="3760003"/>
            <a:ext cx="4152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2" name="Прямая соединительная линия 161"/>
          <p:cNvCxnSpPr>
            <a:stCxn id="241" idx="0"/>
          </p:cNvCxnSpPr>
          <p:nvPr/>
        </p:nvCxnSpPr>
        <p:spPr>
          <a:xfrm flipV="1">
            <a:off x="6722545" y="1869702"/>
            <a:ext cx="0" cy="174943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3" name="Овал 162"/>
          <p:cNvSpPr/>
          <p:nvPr/>
        </p:nvSpPr>
        <p:spPr>
          <a:xfrm>
            <a:off x="6632433" y="3669893"/>
            <a:ext cx="180222" cy="18022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64" name="Овал 163"/>
          <p:cNvSpPr/>
          <p:nvPr/>
        </p:nvSpPr>
        <p:spPr>
          <a:xfrm>
            <a:off x="6668006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65" name="Арка 164"/>
          <p:cNvSpPr/>
          <p:nvPr/>
        </p:nvSpPr>
        <p:spPr>
          <a:xfrm flipV="1">
            <a:off x="6991303" y="3527510"/>
            <a:ext cx="464985" cy="464985"/>
          </a:xfrm>
          <a:prstGeom prst="blockArc">
            <a:avLst>
              <a:gd name="adj1" fmla="val 10800000"/>
              <a:gd name="adj2" fmla="val 16191665"/>
              <a:gd name="adj3" fmla="val 1931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>
              <a:solidFill>
                <a:schemeClr val="tx1"/>
              </a:solidFill>
            </a:endParaRPr>
          </a:p>
        </p:txBody>
      </p:sp>
      <p:cxnSp>
        <p:nvCxnSpPr>
          <p:cNvPr id="166" name="Прямая соединительная линия 165"/>
          <p:cNvCxnSpPr>
            <a:endCxn id="170" idx="2"/>
          </p:cNvCxnSpPr>
          <p:nvPr/>
        </p:nvCxnSpPr>
        <p:spPr>
          <a:xfrm flipV="1">
            <a:off x="6754040" y="3760003"/>
            <a:ext cx="4152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7" name="Прямая соединительная линия 166"/>
          <p:cNvCxnSpPr>
            <a:stCxn id="242" idx="0"/>
          </p:cNvCxnSpPr>
          <p:nvPr/>
        </p:nvCxnSpPr>
        <p:spPr>
          <a:xfrm>
            <a:off x="7223797" y="3900875"/>
            <a:ext cx="0" cy="1684193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8" name="Овал 167"/>
          <p:cNvSpPr/>
          <p:nvPr/>
        </p:nvSpPr>
        <p:spPr>
          <a:xfrm flipV="1">
            <a:off x="7133999" y="3670206"/>
            <a:ext cx="179596" cy="1795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70" name="Овал 169"/>
          <p:cNvSpPr/>
          <p:nvPr/>
        </p:nvSpPr>
        <p:spPr>
          <a:xfrm flipV="1">
            <a:off x="7169258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cxnSp>
        <p:nvCxnSpPr>
          <p:cNvPr id="171" name="Прямая соединительная линия 170"/>
          <p:cNvCxnSpPr>
            <a:endCxn id="173" idx="2"/>
          </p:cNvCxnSpPr>
          <p:nvPr/>
        </p:nvCxnSpPr>
        <p:spPr>
          <a:xfrm>
            <a:off x="7279252" y="3760003"/>
            <a:ext cx="4152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2" name="Овал 171"/>
          <p:cNvSpPr/>
          <p:nvPr/>
        </p:nvSpPr>
        <p:spPr>
          <a:xfrm>
            <a:off x="7659210" y="3670206"/>
            <a:ext cx="179596" cy="1795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73" name="Овал 172"/>
          <p:cNvSpPr/>
          <p:nvPr/>
        </p:nvSpPr>
        <p:spPr>
          <a:xfrm>
            <a:off x="7694470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cxnSp>
        <p:nvCxnSpPr>
          <p:cNvPr id="174" name="Прямая соединительная линия 173"/>
          <p:cNvCxnSpPr/>
          <p:nvPr/>
        </p:nvCxnSpPr>
        <p:spPr>
          <a:xfrm flipV="1">
            <a:off x="7795770" y="3760003"/>
            <a:ext cx="4152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5" name="Овал 174"/>
          <p:cNvSpPr/>
          <p:nvPr/>
        </p:nvSpPr>
        <p:spPr>
          <a:xfrm flipV="1">
            <a:off x="8175729" y="3670206"/>
            <a:ext cx="179596" cy="1795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76" name="Овал 175"/>
          <p:cNvSpPr/>
          <p:nvPr/>
        </p:nvSpPr>
        <p:spPr>
          <a:xfrm flipV="1">
            <a:off x="8210989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cxnSp>
        <p:nvCxnSpPr>
          <p:cNvPr id="177" name="Прямая соединительная линия 176"/>
          <p:cNvCxnSpPr>
            <a:endCxn id="179" idx="2"/>
          </p:cNvCxnSpPr>
          <p:nvPr/>
        </p:nvCxnSpPr>
        <p:spPr>
          <a:xfrm>
            <a:off x="8309582" y="3760003"/>
            <a:ext cx="4152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8" name="Овал 177"/>
          <p:cNvSpPr/>
          <p:nvPr/>
        </p:nvSpPr>
        <p:spPr>
          <a:xfrm>
            <a:off x="8689540" y="3670206"/>
            <a:ext cx="179596" cy="1795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79" name="Овал 178"/>
          <p:cNvSpPr/>
          <p:nvPr/>
        </p:nvSpPr>
        <p:spPr>
          <a:xfrm>
            <a:off x="8724800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80" name="Арка 179"/>
          <p:cNvSpPr/>
          <p:nvPr/>
        </p:nvSpPr>
        <p:spPr>
          <a:xfrm flipV="1">
            <a:off x="9073270" y="3527510"/>
            <a:ext cx="464985" cy="464985"/>
          </a:xfrm>
          <a:prstGeom prst="blockArc">
            <a:avLst>
              <a:gd name="adj1" fmla="val 10800000"/>
              <a:gd name="adj2" fmla="val 16191665"/>
              <a:gd name="adj3" fmla="val 1931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>
              <a:solidFill>
                <a:schemeClr val="tx1"/>
              </a:solidFill>
            </a:endParaRPr>
          </a:p>
        </p:txBody>
      </p:sp>
      <p:cxnSp>
        <p:nvCxnSpPr>
          <p:cNvPr id="181" name="Прямая соединительная линия 180"/>
          <p:cNvCxnSpPr>
            <a:endCxn id="184" idx="2"/>
          </p:cNvCxnSpPr>
          <p:nvPr/>
        </p:nvCxnSpPr>
        <p:spPr>
          <a:xfrm flipV="1">
            <a:off x="8836007" y="3760003"/>
            <a:ext cx="4152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2" name="Прямая соединительная линия 181"/>
          <p:cNvCxnSpPr>
            <a:stCxn id="246" idx="0"/>
          </p:cNvCxnSpPr>
          <p:nvPr/>
        </p:nvCxnSpPr>
        <p:spPr>
          <a:xfrm>
            <a:off x="9305764" y="3900875"/>
            <a:ext cx="0" cy="7044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3" name="Овал 182"/>
          <p:cNvSpPr/>
          <p:nvPr/>
        </p:nvSpPr>
        <p:spPr>
          <a:xfrm flipV="1">
            <a:off x="9215965" y="3670206"/>
            <a:ext cx="179596" cy="1795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84" name="Овал 183"/>
          <p:cNvSpPr/>
          <p:nvPr/>
        </p:nvSpPr>
        <p:spPr>
          <a:xfrm flipV="1">
            <a:off x="9251225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cxnSp>
        <p:nvCxnSpPr>
          <p:cNvPr id="185" name="Прямая соединительная линия 184"/>
          <p:cNvCxnSpPr/>
          <p:nvPr/>
        </p:nvCxnSpPr>
        <p:spPr>
          <a:xfrm>
            <a:off x="9349819" y="3760003"/>
            <a:ext cx="3528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6" name="Прямая соединительная линия 185"/>
          <p:cNvCxnSpPr/>
          <p:nvPr/>
        </p:nvCxnSpPr>
        <p:spPr>
          <a:xfrm flipV="1">
            <a:off x="4648414" y="3902839"/>
            <a:ext cx="0" cy="207059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7" name="Прямоугольник 186"/>
          <p:cNvSpPr/>
          <p:nvPr/>
        </p:nvSpPr>
        <p:spPr>
          <a:xfrm>
            <a:off x="2338243" y="3470673"/>
            <a:ext cx="559455" cy="132500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71" dirty="0">
                <a:latin typeface="Arial" panose="020B0604020202020204" pitchFamily="34" charset="0"/>
                <a:cs typeface="Arial" panose="020B0604020202020204" pitchFamily="34" charset="0"/>
              </a:rPr>
              <a:t>Start </a:t>
            </a:r>
            <a:r>
              <a:rPr lang="en-US" sz="571" dirty="0" smtClean="0">
                <a:latin typeface="Arial" panose="020B0604020202020204" pitchFamily="34" charset="0"/>
                <a:cs typeface="Arial" panose="020B0604020202020204" pitchFamily="34" charset="0"/>
              </a:rPr>
              <a:t>1st </a:t>
            </a:r>
            <a:r>
              <a:rPr lang="en-US" sz="571" dirty="0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endParaRPr lang="ru-RU" sz="57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Прямоугольник 187"/>
          <p:cNvSpPr/>
          <p:nvPr/>
        </p:nvSpPr>
        <p:spPr>
          <a:xfrm>
            <a:off x="2487438" y="3899309"/>
            <a:ext cx="1313468" cy="183155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algn="ctr"/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By the end of YEAR 1 </a:t>
            </a:r>
          </a:p>
        </p:txBody>
      </p:sp>
      <p:sp>
        <p:nvSpPr>
          <p:cNvPr id="189" name="Прямоугольник 188"/>
          <p:cNvSpPr/>
          <p:nvPr/>
        </p:nvSpPr>
        <p:spPr>
          <a:xfrm>
            <a:off x="3359732" y="3463475"/>
            <a:ext cx="559455" cy="132500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71" dirty="0">
                <a:latin typeface="Arial" panose="020B0604020202020204" pitchFamily="34" charset="0"/>
                <a:cs typeface="Arial" panose="020B0604020202020204" pitchFamily="34" charset="0"/>
              </a:rPr>
              <a:t>End </a:t>
            </a:r>
            <a:r>
              <a:rPr lang="en-US" sz="571" dirty="0" smtClean="0">
                <a:latin typeface="Arial" panose="020B0604020202020204" pitchFamily="34" charset="0"/>
                <a:cs typeface="Arial" panose="020B0604020202020204" pitchFamily="34" charset="0"/>
              </a:rPr>
              <a:t>2nd </a:t>
            </a:r>
            <a:r>
              <a:rPr lang="en-US" sz="571" dirty="0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endParaRPr lang="ru-RU" sz="57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Прямоугольник 189"/>
          <p:cNvSpPr/>
          <p:nvPr/>
        </p:nvSpPr>
        <p:spPr>
          <a:xfrm>
            <a:off x="3868538" y="3907242"/>
            <a:ext cx="559455" cy="132500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71" dirty="0">
                <a:latin typeface="Arial" panose="020B0604020202020204" pitchFamily="34" charset="0"/>
                <a:cs typeface="Arial" panose="020B0604020202020204" pitchFamily="34" charset="0"/>
              </a:rPr>
              <a:t>End </a:t>
            </a:r>
            <a:r>
              <a:rPr lang="en-US" sz="571" dirty="0" smtClean="0">
                <a:latin typeface="Arial" panose="020B0604020202020204" pitchFamily="34" charset="0"/>
                <a:cs typeface="Arial" panose="020B0604020202020204" pitchFamily="34" charset="0"/>
              </a:rPr>
              <a:t>3rd </a:t>
            </a:r>
            <a:r>
              <a:rPr lang="en-US" sz="571" dirty="0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endParaRPr lang="ru-RU" sz="57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Прямоугольник 190"/>
          <p:cNvSpPr/>
          <p:nvPr/>
        </p:nvSpPr>
        <p:spPr>
          <a:xfrm>
            <a:off x="4222749" y="3192414"/>
            <a:ext cx="878997" cy="321655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algn="ctr"/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By the end of YEAR 4 </a:t>
            </a:r>
          </a:p>
        </p:txBody>
      </p:sp>
      <p:sp>
        <p:nvSpPr>
          <p:cNvPr id="192" name="Прямоугольник 191"/>
          <p:cNvSpPr/>
          <p:nvPr/>
        </p:nvSpPr>
        <p:spPr>
          <a:xfrm>
            <a:off x="4897770" y="3457289"/>
            <a:ext cx="559455" cy="132500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71" dirty="0">
                <a:latin typeface="Arial" panose="020B0604020202020204" pitchFamily="34" charset="0"/>
                <a:cs typeface="Arial" panose="020B0604020202020204" pitchFamily="34" charset="0"/>
              </a:rPr>
              <a:t>End </a:t>
            </a:r>
            <a:r>
              <a:rPr lang="en-US" sz="571" dirty="0" smtClean="0">
                <a:latin typeface="Arial" panose="020B0604020202020204" pitchFamily="34" charset="0"/>
                <a:cs typeface="Arial" panose="020B0604020202020204" pitchFamily="34" charset="0"/>
              </a:rPr>
              <a:t>5th </a:t>
            </a:r>
            <a:r>
              <a:rPr lang="en-US" sz="571" dirty="0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endParaRPr lang="ru-RU" sz="57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Прямоугольник 192"/>
          <p:cNvSpPr/>
          <p:nvPr/>
        </p:nvSpPr>
        <p:spPr>
          <a:xfrm>
            <a:off x="5404280" y="3913631"/>
            <a:ext cx="559455" cy="132500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71" dirty="0">
                <a:latin typeface="Arial" panose="020B0604020202020204" pitchFamily="34" charset="0"/>
                <a:cs typeface="Arial" panose="020B0604020202020204" pitchFamily="34" charset="0"/>
              </a:rPr>
              <a:t>End </a:t>
            </a:r>
            <a:r>
              <a:rPr lang="en-US" sz="571" dirty="0" smtClean="0">
                <a:latin typeface="Arial" panose="020B0604020202020204" pitchFamily="34" charset="0"/>
                <a:cs typeface="Arial" panose="020B0604020202020204" pitchFamily="34" charset="0"/>
              </a:rPr>
              <a:t>6th </a:t>
            </a:r>
            <a:r>
              <a:rPr lang="en-US" sz="571" dirty="0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endParaRPr lang="ru-RU" sz="57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Прямоугольник 194"/>
          <p:cNvSpPr/>
          <p:nvPr/>
        </p:nvSpPr>
        <p:spPr>
          <a:xfrm>
            <a:off x="5917755" y="3458106"/>
            <a:ext cx="559455" cy="132500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71" dirty="0">
                <a:latin typeface="Arial" panose="020B0604020202020204" pitchFamily="34" charset="0"/>
                <a:cs typeface="Arial" panose="020B0604020202020204" pitchFamily="34" charset="0"/>
              </a:rPr>
              <a:t>End </a:t>
            </a:r>
            <a:r>
              <a:rPr lang="en-US" sz="571" dirty="0" smtClean="0">
                <a:latin typeface="Arial" panose="020B0604020202020204" pitchFamily="34" charset="0"/>
                <a:cs typeface="Arial" panose="020B0604020202020204" pitchFamily="34" charset="0"/>
              </a:rPr>
              <a:t>7th </a:t>
            </a:r>
            <a:r>
              <a:rPr lang="en-US" sz="571" dirty="0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endParaRPr lang="ru-RU" sz="57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Прямоугольник 196"/>
          <p:cNvSpPr/>
          <p:nvPr/>
        </p:nvSpPr>
        <p:spPr>
          <a:xfrm>
            <a:off x="6288282" y="3912072"/>
            <a:ext cx="837935" cy="321655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algn="ctr"/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From the end of YEAR 8 </a:t>
            </a:r>
          </a:p>
        </p:txBody>
      </p:sp>
      <p:sp>
        <p:nvSpPr>
          <p:cNvPr id="198" name="Прямоугольник 197"/>
          <p:cNvSpPr/>
          <p:nvPr/>
        </p:nvSpPr>
        <p:spPr>
          <a:xfrm>
            <a:off x="6785559" y="3279008"/>
            <a:ext cx="942579" cy="321655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algn="ctr"/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From the end of YEAR 9 </a:t>
            </a:r>
          </a:p>
        </p:txBody>
      </p:sp>
      <p:sp>
        <p:nvSpPr>
          <p:cNvPr id="199" name="Прямоугольник 198"/>
          <p:cNvSpPr/>
          <p:nvPr/>
        </p:nvSpPr>
        <p:spPr>
          <a:xfrm>
            <a:off x="7439591" y="3901802"/>
            <a:ext cx="612521" cy="132500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71" dirty="0">
                <a:latin typeface="Arial" panose="020B0604020202020204" pitchFamily="34" charset="0"/>
                <a:cs typeface="Arial" panose="020B0604020202020204" pitchFamily="34" charset="0"/>
              </a:rPr>
              <a:t>End </a:t>
            </a:r>
            <a:r>
              <a:rPr lang="en-US" sz="57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57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571" dirty="0" smtClean="0">
                <a:latin typeface="Arial" panose="020B0604020202020204" pitchFamily="34" charset="0"/>
                <a:cs typeface="Arial" panose="020B0604020202020204" pitchFamily="34" charset="0"/>
              </a:rPr>
              <a:t>th </a:t>
            </a:r>
            <a:r>
              <a:rPr lang="en-US" sz="571" dirty="0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endParaRPr lang="ru-RU" sz="57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Прямоугольник 199"/>
          <p:cNvSpPr/>
          <p:nvPr/>
        </p:nvSpPr>
        <p:spPr>
          <a:xfrm>
            <a:off x="7996262" y="3454339"/>
            <a:ext cx="626639" cy="132500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71" dirty="0">
                <a:latin typeface="Arial" panose="020B0604020202020204" pitchFamily="34" charset="0"/>
                <a:cs typeface="Arial" panose="020B0604020202020204" pitchFamily="34" charset="0"/>
              </a:rPr>
              <a:t>End </a:t>
            </a:r>
            <a:r>
              <a:rPr lang="en-US" sz="57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57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571" dirty="0" smtClean="0">
                <a:latin typeface="Arial" panose="020B0604020202020204" pitchFamily="34" charset="0"/>
                <a:cs typeface="Arial" panose="020B0604020202020204" pitchFamily="34" charset="0"/>
              </a:rPr>
              <a:t>th </a:t>
            </a:r>
            <a:r>
              <a:rPr lang="en-US" sz="571" dirty="0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endParaRPr lang="ru-RU" sz="57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Прямоугольник 200"/>
          <p:cNvSpPr/>
          <p:nvPr/>
        </p:nvSpPr>
        <p:spPr>
          <a:xfrm>
            <a:off x="8474019" y="3901802"/>
            <a:ext cx="612521" cy="132500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71" dirty="0">
                <a:latin typeface="Arial" panose="020B0604020202020204" pitchFamily="34" charset="0"/>
                <a:cs typeface="Arial" panose="020B0604020202020204" pitchFamily="34" charset="0"/>
              </a:rPr>
              <a:t>End </a:t>
            </a:r>
            <a:r>
              <a:rPr lang="en-US" sz="57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57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571" dirty="0" smtClean="0">
                <a:latin typeface="Arial" panose="020B0604020202020204" pitchFamily="34" charset="0"/>
                <a:cs typeface="Arial" panose="020B0604020202020204" pitchFamily="34" charset="0"/>
              </a:rPr>
              <a:t>th </a:t>
            </a:r>
            <a:r>
              <a:rPr lang="en-US" sz="571" dirty="0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endParaRPr lang="ru-RU" sz="57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Прямоугольник 201"/>
          <p:cNvSpPr/>
          <p:nvPr/>
        </p:nvSpPr>
        <p:spPr>
          <a:xfrm>
            <a:off x="8868046" y="3288967"/>
            <a:ext cx="889936" cy="321655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algn="ctr"/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From the end of YEAR 13 </a:t>
            </a:r>
          </a:p>
        </p:txBody>
      </p:sp>
      <p:sp>
        <p:nvSpPr>
          <p:cNvPr id="203" name="Овал 202"/>
          <p:cNvSpPr/>
          <p:nvPr/>
        </p:nvSpPr>
        <p:spPr>
          <a:xfrm>
            <a:off x="9251626" y="4004153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04" name="Овал 203"/>
          <p:cNvSpPr/>
          <p:nvPr/>
        </p:nvSpPr>
        <p:spPr>
          <a:xfrm>
            <a:off x="9251626" y="4401812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05" name="Овал 204"/>
          <p:cNvSpPr/>
          <p:nvPr/>
        </p:nvSpPr>
        <p:spPr>
          <a:xfrm>
            <a:off x="7170877" y="4175226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06" name="Овал 205"/>
          <p:cNvSpPr/>
          <p:nvPr/>
        </p:nvSpPr>
        <p:spPr>
          <a:xfrm>
            <a:off x="7166338" y="4770444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07" name="Овал 206"/>
          <p:cNvSpPr/>
          <p:nvPr/>
        </p:nvSpPr>
        <p:spPr>
          <a:xfrm>
            <a:off x="7169015" y="4902048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08" name="Овал 207"/>
          <p:cNvSpPr/>
          <p:nvPr/>
        </p:nvSpPr>
        <p:spPr>
          <a:xfrm>
            <a:off x="7166338" y="5361860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09" name="Овал 208"/>
          <p:cNvSpPr/>
          <p:nvPr/>
        </p:nvSpPr>
        <p:spPr>
          <a:xfrm>
            <a:off x="6673445" y="2589295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10" name="Овал 209"/>
          <p:cNvSpPr/>
          <p:nvPr/>
        </p:nvSpPr>
        <p:spPr>
          <a:xfrm>
            <a:off x="6673444" y="3216888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11" name="Овал 210"/>
          <p:cNvSpPr/>
          <p:nvPr/>
        </p:nvSpPr>
        <p:spPr>
          <a:xfrm>
            <a:off x="6676710" y="1965408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12" name="Овал 211"/>
          <p:cNvSpPr/>
          <p:nvPr/>
        </p:nvSpPr>
        <p:spPr>
          <a:xfrm>
            <a:off x="6676710" y="2469742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13" name="Овал 212"/>
          <p:cNvSpPr/>
          <p:nvPr/>
        </p:nvSpPr>
        <p:spPr>
          <a:xfrm>
            <a:off x="4602668" y="3001807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14" name="Овал 213"/>
          <p:cNvSpPr/>
          <p:nvPr/>
        </p:nvSpPr>
        <p:spPr>
          <a:xfrm>
            <a:off x="4601304" y="3322673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15" name="Овал 214"/>
          <p:cNvSpPr/>
          <p:nvPr/>
        </p:nvSpPr>
        <p:spPr>
          <a:xfrm>
            <a:off x="4595802" y="5540503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16" name="Овал 215"/>
          <p:cNvSpPr/>
          <p:nvPr/>
        </p:nvSpPr>
        <p:spPr>
          <a:xfrm>
            <a:off x="4595802" y="5845409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17" name="Овал 216"/>
          <p:cNvSpPr/>
          <p:nvPr/>
        </p:nvSpPr>
        <p:spPr>
          <a:xfrm>
            <a:off x="4598001" y="5052988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18" name="Овал 217"/>
          <p:cNvSpPr/>
          <p:nvPr/>
        </p:nvSpPr>
        <p:spPr>
          <a:xfrm>
            <a:off x="4595524" y="5438105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19" name="Овал 218"/>
          <p:cNvSpPr/>
          <p:nvPr/>
        </p:nvSpPr>
        <p:spPr>
          <a:xfrm>
            <a:off x="4600442" y="4352716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20" name="Овал 219"/>
          <p:cNvSpPr/>
          <p:nvPr/>
        </p:nvSpPr>
        <p:spPr>
          <a:xfrm>
            <a:off x="4601303" y="4937180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21" name="Овал 220"/>
          <p:cNvSpPr/>
          <p:nvPr/>
        </p:nvSpPr>
        <p:spPr>
          <a:xfrm>
            <a:off x="4599666" y="4040091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22" name="Овал 221"/>
          <p:cNvSpPr/>
          <p:nvPr/>
        </p:nvSpPr>
        <p:spPr>
          <a:xfrm>
            <a:off x="4599666" y="4251966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24" name="Овал 223"/>
          <p:cNvSpPr/>
          <p:nvPr/>
        </p:nvSpPr>
        <p:spPr>
          <a:xfrm>
            <a:off x="3089600" y="2933793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25" name="Овал 224"/>
          <p:cNvSpPr/>
          <p:nvPr/>
        </p:nvSpPr>
        <p:spPr>
          <a:xfrm>
            <a:off x="3089991" y="3377762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26" name="Овал 225"/>
          <p:cNvSpPr/>
          <p:nvPr/>
        </p:nvSpPr>
        <p:spPr>
          <a:xfrm>
            <a:off x="3090782" y="2361999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27" name="Овал 226"/>
          <p:cNvSpPr/>
          <p:nvPr/>
        </p:nvSpPr>
        <p:spPr>
          <a:xfrm>
            <a:off x="3091415" y="2834919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28" name="Овал 227"/>
          <p:cNvSpPr/>
          <p:nvPr/>
        </p:nvSpPr>
        <p:spPr>
          <a:xfrm>
            <a:off x="3088690" y="1730582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29" name="Овал 228"/>
          <p:cNvSpPr/>
          <p:nvPr/>
        </p:nvSpPr>
        <p:spPr>
          <a:xfrm>
            <a:off x="3090919" y="2306034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30" name="Овал 229"/>
          <p:cNvSpPr/>
          <p:nvPr/>
        </p:nvSpPr>
        <p:spPr>
          <a:xfrm>
            <a:off x="3091415" y="1364210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31" name="Овал 230"/>
          <p:cNvSpPr/>
          <p:nvPr/>
        </p:nvSpPr>
        <p:spPr>
          <a:xfrm>
            <a:off x="3090964" y="1670047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32" name="Овал 231"/>
          <p:cNvSpPr/>
          <p:nvPr/>
        </p:nvSpPr>
        <p:spPr>
          <a:xfrm flipV="1">
            <a:off x="2469655" y="3619154"/>
            <a:ext cx="281721" cy="281721"/>
          </a:xfrm>
          <a:prstGeom prst="ellipse">
            <a:avLst/>
          </a:prstGeom>
          <a:noFill/>
          <a:ln>
            <a:solidFill>
              <a:srgbClr val="B57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33" name="Овал 232"/>
          <p:cNvSpPr/>
          <p:nvPr/>
        </p:nvSpPr>
        <p:spPr>
          <a:xfrm>
            <a:off x="2999654" y="3619132"/>
            <a:ext cx="281721" cy="281721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34" name="Овал 233"/>
          <p:cNvSpPr/>
          <p:nvPr/>
        </p:nvSpPr>
        <p:spPr>
          <a:xfrm flipV="1">
            <a:off x="3500906" y="3619154"/>
            <a:ext cx="281721" cy="281721"/>
          </a:xfrm>
          <a:prstGeom prst="ellipse">
            <a:avLst/>
          </a:prstGeom>
          <a:noFill/>
          <a:ln>
            <a:solidFill>
              <a:srgbClr val="B57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35" name="Овал 234"/>
          <p:cNvSpPr/>
          <p:nvPr/>
        </p:nvSpPr>
        <p:spPr>
          <a:xfrm>
            <a:off x="4006652" y="3619132"/>
            <a:ext cx="281721" cy="281721"/>
          </a:xfrm>
          <a:prstGeom prst="ellipse">
            <a:avLst/>
          </a:prstGeom>
          <a:noFill/>
          <a:ln>
            <a:solidFill>
              <a:srgbClr val="B57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36" name="Овал 235"/>
          <p:cNvSpPr/>
          <p:nvPr/>
        </p:nvSpPr>
        <p:spPr>
          <a:xfrm flipV="1">
            <a:off x="4507905" y="3619154"/>
            <a:ext cx="281721" cy="281721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37" name="Овал 236"/>
          <p:cNvSpPr/>
          <p:nvPr/>
        </p:nvSpPr>
        <p:spPr>
          <a:xfrm>
            <a:off x="5037902" y="3619132"/>
            <a:ext cx="281721" cy="281721"/>
          </a:xfrm>
          <a:prstGeom prst="ellipse">
            <a:avLst/>
          </a:prstGeom>
          <a:noFill/>
          <a:ln>
            <a:solidFill>
              <a:srgbClr val="B57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38" name="Овал 237"/>
          <p:cNvSpPr/>
          <p:nvPr/>
        </p:nvSpPr>
        <p:spPr>
          <a:xfrm flipV="1">
            <a:off x="5539155" y="3619154"/>
            <a:ext cx="281721" cy="281721"/>
          </a:xfrm>
          <a:prstGeom prst="ellipse">
            <a:avLst/>
          </a:prstGeom>
          <a:noFill/>
          <a:ln>
            <a:solidFill>
              <a:srgbClr val="B57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39" name="Овал 238"/>
          <p:cNvSpPr/>
          <p:nvPr/>
        </p:nvSpPr>
        <p:spPr>
          <a:xfrm>
            <a:off x="6055524" y="3619132"/>
            <a:ext cx="281721" cy="281721"/>
          </a:xfrm>
          <a:prstGeom prst="ellipse">
            <a:avLst/>
          </a:prstGeom>
          <a:noFill/>
          <a:ln>
            <a:solidFill>
              <a:srgbClr val="B57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41" name="Овал 240"/>
          <p:cNvSpPr/>
          <p:nvPr/>
        </p:nvSpPr>
        <p:spPr>
          <a:xfrm>
            <a:off x="6581684" y="3619132"/>
            <a:ext cx="281721" cy="281721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42" name="Овал 241"/>
          <p:cNvSpPr/>
          <p:nvPr/>
        </p:nvSpPr>
        <p:spPr>
          <a:xfrm flipV="1">
            <a:off x="7082936" y="3619154"/>
            <a:ext cx="281721" cy="281721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43" name="Овал 242"/>
          <p:cNvSpPr/>
          <p:nvPr/>
        </p:nvSpPr>
        <p:spPr>
          <a:xfrm>
            <a:off x="7608148" y="3619132"/>
            <a:ext cx="281721" cy="281721"/>
          </a:xfrm>
          <a:prstGeom prst="ellipse">
            <a:avLst/>
          </a:prstGeom>
          <a:noFill/>
          <a:ln>
            <a:solidFill>
              <a:srgbClr val="B57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44" name="Овал 243"/>
          <p:cNvSpPr/>
          <p:nvPr/>
        </p:nvSpPr>
        <p:spPr>
          <a:xfrm flipV="1">
            <a:off x="8124666" y="3619154"/>
            <a:ext cx="281721" cy="281721"/>
          </a:xfrm>
          <a:prstGeom prst="ellipse">
            <a:avLst/>
          </a:prstGeom>
          <a:noFill/>
          <a:ln>
            <a:solidFill>
              <a:srgbClr val="B57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45" name="Овал 244"/>
          <p:cNvSpPr/>
          <p:nvPr/>
        </p:nvSpPr>
        <p:spPr>
          <a:xfrm>
            <a:off x="8638478" y="3619132"/>
            <a:ext cx="281721" cy="281721"/>
          </a:xfrm>
          <a:prstGeom prst="ellipse">
            <a:avLst/>
          </a:prstGeom>
          <a:noFill/>
          <a:ln>
            <a:solidFill>
              <a:srgbClr val="B57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46" name="Овал 245"/>
          <p:cNvSpPr/>
          <p:nvPr/>
        </p:nvSpPr>
        <p:spPr>
          <a:xfrm flipV="1">
            <a:off x="9164903" y="3619154"/>
            <a:ext cx="281721" cy="281721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47" name="Прямоугольник 246"/>
          <p:cNvSpPr/>
          <p:nvPr/>
        </p:nvSpPr>
        <p:spPr>
          <a:xfrm>
            <a:off x="918702" y="1411332"/>
            <a:ext cx="2132684" cy="321655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Audit international standards for curriculum design in the discipline</a:t>
            </a:r>
          </a:p>
        </p:txBody>
      </p:sp>
      <p:sp>
        <p:nvSpPr>
          <p:cNvPr id="248" name="Прямоугольник 247"/>
          <p:cNvSpPr/>
          <p:nvPr/>
        </p:nvSpPr>
        <p:spPr>
          <a:xfrm>
            <a:off x="916887" y="1771846"/>
            <a:ext cx="2193583" cy="598654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Survey alumni regarding the usefulness for their corporate careers of degree studies, and specific knowledge and skills studied</a:t>
            </a:r>
          </a:p>
        </p:txBody>
      </p:sp>
      <p:sp>
        <p:nvSpPr>
          <p:cNvPr id="249" name="Прямоугольник 248"/>
          <p:cNvSpPr/>
          <p:nvPr/>
        </p:nvSpPr>
        <p:spPr>
          <a:xfrm>
            <a:off x="918702" y="2419659"/>
            <a:ext cx="2268181" cy="460154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Survey business representatives regarding the graduate knowledge and skills that are most useful for business</a:t>
            </a:r>
          </a:p>
        </p:txBody>
      </p:sp>
      <p:sp>
        <p:nvSpPr>
          <p:cNvPr id="250" name="Прямоугольник 249"/>
          <p:cNvSpPr/>
          <p:nvPr/>
        </p:nvSpPr>
        <p:spPr>
          <a:xfrm>
            <a:off x="846855" y="2965270"/>
            <a:ext cx="2303395" cy="598654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Audit faculty expertise at each institution regarding research and teaching specialism within 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discipline</a:t>
            </a:r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1" name="Прямоугольник 250"/>
          <p:cNvSpPr/>
          <p:nvPr/>
        </p:nvSpPr>
        <p:spPr>
          <a:xfrm>
            <a:off x="2300113" y="4101463"/>
            <a:ext cx="2226214" cy="183155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Finalise the new curriculum design</a:t>
            </a:r>
          </a:p>
        </p:txBody>
      </p:sp>
      <p:sp>
        <p:nvSpPr>
          <p:cNvPr id="252" name="Прямоугольник 251"/>
          <p:cNvSpPr/>
          <p:nvPr/>
        </p:nvSpPr>
        <p:spPr>
          <a:xfrm>
            <a:off x="2294395" y="4393151"/>
            <a:ext cx="2210346" cy="598654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Build relationships with target businesses and secure opportunities for business engagement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within the curriculum</a:t>
            </a:r>
          </a:p>
        </p:txBody>
      </p:sp>
      <p:sp>
        <p:nvSpPr>
          <p:cNvPr id="253" name="Прямоугольник 252"/>
          <p:cNvSpPr/>
          <p:nvPr/>
        </p:nvSpPr>
        <p:spPr>
          <a:xfrm>
            <a:off x="2294402" y="5063376"/>
            <a:ext cx="2211026" cy="460154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Recruit faculty as required to ensure a fit between the new curriculum design and faculty resources</a:t>
            </a:r>
          </a:p>
        </p:txBody>
      </p:sp>
      <p:sp>
        <p:nvSpPr>
          <p:cNvPr id="254" name="Прямоугольник 253"/>
          <p:cNvSpPr/>
          <p:nvPr/>
        </p:nvSpPr>
        <p:spPr>
          <a:xfrm>
            <a:off x="2292203" y="5575446"/>
            <a:ext cx="2214574" cy="321655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Prepare teaching resources to ensure a fit with the new curriculum design</a:t>
            </a:r>
          </a:p>
        </p:txBody>
      </p:sp>
      <p:sp>
        <p:nvSpPr>
          <p:cNvPr id="255" name="Прямоугольник 254"/>
          <p:cNvSpPr/>
          <p:nvPr/>
        </p:nvSpPr>
        <p:spPr>
          <a:xfrm>
            <a:off x="3265501" y="3060460"/>
            <a:ext cx="1256427" cy="321655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Implement the new curriculum</a:t>
            </a:r>
          </a:p>
        </p:txBody>
      </p:sp>
      <p:sp>
        <p:nvSpPr>
          <p:cNvPr id="256" name="Прямоугольник 255"/>
          <p:cNvSpPr/>
          <p:nvPr/>
        </p:nvSpPr>
        <p:spPr>
          <a:xfrm>
            <a:off x="5321343" y="2023112"/>
            <a:ext cx="1403018" cy="460154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Increased rates of international further study 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among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graduates</a:t>
            </a:r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9" name="Прямоугольник 258"/>
          <p:cNvSpPr/>
          <p:nvPr/>
        </p:nvSpPr>
        <p:spPr>
          <a:xfrm>
            <a:off x="5314590" y="2617488"/>
            <a:ext cx="1416524" cy="598654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Increased rates of international 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graduate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employment </a:t>
            </a:r>
            <a:endParaRPr lang="en-US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among 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graduates</a:t>
            </a:r>
          </a:p>
        </p:txBody>
      </p:sp>
      <p:sp>
        <p:nvSpPr>
          <p:cNvPr id="260" name="Прямоугольник 259"/>
          <p:cNvSpPr/>
          <p:nvPr/>
        </p:nvSpPr>
        <p:spPr>
          <a:xfrm>
            <a:off x="5826509" y="4195582"/>
            <a:ext cx="1326860" cy="598654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Improved quality of candidates in the recruitment to 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doctoral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programmes</a:t>
            </a:r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1" name="Прямоугольник 260"/>
          <p:cNvSpPr/>
          <p:nvPr/>
        </p:nvSpPr>
        <p:spPr>
          <a:xfrm>
            <a:off x="5826508" y="4949295"/>
            <a:ext cx="1386068" cy="460154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Increased rates of international doctoral study 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among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graduates</a:t>
            </a:r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2" name="Прямоугольник 261"/>
          <p:cNvSpPr/>
          <p:nvPr/>
        </p:nvSpPr>
        <p:spPr>
          <a:xfrm>
            <a:off x="7924772" y="4092583"/>
            <a:ext cx="1256427" cy="321655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Improved quality of post-Doctoral faculty</a:t>
            </a:r>
          </a:p>
        </p:txBody>
      </p:sp>
      <p:pic>
        <p:nvPicPr>
          <p:cNvPr id="157" name="Рисунок 1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940" y="263279"/>
            <a:ext cx="908564" cy="717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549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000"/>
    </mc:Choice>
    <mc:Fallback xmlns="">
      <p:transition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50"/>
                            </p:stCondLst>
                            <p:childTnLst>
                              <p:par>
                                <p:cTn id="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6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6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6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6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60"/>
                            </p:stCondLst>
                            <p:childTnLst>
                              <p:par>
                                <p:cTn id="6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60"/>
                            </p:stCondLst>
                            <p:childTnLst>
                              <p:par>
                                <p:cTn id="70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60"/>
                            </p:stCondLst>
                            <p:childTnLst>
                              <p:par>
                                <p:cTn id="7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060"/>
                            </p:stCondLst>
                            <p:childTnLst>
                              <p:par>
                                <p:cTn id="84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1.48148E-6 L -0.23157 1.48148E-6 " pathEditMode="relative" rAng="0" ptsTypes="AA">
                                      <p:cBhvr>
                                        <p:cTn id="85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87" y="0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-4.44444E-6 L -0.23141 -4.44444E-6 " pathEditMode="relative" rAng="0" ptsTypes="AA">
                                      <p:cBhvr>
                                        <p:cTn id="87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71" y="0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856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060"/>
                            </p:stCondLst>
                            <p:childTnLst>
                              <p:par>
                                <p:cTn id="99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0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3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60"/>
                            </p:stCondLst>
                            <p:childTnLst>
                              <p:par>
                                <p:cTn id="10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" dur="2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2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60"/>
                            </p:stCondLst>
                            <p:childTnLst>
                              <p:par>
                                <p:cTn id="113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7179E-6 -7.40741E-7 L -0.23142 -7.40741E-7 " pathEditMode="relative" rAng="0" ptsTypes="AA">
                                      <p:cBhvr>
                                        <p:cTn id="114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71" y="0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2.96296E-6 L -0.23157 2.96296E-6 " pathEditMode="relative" rAng="0" ptsTypes="AA">
                                      <p:cBhvr>
                                        <p:cTn id="116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87" y="0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2560"/>
                            </p:stCondLst>
                            <p:childTnLst>
                              <p:par>
                                <p:cTn id="1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3060"/>
                            </p:stCondLst>
                            <p:childTnLst>
                              <p:par>
                                <p:cTn id="128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9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2"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4060"/>
                            </p:stCondLst>
                            <p:childTnLst>
                              <p:par>
                                <p:cTn id="13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7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0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5060"/>
                            </p:stCondLst>
                            <p:childTnLst>
                              <p:par>
                                <p:cTn id="142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-3.7037E-7 L -0.23157 -3.7037E-7 " pathEditMode="relative" rAng="0" ptsTypes="AA">
                                      <p:cBhvr>
                                        <p:cTn id="143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87" y="0"/>
                                    </p:animMotion>
                                  </p:childTnLst>
                                </p:cTn>
                              </p:par>
                              <p:par>
                                <p:cTn id="144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-1.85185E-6 L -0.23174 -1.85185E-6 " pathEditMode="relative" rAng="0" ptsTypes="AA">
                                      <p:cBhvr>
                                        <p:cTn id="145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87" y="0"/>
                                    </p:animMotion>
                                  </p:childTnLst>
                                </p:cTn>
                              </p:par>
                              <p:par>
                                <p:cTn id="146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5560"/>
                            </p:stCondLst>
                            <p:childTnLst>
                              <p:par>
                                <p:cTn id="1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6060"/>
                            </p:stCondLst>
                            <p:childTnLst>
                              <p:par>
                                <p:cTn id="157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8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1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7060"/>
                            </p:stCondLst>
                            <p:childTnLst>
                              <p:par>
                                <p:cTn id="16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6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9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8060"/>
                            </p:stCondLst>
                            <p:childTnLst>
                              <p:par>
                                <p:cTn id="171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61538E-6 -3.7037E-6 L -0.23158 -3.7037E-6 " pathEditMode="relative" rAng="0" ptsTypes="AA">
                                      <p:cBhvr>
                                        <p:cTn id="172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87" y="0"/>
                                    </p:animMotion>
                                  </p:childTnLst>
                                </p:cTn>
                              </p:par>
                              <p:par>
                                <p:cTn id="173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61538E-6 1.48148E-6 L -0.23206 1.48148E-6 " pathEditMode="relative" rAng="0" ptsTypes="AA">
                                      <p:cBhvr>
                                        <p:cTn id="174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03" y="0"/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8560"/>
                            </p:stCondLst>
                            <p:childTnLst>
                              <p:par>
                                <p:cTn id="18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9060"/>
                            </p:stCondLst>
                            <p:childTnLst>
                              <p:par>
                                <p:cTn id="186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7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0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20060"/>
                            </p:stCondLst>
                            <p:childTnLst>
                              <p:par>
                                <p:cTn id="19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20560"/>
                            </p:stCondLst>
                            <p:childTnLst>
                              <p:par>
                                <p:cTn id="20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1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1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1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1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1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1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1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1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5" dur="1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1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0" dur="1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1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5" dur="1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8" dur="1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20570"/>
                            </p:stCondLst>
                            <p:childTnLst>
                              <p:par>
                                <p:cTn id="2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21070"/>
                            </p:stCondLst>
                            <p:childTnLst>
                              <p:par>
                                <p:cTn id="2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21570"/>
                            </p:stCondLst>
                            <p:childTnLst>
                              <p:par>
                                <p:cTn id="2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22070"/>
                            </p:stCondLst>
                            <p:childTnLst>
                              <p:par>
                                <p:cTn id="2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5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22570"/>
                            </p:stCondLst>
                            <p:childTnLst>
                              <p:par>
                                <p:cTn id="27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23070"/>
                            </p:stCondLst>
                            <p:childTnLst>
                              <p:par>
                                <p:cTn id="281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23570"/>
                            </p:stCondLst>
                            <p:childTnLst>
                              <p:par>
                                <p:cTn id="28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0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3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24570"/>
                            </p:stCondLst>
                            <p:childTnLst>
                              <p:par>
                                <p:cTn id="295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 -0.00093 L -0.23798 -0.00093 " pathEditMode="relative" rAng="0" ptsTypes="AA">
                                      <p:cBhvr>
                                        <p:cTn id="296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39" y="0"/>
                                    </p:animMotion>
                                  </p:childTnLst>
                                </p:cTn>
                              </p:par>
                              <p:par>
                                <p:cTn id="297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69231E-7 -3.33333E-6 L -0.23718 -3.33333E-6 " pathEditMode="relative" rAng="0" ptsTypes="AA">
                                      <p:cBhvr>
                                        <p:cTn id="298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59" y="0"/>
                                    </p:animMotion>
                                  </p:childTnLst>
                                </p:cTn>
                              </p:par>
                              <p:par>
                                <p:cTn id="299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25070"/>
                            </p:stCondLst>
                            <p:childTnLst>
                              <p:par>
                                <p:cTn id="30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8" dur="500"/>
                                        <p:tgtEl>
                                          <p:spTgt spid="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25570"/>
                            </p:stCondLst>
                            <p:childTnLst>
                              <p:par>
                                <p:cTn id="310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1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4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26570"/>
                            </p:stCondLst>
                            <p:childTnLst>
                              <p:par>
                                <p:cTn id="3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9"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2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27570"/>
                            </p:stCondLst>
                            <p:childTnLst>
                              <p:par>
                                <p:cTn id="324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12821E-7 1.85185E-6 L -0.23766 1.85185E-6 " pathEditMode="relative" rAng="0" ptsTypes="AA">
                                      <p:cBhvr>
                                        <p:cTn id="325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91" y="0"/>
                                    </p:animMotion>
                                  </p:childTnLst>
                                </p:cTn>
                              </p:par>
                              <p:par>
                                <p:cTn id="326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12821E-7 -3.33333E-6 L -0.23894 -3.33333E-6 " pathEditMode="relative" rAng="0" ptsTypes="AA">
                                      <p:cBhvr>
                                        <p:cTn id="327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55" y="0"/>
                                    </p:animMotion>
                                  </p:childTnLst>
                                </p:cTn>
                              </p:par>
                              <p:par>
                                <p:cTn id="328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28070"/>
                            </p:stCondLst>
                            <p:childTnLst>
                              <p:par>
                                <p:cTn id="3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7" dur="500"/>
                                        <p:tgtEl>
                                          <p:spTgt spid="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28570"/>
                            </p:stCondLst>
                            <p:childTnLst>
                              <p:par>
                                <p:cTn id="339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0"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3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29570"/>
                            </p:stCondLst>
                            <p:childTnLst>
                              <p:par>
                                <p:cTn id="34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8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1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>
                            <p:stCondLst>
                              <p:cond delay="30570"/>
                            </p:stCondLst>
                            <p:childTnLst>
                              <p:par>
                                <p:cTn id="353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2564E-6 -1.48148E-6 L -0.23782 -1.48148E-6 " pathEditMode="relative" rAng="0" ptsTypes="AA">
                                      <p:cBhvr>
                                        <p:cTn id="354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91" y="0"/>
                                    </p:animMotion>
                                  </p:childTnLst>
                                </p:cTn>
                              </p:par>
                              <p:par>
                                <p:cTn id="355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8205E-6 0 L -0.23782 0 " pathEditMode="relative" rAng="0" ptsTypes="AA">
                                      <p:cBhvr>
                                        <p:cTn id="356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91" y="0"/>
                                    </p:animMotion>
                                  </p:childTnLst>
                                </p:cTn>
                              </p:par>
                              <p:par>
                                <p:cTn id="357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3" fill="hold">
                            <p:stCondLst>
                              <p:cond delay="31070"/>
                            </p:stCondLst>
                            <p:childTnLst>
                              <p:par>
                                <p:cTn id="36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6" dur="500"/>
                                        <p:tgtEl>
                                          <p:spTgt spid="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>
                            <p:stCondLst>
                              <p:cond delay="31570"/>
                            </p:stCondLst>
                            <p:childTnLst>
                              <p:par>
                                <p:cTn id="368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9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2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32570"/>
                            </p:stCondLst>
                            <p:childTnLst>
                              <p:par>
                                <p:cTn id="37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7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0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33570"/>
                            </p:stCondLst>
                            <p:childTnLst>
                              <p:par>
                                <p:cTn id="382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8205E-6 3.7037E-6 L -0.23782 3.7037E-6 " pathEditMode="relative" rAng="0" ptsTypes="AA">
                                      <p:cBhvr>
                                        <p:cTn id="383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91" y="0"/>
                                    </p:animMotion>
                                  </p:childTnLst>
                                </p:cTn>
                              </p:par>
                              <p:par>
                                <p:cTn id="384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8205E-6 -7.40741E-7 L -0.23782 -7.40741E-7 " pathEditMode="relative" rAng="0" ptsTypes="AA">
                                      <p:cBhvr>
                                        <p:cTn id="385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91" y="0"/>
                                    </p:animMotion>
                                  </p:childTnLst>
                                </p:cTn>
                              </p:par>
                              <p:par>
                                <p:cTn id="386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34070"/>
                            </p:stCondLst>
                            <p:childTnLst>
                              <p:par>
                                <p:cTn id="39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5" dur="500"/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6" fill="hold">
                            <p:stCondLst>
                              <p:cond delay="34570"/>
                            </p:stCondLst>
                            <p:childTnLst>
                              <p:par>
                                <p:cTn id="397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8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1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3" fill="hold">
                            <p:stCondLst>
                              <p:cond delay="35570"/>
                            </p:stCondLst>
                            <p:childTnLst>
                              <p:par>
                                <p:cTn id="404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0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>
                            <p:stCondLst>
                              <p:cond delay="36070"/>
                            </p:stCondLst>
                            <p:childTnLst>
                              <p:par>
                                <p:cTn id="408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0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4" presetID="64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4.81481E-6 L 0.00048 -0.09862 " pathEditMode="relative" rAng="0" ptsTypes="AA">
                                      <p:cBhvr>
                                        <p:cTn id="415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-4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>
                            <p:stCondLst>
                              <p:cond delay="36570"/>
                            </p:stCondLst>
                            <p:childTnLst>
                              <p:par>
                                <p:cTn id="4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9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2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3" fill="hold">
                            <p:stCondLst>
                              <p:cond delay="37570"/>
                            </p:stCondLst>
                            <p:childTnLst>
                              <p:par>
                                <p:cTn id="424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7 2.59259E-6 L -0.1383 2.59259E-6 " pathEditMode="relative" rAng="0" ptsTypes="AA">
                                      <p:cBhvr>
                                        <p:cTn id="425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23" y="0"/>
                                    </p:animMotion>
                                  </p:childTnLst>
                                </p:cTn>
                              </p:par>
                              <p:par>
                                <p:cTn id="426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12821E-7 3.33333E-6 L -0.13846 0.00023 " pathEditMode="relative" rAng="0" ptsTypes="AA">
                                      <p:cBhvr>
                                        <p:cTn id="427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23" y="0"/>
                                    </p:animMotion>
                                  </p:childTnLst>
                                </p:cTn>
                              </p:par>
                              <p:par>
                                <p:cTn id="428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38070"/>
                            </p:stCondLst>
                            <p:childTnLst>
                              <p:par>
                                <p:cTn id="4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7" dur="500"/>
                                        <p:tgtEl>
                                          <p:spTgt spid="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8" fill="hold">
                            <p:stCondLst>
                              <p:cond delay="38570"/>
                            </p:stCondLst>
                            <p:childTnLst>
                              <p:par>
                                <p:cTn id="439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0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3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5" fill="hold">
                            <p:stCondLst>
                              <p:cond delay="39570"/>
                            </p:stCondLst>
                            <p:childTnLst>
                              <p:par>
                                <p:cTn id="446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8" dur="1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9" dur="1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1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4" dur="1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5" dur="1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6" dur="1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9" dur="1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0" dur="1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1" dur="1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4" dur="1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5" dur="1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6" dur="1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9" dur="1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1" dur="1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2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4" dur="1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7" dur="1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0" dur="1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2" dur="1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5" dur="1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6" dur="1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7" dur="1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0" dur="1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1" dur="1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2" dur="1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5" dur="1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6" dur="1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7" dur="1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8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0" dur="1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1" dur="1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2" dur="1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3" dur="1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6" dur="1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7" dur="1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8" dur="1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1" dur="1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2" dur="1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3" dur="1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6" dur="1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7" dur="1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8" dur="1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1" dur="1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2" dur="1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3" dur="1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4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6" dur="1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7" dur="1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8" dur="1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9" dur="1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0" fill="hold">
                            <p:stCondLst>
                              <p:cond delay="39580"/>
                            </p:stCondLst>
                            <p:childTnLst>
                              <p:par>
                                <p:cTn id="5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3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4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5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8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9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3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4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5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8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9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0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1" fill="hold">
                            <p:stCondLst>
                              <p:cond delay="40080"/>
                            </p:stCondLst>
                            <p:childTnLst>
                              <p:par>
                                <p:cTn id="55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5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5" fill="hold">
                            <p:stCondLst>
                              <p:cond delay="40580"/>
                            </p:stCondLst>
                            <p:childTnLst>
                              <p:par>
                                <p:cTn id="556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9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0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1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2" fill="hold">
                            <p:stCondLst>
                              <p:cond delay="41080"/>
                            </p:stCondLst>
                            <p:childTnLst>
                              <p:par>
                                <p:cTn id="56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5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8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>
                            <p:stCondLst>
                              <p:cond delay="42080"/>
                            </p:stCondLst>
                            <p:childTnLst>
                              <p:par>
                                <p:cTn id="570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0 L -0.14167 0 " pathEditMode="relative" rAng="0" ptsTypes="AA">
                                      <p:cBhvr>
                                        <p:cTn id="571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83" y="0"/>
                                    </p:animMotion>
                                  </p:childTnLst>
                                </p:cTn>
                              </p:par>
                              <p:par>
                                <p:cTn id="572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11111E-6 L -0.14039 -1.11111E-6 " pathEditMode="relative" rAng="0" ptsTypes="AA">
                                      <p:cBhvr>
                                        <p:cTn id="573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19" y="0"/>
                                    </p:animMotion>
                                  </p:childTnLst>
                                </p:cTn>
                              </p:par>
                              <p:par>
                                <p:cTn id="574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0" fill="hold">
                            <p:stCondLst>
                              <p:cond delay="42580"/>
                            </p:stCondLst>
                            <p:childTnLst>
                              <p:par>
                                <p:cTn id="58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3" dur="500"/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4" fill="hold">
                            <p:stCondLst>
                              <p:cond delay="43080"/>
                            </p:stCondLst>
                            <p:childTnLst>
                              <p:par>
                                <p:cTn id="585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6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8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9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1" fill="hold">
                            <p:stCondLst>
                              <p:cond delay="44080"/>
                            </p:stCondLst>
                            <p:childTnLst>
                              <p:par>
                                <p:cTn id="59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4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7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8" fill="hold">
                            <p:stCondLst>
                              <p:cond delay="45080"/>
                            </p:stCondLst>
                            <p:childTnLst>
                              <p:par>
                                <p:cTn id="599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-2.22222E-6 L -0.13959 -0.00046 " pathEditMode="relative" rAng="0" ptsTypes="AA">
                                      <p:cBhvr>
                                        <p:cTn id="600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87" y="-23"/>
                                    </p:animMotion>
                                  </p:childTnLst>
                                </p:cTn>
                              </p:par>
                              <p:par>
                                <p:cTn id="601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59259E-6 L -0.13863 0.00023 " pathEditMode="relative" rAng="0" ptsTypes="AA">
                                      <p:cBhvr>
                                        <p:cTn id="602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39" y="0"/>
                                    </p:animMotion>
                                  </p:childTnLst>
                                </p:cTn>
                              </p:par>
                              <p:par>
                                <p:cTn id="603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>
                            <p:stCondLst>
                              <p:cond delay="45580"/>
                            </p:stCondLst>
                            <p:childTnLst>
                              <p:par>
                                <p:cTn id="6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2" dur="500"/>
                                        <p:tgtEl>
                                          <p:spTgt spid="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>
                            <p:stCondLst>
                              <p:cond delay="46080"/>
                            </p:stCondLst>
                            <p:childTnLst>
                              <p:par>
                                <p:cTn id="6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6" dur="500"/>
                                        <p:tgtEl>
                                          <p:spTgt spid="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>
                            <p:stCondLst>
                              <p:cond delay="46580"/>
                            </p:stCondLst>
                            <p:childTnLst>
                              <p:par>
                                <p:cTn id="618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9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1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2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4" fill="hold">
                            <p:stCondLst>
                              <p:cond delay="47580"/>
                            </p:stCondLst>
                            <p:childTnLst>
                              <p:par>
                                <p:cTn id="62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7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8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9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0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1" fill="hold">
                            <p:stCondLst>
                              <p:cond delay="48080"/>
                            </p:stCondLst>
                            <p:childTnLst>
                              <p:par>
                                <p:cTn id="6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5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6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7" fill="hold">
                            <p:stCondLst>
                              <p:cond delay="48580"/>
                            </p:stCondLst>
                            <p:childTnLst>
                              <p:par>
                                <p:cTn id="6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1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3" fill="hold">
                            <p:stCondLst>
                              <p:cond delay="49080"/>
                            </p:stCondLst>
                            <p:childTnLst>
                              <p:par>
                                <p:cTn id="6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6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7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8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9" fill="hold">
                            <p:stCondLst>
                              <p:cond delay="49580"/>
                            </p:stCondLst>
                            <p:childTnLst>
                              <p:par>
                                <p:cTn id="65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2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3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4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5" fill="hold">
                            <p:stCondLst>
                              <p:cond delay="50080"/>
                            </p:stCondLst>
                            <p:childTnLst>
                              <p:par>
                                <p:cTn id="65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8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9" fill="hold">
                            <p:stCondLst>
                              <p:cond delay="50580"/>
                            </p:stCondLst>
                            <p:childTnLst>
                              <p:par>
                                <p:cTn id="660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2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3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4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5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6" fill="hold">
                            <p:stCondLst>
                              <p:cond delay="51080"/>
                            </p:stCondLst>
                            <p:childTnLst>
                              <p:par>
                                <p:cTn id="66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9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2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3" fill="hold">
                            <p:stCondLst>
                              <p:cond delay="52080"/>
                            </p:stCondLst>
                            <p:childTnLst>
                              <p:par>
                                <p:cTn id="674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2.22222E-6 L -0.13911 -0.00092 " pathEditMode="relative" rAng="0" ptsTypes="AA">
                                      <p:cBhvr>
                                        <p:cTn id="675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55" y="-46"/>
                                    </p:animMotion>
                                  </p:childTnLst>
                                </p:cTn>
                              </p:par>
                              <p:par>
                                <p:cTn id="676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61538E-6 2.22222E-6 L -0.13895 -0.00023 " pathEditMode="relative" rAng="0" ptsTypes="AA">
                                      <p:cBhvr>
                                        <p:cTn id="677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55" y="-23"/>
                                    </p:animMotion>
                                  </p:childTnLst>
                                </p:cTn>
                              </p:par>
                              <p:par>
                                <p:cTn id="678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4" fill="hold">
                            <p:stCondLst>
                              <p:cond delay="52580"/>
                            </p:stCondLst>
                            <p:childTnLst>
                              <p:par>
                                <p:cTn id="68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7" dur="500"/>
                                        <p:tgtEl>
                                          <p:spTgt spid="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8" fill="hold">
                            <p:stCondLst>
                              <p:cond delay="53080"/>
                            </p:stCondLst>
                            <p:childTnLst>
                              <p:par>
                                <p:cTn id="689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0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2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3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5" fill="hold">
                            <p:stCondLst>
                              <p:cond delay="54080"/>
                            </p:stCondLst>
                            <p:childTnLst>
                              <p:par>
                                <p:cTn id="69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8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1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2" fill="hold">
                            <p:stCondLst>
                              <p:cond delay="55080"/>
                            </p:stCondLst>
                            <p:childTnLst>
                              <p:par>
                                <p:cTn id="703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-7.40741E-7 L -0.13879 -0.00023 " pathEditMode="relative" rAng="0" ptsTypes="AA">
                                      <p:cBhvr>
                                        <p:cTn id="704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39" y="-23"/>
                                    </p:animMotion>
                                  </p:childTnLst>
                                </p:cTn>
                              </p:par>
                              <p:par>
                                <p:cTn id="705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61538E-6 1.11111E-6 L -0.13879 1.11111E-6 " pathEditMode="relative" rAng="0" ptsTypes="AA">
                                      <p:cBhvr>
                                        <p:cTn id="706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39" y="0"/>
                                    </p:animMotion>
                                  </p:childTnLst>
                                </p:cTn>
                              </p:par>
                              <p:par>
                                <p:cTn id="707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3" fill="hold">
                            <p:stCondLst>
                              <p:cond delay="55580"/>
                            </p:stCondLst>
                            <p:childTnLst>
                              <p:par>
                                <p:cTn id="7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6" dur="500"/>
                                        <p:tgtEl>
                                          <p:spTgt spid="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7" fill="hold">
                            <p:stCondLst>
                              <p:cond delay="56080"/>
                            </p:stCondLst>
                            <p:childTnLst>
                              <p:par>
                                <p:cTn id="718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19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1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2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4" fill="hold">
                            <p:stCondLst>
                              <p:cond delay="57080"/>
                            </p:stCondLst>
                            <p:childTnLst>
                              <p:par>
                                <p:cTn id="72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7" dur="1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8" dur="1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9" dur="1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0" dur="1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3" dur="1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4" dur="1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5" dur="1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8" dur="1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9" dur="1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0" dur="1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3" dur="1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4" dur="1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5" dur="1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8" dur="1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9" dur="1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0" dur="1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1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3" dur="1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4" dur="1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5" dur="1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6" dur="1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9" dur="1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0" dur="1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1" dur="1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4" dur="1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5" dur="1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6" dur="1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9" dur="1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0" dur="1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1" dur="1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4" dur="1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5" dur="1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6" dur="1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7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9" dur="1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0" dur="1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1" dur="1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2" dur="1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5" dur="1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6" dur="1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7" dur="1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0" dur="1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1" dur="1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2" dur="1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5" dur="1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6" dur="1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7" dur="1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0" dur="1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1" dur="1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2" dur="1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3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5" dur="1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6" dur="1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7" dur="1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8" dur="1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9" fill="hold">
                            <p:stCondLst>
                              <p:cond delay="57090"/>
                            </p:stCondLst>
                            <p:childTnLst>
                              <p:par>
                                <p:cTn id="8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2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3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5" fill="hold">
                            <p:stCondLst>
                              <p:cond delay="57590"/>
                            </p:stCondLst>
                            <p:childTnLst>
                              <p:par>
                                <p:cTn id="8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8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9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0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1" fill="hold">
                            <p:stCondLst>
                              <p:cond delay="58090"/>
                            </p:stCondLst>
                            <p:childTnLst>
                              <p:par>
                                <p:cTn id="8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4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5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6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7" fill="hold">
                            <p:stCondLst>
                              <p:cond delay="58590"/>
                            </p:stCondLst>
                            <p:childTnLst>
                              <p:par>
                                <p:cTn id="8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0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1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2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3" fill="hold">
                            <p:stCondLst>
                              <p:cond delay="59090"/>
                            </p:stCondLst>
                            <p:childTnLst>
                              <p:par>
                                <p:cTn id="83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6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7" fill="hold">
                            <p:stCondLst>
                              <p:cond delay="59590"/>
                            </p:stCondLst>
                            <p:childTnLst>
                              <p:par>
                                <p:cTn id="838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0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1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2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3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4" fill="hold">
                            <p:stCondLst>
                              <p:cond delay="60090"/>
                            </p:stCondLst>
                            <p:childTnLst>
                              <p:par>
                                <p:cTn id="84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7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0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1" fill="hold">
                            <p:stCondLst>
                              <p:cond delay="61090"/>
                            </p:stCondLst>
                            <p:childTnLst>
                              <p:par>
                                <p:cTn id="852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0769E-6 -2.22222E-6 L -0.13814 0.00023 " pathEditMode="relative" rAng="0" ptsTypes="AA">
                                      <p:cBhvr>
                                        <p:cTn id="853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07" y="0"/>
                                    </p:animMotion>
                                  </p:childTnLst>
                                </p:cTn>
                              </p:par>
                              <p:par>
                                <p:cTn id="854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0769E-6 -4.07407E-6 L -0.13814 -4.07407E-6 " pathEditMode="relative" rAng="0" ptsTypes="AA">
                                      <p:cBhvr>
                                        <p:cTn id="855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07" y="0"/>
                                    </p:animMotion>
                                  </p:childTnLst>
                                </p:cTn>
                              </p:par>
                              <p:par>
                                <p:cTn id="856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2" fill="hold">
                            <p:stCondLst>
                              <p:cond delay="61590"/>
                            </p:stCondLst>
                            <p:childTnLst>
                              <p:par>
                                <p:cTn id="86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5" dur="500"/>
                                        <p:tgtEl>
                                          <p:spTgt spid="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6" fill="hold">
                            <p:stCondLst>
                              <p:cond delay="62090"/>
                            </p:stCondLst>
                            <p:childTnLst>
                              <p:par>
                                <p:cTn id="867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68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0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71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3" fill="hold">
                            <p:stCondLst>
                              <p:cond delay="63090"/>
                            </p:stCondLst>
                            <p:childTnLst>
                              <p:par>
                                <p:cTn id="874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6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7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8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9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24" grpId="0" animBg="1"/>
      <p:bldP spid="125" grpId="0" animBg="1"/>
      <p:bldP spid="129" grpId="0" animBg="1"/>
      <p:bldP spid="130" grpId="0" animBg="1"/>
      <p:bldP spid="131" grpId="0" animBg="1"/>
      <p:bldP spid="133" grpId="0" animBg="1"/>
      <p:bldP spid="134" grpId="0" animBg="1"/>
      <p:bldP spid="136" grpId="0" animBg="1"/>
      <p:bldP spid="137" grpId="0" animBg="1"/>
      <p:bldP spid="139" grpId="0" animBg="1"/>
      <p:bldP spid="140" grpId="0" animBg="1"/>
      <p:bldP spid="142" grpId="0" animBg="1"/>
      <p:bldP spid="143" grpId="0" animBg="1"/>
      <p:bldP spid="145" grpId="0" animBg="1"/>
      <p:bldP spid="146" grpId="0" animBg="1"/>
      <p:bldP spid="148" grpId="0" animBg="1"/>
      <p:bldP spid="149" grpId="0" animBg="1"/>
      <p:bldP spid="151" grpId="0" animBg="1"/>
      <p:bldP spid="152" grpId="0" animBg="1"/>
      <p:bldP spid="155" grpId="0" animBg="1"/>
      <p:bldP spid="156" grpId="0" animBg="1"/>
      <p:bldP spid="160" grpId="0" animBg="1"/>
      <p:bldP spid="163" grpId="0" animBg="1"/>
      <p:bldP spid="164" grpId="0" animBg="1"/>
      <p:bldP spid="165" grpId="0" animBg="1"/>
      <p:bldP spid="168" grpId="0" animBg="1"/>
      <p:bldP spid="170" grpId="0" animBg="1"/>
      <p:bldP spid="172" grpId="0" animBg="1"/>
      <p:bldP spid="173" grpId="0" animBg="1"/>
      <p:bldP spid="175" grpId="0" animBg="1"/>
      <p:bldP spid="176" grpId="0" animBg="1"/>
      <p:bldP spid="178" grpId="0" animBg="1"/>
      <p:bldP spid="179" grpId="0" animBg="1"/>
      <p:bldP spid="180" grpId="0" animBg="1"/>
      <p:bldP spid="183" grpId="0" animBg="1"/>
      <p:bldP spid="184" grpId="0" animBg="1"/>
      <p:bldP spid="187" grpId="0"/>
      <p:bldP spid="188" grpId="0"/>
      <p:bldP spid="189" grpId="0"/>
      <p:bldP spid="190" grpId="0"/>
      <p:bldP spid="191" grpId="0"/>
      <p:bldP spid="191" grpId="1"/>
      <p:bldP spid="192" grpId="0"/>
      <p:bldP spid="193" grpId="0"/>
      <p:bldP spid="195" grpId="0"/>
      <p:bldP spid="197" grpId="0"/>
      <p:bldP spid="198" grpId="0"/>
      <p:bldP spid="199" grpId="0"/>
      <p:bldP spid="200" grpId="0"/>
      <p:bldP spid="201" grpId="0"/>
      <p:bldP spid="202" grpId="0"/>
      <p:bldP spid="203" grpId="0" animBg="1"/>
      <p:bldP spid="203" grpId="1" animBg="1"/>
      <p:bldP spid="203" grpId="2" animBg="1"/>
      <p:bldP spid="204" grpId="0" animBg="1"/>
      <p:bldP spid="204" grpId="1" animBg="1"/>
      <p:bldP spid="204" grpId="2" animBg="1"/>
      <p:bldP spid="205" grpId="0" animBg="1"/>
      <p:bldP spid="205" grpId="1" animBg="1"/>
      <p:bldP spid="205" grpId="2" animBg="1"/>
      <p:bldP spid="206" grpId="0" animBg="1"/>
      <p:bldP spid="206" grpId="1" animBg="1"/>
      <p:bldP spid="206" grpId="2" animBg="1"/>
      <p:bldP spid="207" grpId="0" animBg="1"/>
      <p:bldP spid="207" grpId="1" animBg="1"/>
      <p:bldP spid="207" grpId="2" animBg="1"/>
      <p:bldP spid="208" grpId="0" animBg="1"/>
      <p:bldP spid="208" grpId="1" animBg="1"/>
      <p:bldP spid="208" grpId="2" animBg="1"/>
      <p:bldP spid="209" grpId="0" animBg="1"/>
      <p:bldP spid="209" grpId="1" animBg="1"/>
      <p:bldP spid="209" grpId="2" animBg="1"/>
      <p:bldP spid="210" grpId="0" animBg="1"/>
      <p:bldP spid="210" grpId="1" animBg="1"/>
      <p:bldP spid="210" grpId="2" animBg="1"/>
      <p:bldP spid="211" grpId="0" animBg="1"/>
      <p:bldP spid="211" grpId="1" animBg="1"/>
      <p:bldP spid="211" grpId="2" animBg="1"/>
      <p:bldP spid="212" grpId="0" animBg="1"/>
      <p:bldP spid="212" grpId="1" animBg="1"/>
      <p:bldP spid="212" grpId="2" animBg="1"/>
      <p:bldP spid="213" grpId="0" animBg="1"/>
      <p:bldP spid="213" grpId="1" animBg="1"/>
      <p:bldP spid="213" grpId="2" animBg="1"/>
      <p:bldP spid="214" grpId="0" animBg="1"/>
      <p:bldP spid="214" grpId="1" animBg="1"/>
      <p:bldP spid="214" grpId="2" animBg="1"/>
      <p:bldP spid="215" grpId="0" animBg="1"/>
      <p:bldP spid="215" grpId="1" animBg="1"/>
      <p:bldP spid="215" grpId="2" animBg="1"/>
      <p:bldP spid="216" grpId="0" animBg="1"/>
      <p:bldP spid="216" grpId="1" animBg="1"/>
      <p:bldP spid="216" grpId="2" animBg="1"/>
      <p:bldP spid="217" grpId="0" animBg="1"/>
      <p:bldP spid="217" grpId="1" animBg="1"/>
      <p:bldP spid="217" grpId="2" animBg="1"/>
      <p:bldP spid="218" grpId="0" animBg="1"/>
      <p:bldP spid="218" grpId="1" animBg="1"/>
      <p:bldP spid="218" grpId="2" animBg="1"/>
      <p:bldP spid="219" grpId="0" animBg="1"/>
      <p:bldP spid="219" grpId="1" animBg="1"/>
      <p:bldP spid="219" grpId="2" animBg="1"/>
      <p:bldP spid="220" grpId="0" animBg="1"/>
      <p:bldP spid="220" grpId="1" animBg="1"/>
      <p:bldP spid="220" grpId="2" animBg="1"/>
      <p:bldP spid="221" grpId="0" animBg="1"/>
      <p:bldP spid="221" grpId="1" animBg="1"/>
      <p:bldP spid="221" grpId="2" animBg="1"/>
      <p:bldP spid="222" grpId="0" animBg="1"/>
      <p:bldP spid="222" grpId="1" animBg="1"/>
      <p:bldP spid="222" grpId="2" animBg="1"/>
      <p:bldP spid="224" grpId="0" animBg="1"/>
      <p:bldP spid="224" grpId="1" animBg="1"/>
      <p:bldP spid="224" grpId="2" animBg="1"/>
      <p:bldP spid="225" grpId="0" animBg="1"/>
      <p:bldP spid="225" grpId="1" animBg="1"/>
      <p:bldP spid="225" grpId="2" animBg="1"/>
      <p:bldP spid="226" grpId="0" animBg="1"/>
      <p:bldP spid="226" grpId="1" animBg="1"/>
      <p:bldP spid="226" grpId="2" animBg="1"/>
      <p:bldP spid="227" grpId="0" animBg="1"/>
      <p:bldP spid="227" grpId="1" animBg="1"/>
      <p:bldP spid="227" grpId="2" animBg="1"/>
      <p:bldP spid="228" grpId="0" animBg="1"/>
      <p:bldP spid="228" grpId="1" animBg="1"/>
      <p:bldP spid="228" grpId="2" animBg="1"/>
      <p:bldP spid="229" grpId="0" animBg="1"/>
      <p:bldP spid="229" grpId="1" animBg="1"/>
      <p:bldP spid="229" grpId="2" animBg="1"/>
      <p:bldP spid="230" grpId="0" animBg="1"/>
      <p:bldP spid="230" grpId="1" animBg="1"/>
      <p:bldP spid="230" grpId="2" animBg="1"/>
      <p:bldP spid="231" grpId="0" animBg="1"/>
      <p:bldP spid="231" grpId="1" animBg="1"/>
      <p:bldP spid="231" grpId="2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1" grpId="0" animBg="1"/>
      <p:bldP spid="242" grpId="0" animBg="1"/>
      <p:bldP spid="243" grpId="0" animBg="1"/>
      <p:bldP spid="244" grpId="0" animBg="1"/>
      <p:bldP spid="245" grpId="0" animBg="1"/>
      <p:bldP spid="2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Прямоугольник 107"/>
          <p:cNvSpPr/>
          <p:nvPr/>
        </p:nvSpPr>
        <p:spPr>
          <a:xfrm flipH="1">
            <a:off x="8913440" y="5065857"/>
            <a:ext cx="720076" cy="248606"/>
          </a:xfrm>
          <a:prstGeom prst="rect">
            <a:avLst/>
          </a:prstGeom>
          <a:gradFill flip="none" rotWithShape="1">
            <a:gsLst>
              <a:gs pos="0">
                <a:srgbClr val="7030A0"/>
              </a:gs>
              <a:gs pos="100000">
                <a:srgbClr val="7030A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109" name="Прямоугольник 108"/>
          <p:cNvSpPr/>
          <p:nvPr/>
        </p:nvSpPr>
        <p:spPr>
          <a:xfrm flipH="1">
            <a:off x="8913440" y="5306266"/>
            <a:ext cx="720076" cy="269933"/>
          </a:xfrm>
          <a:prstGeom prst="rect">
            <a:avLst/>
          </a:prstGeom>
          <a:gradFill flip="none" rotWithShape="1">
            <a:gsLst>
              <a:gs pos="0">
                <a:srgbClr val="7030A0"/>
              </a:gs>
              <a:gs pos="100000">
                <a:srgbClr val="7030A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118" name="Прямоугольник 117"/>
          <p:cNvSpPr/>
          <p:nvPr/>
        </p:nvSpPr>
        <p:spPr>
          <a:xfrm flipH="1">
            <a:off x="8913440" y="5583697"/>
            <a:ext cx="720076" cy="433326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100000">
                <a:srgbClr val="00B05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29" name="Прямоугольник 428"/>
          <p:cNvSpPr/>
          <p:nvPr/>
        </p:nvSpPr>
        <p:spPr>
          <a:xfrm flipH="1">
            <a:off x="8913440" y="4283030"/>
            <a:ext cx="720076" cy="272289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100000">
                <a:srgbClr val="00B0F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60" name="Прямоугольник 59"/>
          <p:cNvSpPr/>
          <p:nvPr/>
        </p:nvSpPr>
        <p:spPr>
          <a:xfrm flipH="1">
            <a:off x="8913440" y="4555515"/>
            <a:ext cx="720076" cy="248606"/>
          </a:xfrm>
          <a:prstGeom prst="rect">
            <a:avLst/>
          </a:prstGeom>
          <a:gradFill flip="none" rotWithShape="1">
            <a:gsLst>
              <a:gs pos="0">
                <a:srgbClr val="7030A0"/>
              </a:gs>
              <a:gs pos="100000">
                <a:srgbClr val="7030A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309" name="Прямоугольник 308"/>
          <p:cNvSpPr/>
          <p:nvPr/>
        </p:nvSpPr>
        <p:spPr>
          <a:xfrm flipH="1">
            <a:off x="8913440" y="1700809"/>
            <a:ext cx="720076" cy="272536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100000">
                <a:srgbClr val="00B05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394" name="Прямоугольник 393"/>
          <p:cNvSpPr/>
          <p:nvPr/>
        </p:nvSpPr>
        <p:spPr>
          <a:xfrm flipH="1">
            <a:off x="8913440" y="1987286"/>
            <a:ext cx="720076" cy="350852"/>
          </a:xfrm>
          <a:prstGeom prst="rect">
            <a:avLst/>
          </a:prstGeom>
          <a:gradFill flip="none" rotWithShape="1">
            <a:gsLst>
              <a:gs pos="0">
                <a:srgbClr val="7030A0"/>
              </a:gs>
              <a:gs pos="100000">
                <a:srgbClr val="7030A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398" name="Прямоугольник 397"/>
          <p:cNvSpPr/>
          <p:nvPr/>
        </p:nvSpPr>
        <p:spPr>
          <a:xfrm flipH="1">
            <a:off x="8913440" y="2331212"/>
            <a:ext cx="720076" cy="338862"/>
          </a:xfrm>
          <a:prstGeom prst="rect">
            <a:avLst/>
          </a:prstGeom>
          <a:gradFill flip="none" rotWithShape="1">
            <a:gsLst>
              <a:gs pos="0">
                <a:srgbClr val="FF6600"/>
              </a:gs>
              <a:gs pos="100000">
                <a:srgbClr val="FF660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02" name="Прямоугольник 401"/>
          <p:cNvSpPr/>
          <p:nvPr/>
        </p:nvSpPr>
        <p:spPr>
          <a:xfrm flipH="1">
            <a:off x="8913440" y="2680950"/>
            <a:ext cx="720076" cy="335329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100000">
                <a:srgbClr val="00B05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06" name="Прямоугольник 405"/>
          <p:cNvSpPr/>
          <p:nvPr/>
        </p:nvSpPr>
        <p:spPr>
          <a:xfrm flipH="1">
            <a:off x="8913440" y="3027777"/>
            <a:ext cx="720076" cy="298340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100000">
                <a:srgbClr val="00B05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12" name="Прямоугольник 411"/>
          <p:cNvSpPr/>
          <p:nvPr/>
        </p:nvSpPr>
        <p:spPr>
          <a:xfrm flipH="1">
            <a:off x="8913440" y="3332698"/>
            <a:ext cx="720076" cy="352912"/>
          </a:xfrm>
          <a:prstGeom prst="rect">
            <a:avLst/>
          </a:prstGeom>
          <a:gradFill flip="none" rotWithShape="1">
            <a:gsLst>
              <a:gs pos="0">
                <a:srgbClr val="FF6600"/>
              </a:gs>
              <a:gs pos="100000">
                <a:srgbClr val="FF660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16" name="Прямоугольник 415"/>
          <p:cNvSpPr/>
          <p:nvPr/>
        </p:nvSpPr>
        <p:spPr>
          <a:xfrm flipH="1">
            <a:off x="8913440" y="3675805"/>
            <a:ext cx="720076" cy="358870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100000">
                <a:srgbClr val="00B05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20" name="Прямоугольник 419"/>
          <p:cNvSpPr/>
          <p:nvPr/>
        </p:nvSpPr>
        <p:spPr>
          <a:xfrm flipH="1">
            <a:off x="8913440" y="4017288"/>
            <a:ext cx="720076" cy="272536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100000">
                <a:srgbClr val="00B05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88" name="Прямоугольник 87"/>
          <p:cNvSpPr/>
          <p:nvPr/>
        </p:nvSpPr>
        <p:spPr>
          <a:xfrm flipH="1">
            <a:off x="8913440" y="4795924"/>
            <a:ext cx="720076" cy="269933"/>
          </a:xfrm>
          <a:prstGeom prst="rect">
            <a:avLst/>
          </a:prstGeom>
          <a:gradFill flip="none" rotWithShape="1">
            <a:gsLst>
              <a:gs pos="0">
                <a:srgbClr val="7030A0"/>
              </a:gs>
              <a:gs pos="100000">
                <a:srgbClr val="7030A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2000671" y="4804121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9" name="Прямоугольник 118"/>
          <p:cNvSpPr/>
          <p:nvPr/>
        </p:nvSpPr>
        <p:spPr>
          <a:xfrm flipH="1">
            <a:off x="350654" y="5576348"/>
            <a:ext cx="1656185" cy="444533"/>
          </a:xfrm>
          <a:prstGeom prst="rect">
            <a:avLst/>
          </a:prstGeom>
          <a:pattFill prst="dkDnDiag">
            <a:fgClr>
              <a:srgbClr val="FF6600"/>
            </a:fgClr>
            <a:bgClr>
              <a:srgbClr val="FF6600"/>
            </a:bgClr>
          </a:pattFill>
          <a:ln>
            <a:noFill/>
          </a:ln>
          <a:effectLst/>
          <a:scene3d>
            <a:camera prst="orthographicFront"/>
            <a:lightRig rig="threePt" dir="t"/>
          </a:scene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cxnSp>
        <p:nvCxnSpPr>
          <p:cNvPr id="116" name="Прямая соединительная линия 115"/>
          <p:cNvCxnSpPr/>
          <p:nvPr/>
        </p:nvCxnSpPr>
        <p:spPr>
          <a:xfrm flipH="1">
            <a:off x="2000671" y="5576199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0" name="Прямоугольник 109"/>
          <p:cNvSpPr/>
          <p:nvPr/>
        </p:nvSpPr>
        <p:spPr>
          <a:xfrm flipH="1">
            <a:off x="350654" y="5058508"/>
            <a:ext cx="1656185" cy="517691"/>
          </a:xfrm>
          <a:prstGeom prst="rect">
            <a:avLst/>
          </a:prstGeom>
          <a:pattFill prst="dkDnDiag">
            <a:fgClr>
              <a:srgbClr val="FAB406"/>
            </a:fgClr>
            <a:bgClr>
              <a:srgbClr val="FAB406"/>
            </a:bgClr>
          </a:pattFill>
          <a:ln>
            <a:noFill/>
          </a:ln>
          <a:effectLst/>
          <a:scene3d>
            <a:camera prst="orthographicFront"/>
            <a:lightRig rig="threePt" dir="t"/>
          </a:scene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58" name="Прямоугольник 57"/>
          <p:cNvSpPr/>
          <p:nvPr/>
        </p:nvSpPr>
        <p:spPr>
          <a:xfrm flipH="1">
            <a:off x="350654" y="4548166"/>
            <a:ext cx="1656185" cy="517691"/>
          </a:xfrm>
          <a:prstGeom prst="rect">
            <a:avLst/>
          </a:prstGeom>
          <a:pattFill prst="dkDnDiag">
            <a:fgClr>
              <a:srgbClr val="FFCC00"/>
            </a:fgClr>
            <a:bgClr>
              <a:srgbClr val="FFCC00"/>
            </a:bgClr>
          </a:pattFill>
          <a:ln>
            <a:noFill/>
          </a:ln>
          <a:effectLst/>
          <a:scene3d>
            <a:camera prst="orthographicFront"/>
            <a:lightRig rig="threePt" dir="t"/>
          </a:scene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07" name="Прямоугольник 406"/>
          <p:cNvSpPr/>
          <p:nvPr/>
        </p:nvSpPr>
        <p:spPr>
          <a:xfrm flipH="1">
            <a:off x="350657" y="3028057"/>
            <a:ext cx="1656185" cy="1261766"/>
          </a:xfrm>
          <a:prstGeom prst="rect">
            <a:avLst/>
          </a:prstGeom>
          <a:pattFill prst="dkDnDiag">
            <a:fgClr>
              <a:srgbClr val="FFFF7D"/>
            </a:fgClr>
            <a:bgClr>
              <a:srgbClr val="FFFF7D"/>
            </a:bgClr>
          </a:pattFill>
          <a:ln>
            <a:noFill/>
          </a:ln>
          <a:effectLst/>
          <a:scene3d>
            <a:camera prst="orthographicFront"/>
            <a:lightRig rig="threePt" dir="t"/>
          </a:scene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27" name="Прямоугольник 426"/>
          <p:cNvSpPr/>
          <p:nvPr/>
        </p:nvSpPr>
        <p:spPr>
          <a:xfrm flipH="1">
            <a:off x="350654" y="4289674"/>
            <a:ext cx="1656185" cy="274375"/>
          </a:xfrm>
          <a:prstGeom prst="rect">
            <a:avLst/>
          </a:prstGeom>
          <a:pattFill prst="dkDnDiag">
            <a:fgClr>
              <a:srgbClr val="FFFF7D"/>
            </a:fgClr>
            <a:bgClr>
              <a:srgbClr val="FFFF00"/>
            </a:bgClr>
          </a:pattFill>
          <a:ln>
            <a:noFill/>
          </a:ln>
          <a:effectLst/>
          <a:scene3d>
            <a:camera prst="orthographicFront"/>
            <a:lightRig rig="threePt" dir="t"/>
          </a:scene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258" name="Прямоугольник 257"/>
          <p:cNvSpPr/>
          <p:nvPr/>
        </p:nvSpPr>
        <p:spPr>
          <a:xfrm flipH="1">
            <a:off x="350658" y="1700808"/>
            <a:ext cx="1656185" cy="1324705"/>
          </a:xfrm>
          <a:prstGeom prst="rect">
            <a:avLst/>
          </a:prstGeom>
          <a:pattFill prst="dkDnDiag">
            <a:fgClr>
              <a:srgbClr val="FFFFCC"/>
            </a:fgClr>
            <a:bgClr>
              <a:srgbClr val="FFFFCC"/>
            </a:bgClr>
          </a:pattFill>
          <a:ln>
            <a:noFill/>
          </a:ln>
          <a:effectLst/>
          <a:scene3d>
            <a:camera prst="orthographicFront"/>
            <a:lightRig rig="threePt" dir="t"/>
          </a:scene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169" name="Овал 168"/>
          <p:cNvSpPr/>
          <p:nvPr/>
        </p:nvSpPr>
        <p:spPr>
          <a:xfrm>
            <a:off x="285981" y="1424219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223" name="Овал 222"/>
          <p:cNvSpPr/>
          <p:nvPr/>
        </p:nvSpPr>
        <p:spPr>
          <a:xfrm>
            <a:off x="285976" y="1424219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194" name="Прямоугольник 193"/>
          <p:cNvSpPr/>
          <p:nvPr/>
        </p:nvSpPr>
        <p:spPr>
          <a:xfrm>
            <a:off x="344487" y="1477770"/>
            <a:ext cx="1656184" cy="4546183"/>
          </a:xfrm>
          <a:prstGeom prst="rect">
            <a:avLst/>
          </a:prstGeom>
          <a:noFill/>
          <a:ln w="12700" cap="rnd" cmpd="sng">
            <a:solidFill>
              <a:schemeClr val="tx1"/>
            </a:solidFill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257" name="Овал 256"/>
          <p:cNvSpPr/>
          <p:nvPr/>
        </p:nvSpPr>
        <p:spPr>
          <a:xfrm>
            <a:off x="1942163" y="1432343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303" name="Прямоугольник 302"/>
          <p:cNvSpPr/>
          <p:nvPr/>
        </p:nvSpPr>
        <p:spPr>
          <a:xfrm>
            <a:off x="344484" y="1477771"/>
            <a:ext cx="9289035" cy="223037"/>
          </a:xfrm>
          <a:prstGeom prst="rect">
            <a:avLst/>
          </a:prstGeom>
          <a:noFill/>
          <a:ln w="12700" cap="rnd" cmpd="sng">
            <a:solidFill>
              <a:schemeClr val="tx1"/>
            </a:solidFill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304" name="Овал 303"/>
          <p:cNvSpPr/>
          <p:nvPr/>
        </p:nvSpPr>
        <p:spPr>
          <a:xfrm>
            <a:off x="285981" y="1646137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305" name="Прямоугольник 304"/>
          <p:cNvSpPr/>
          <p:nvPr/>
        </p:nvSpPr>
        <p:spPr>
          <a:xfrm>
            <a:off x="2059176" y="1742890"/>
            <a:ext cx="6088262" cy="201018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AUDIT INTERNATIONAL STANDARDS FOR CURRICULUM DESIGN IN THE DISCIPLINE 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" name="Прямоугольник 307"/>
          <p:cNvSpPr/>
          <p:nvPr/>
        </p:nvSpPr>
        <p:spPr>
          <a:xfrm>
            <a:off x="504710" y="2227053"/>
            <a:ext cx="1335735" cy="431851"/>
          </a:xfrm>
          <a:prstGeom prst="rect">
            <a:avLst/>
          </a:prstGeom>
          <a:noFill/>
          <a:effectLst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en-US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the end of </a:t>
            </a:r>
            <a:r>
              <a:rPr lang="en-US" sz="12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r>
              <a:rPr lang="en-US" sz="12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301" name="Прямая соединительная линия 300"/>
          <p:cNvCxnSpPr/>
          <p:nvPr/>
        </p:nvCxnSpPr>
        <p:spPr>
          <a:xfrm flipH="1">
            <a:off x="2000671" y="1973344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02" name="Овал 301"/>
          <p:cNvSpPr/>
          <p:nvPr/>
        </p:nvSpPr>
        <p:spPr>
          <a:xfrm>
            <a:off x="1942163" y="1918854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395" name="Прямоугольник 394"/>
          <p:cNvSpPr/>
          <p:nvPr/>
        </p:nvSpPr>
        <p:spPr>
          <a:xfrm>
            <a:off x="2059176" y="1988773"/>
            <a:ext cx="6088262" cy="339518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SURVEY ALUMNI REGARDING THE USEFULNESS FOR THEIR CORPORATE CAREERS OF DEGREE STUDIES, AND SPECIFIC KNOWLEDGE AND SKILLS STUDIED 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6" name="Прямая соединительная линия 395"/>
          <p:cNvCxnSpPr/>
          <p:nvPr/>
        </p:nvCxnSpPr>
        <p:spPr>
          <a:xfrm flipH="1">
            <a:off x="2000671" y="2338708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97" name="Овал 396"/>
          <p:cNvSpPr/>
          <p:nvPr/>
        </p:nvSpPr>
        <p:spPr>
          <a:xfrm>
            <a:off x="1942163" y="2280202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399" name="Прямоугольник 398"/>
          <p:cNvSpPr/>
          <p:nvPr/>
        </p:nvSpPr>
        <p:spPr>
          <a:xfrm>
            <a:off x="2059176" y="2357648"/>
            <a:ext cx="6088262" cy="339518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SURVEY BUSINESS REPRESENTATIVES REGARDING THE GRADUATE KNOWLEDGE AND SKILLS THAT ARE MOST USEFUL FOR BUSINESS 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0" name="Прямая соединительная линия 399"/>
          <p:cNvCxnSpPr/>
          <p:nvPr/>
        </p:nvCxnSpPr>
        <p:spPr>
          <a:xfrm flipH="1">
            <a:off x="2000671" y="2679877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01" name="Овал 400"/>
          <p:cNvSpPr/>
          <p:nvPr/>
        </p:nvSpPr>
        <p:spPr>
          <a:xfrm>
            <a:off x="1942163" y="2621371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03" name="Прямоугольник 402"/>
          <p:cNvSpPr/>
          <p:nvPr/>
        </p:nvSpPr>
        <p:spPr>
          <a:xfrm>
            <a:off x="2059176" y="2682730"/>
            <a:ext cx="6088262" cy="339518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AUDIT FACULTY EXPERTISE AT EACH INSTITUTION REGARDING RESEARCH AND TEACHING SPECIALISM WITHIN THE DISCIPLINE 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4" name="Прямая соединительная линия 403"/>
          <p:cNvCxnSpPr/>
          <p:nvPr/>
        </p:nvCxnSpPr>
        <p:spPr>
          <a:xfrm flipH="1">
            <a:off x="2000671" y="3026084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05" name="Овал 404"/>
          <p:cNvSpPr/>
          <p:nvPr/>
        </p:nvSpPr>
        <p:spPr>
          <a:xfrm>
            <a:off x="1942163" y="2967578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08" name="Прямоугольник 407"/>
          <p:cNvSpPr/>
          <p:nvPr/>
        </p:nvSpPr>
        <p:spPr>
          <a:xfrm>
            <a:off x="2059176" y="3045024"/>
            <a:ext cx="6088262" cy="201018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FINALISE THE NEW CURRICULUM DESIGN 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" name="Прямоугольник 408"/>
          <p:cNvSpPr/>
          <p:nvPr/>
        </p:nvSpPr>
        <p:spPr>
          <a:xfrm>
            <a:off x="515514" y="3446852"/>
            <a:ext cx="1335735" cy="431851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en-US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the end of </a:t>
            </a:r>
            <a:r>
              <a:rPr lang="en-US" sz="12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r>
              <a:rPr lang="en-US" sz="12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410" name="Прямая соединительная линия 409"/>
          <p:cNvCxnSpPr/>
          <p:nvPr/>
        </p:nvCxnSpPr>
        <p:spPr>
          <a:xfrm flipH="1">
            <a:off x="2000671" y="3326117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11" name="Овал 410"/>
          <p:cNvSpPr/>
          <p:nvPr/>
        </p:nvSpPr>
        <p:spPr>
          <a:xfrm>
            <a:off x="1942163" y="3271627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13" name="Прямоугольник 412"/>
          <p:cNvSpPr/>
          <p:nvPr/>
        </p:nvSpPr>
        <p:spPr>
          <a:xfrm>
            <a:off x="2059176" y="3325722"/>
            <a:ext cx="6088262" cy="339518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BUILD RELATIONSHIPS WITH TARGET BUSINESSES AND SECURE OPPORTUNITIES FOR BUSINESS ENGAGEMENT WITHIN THE CURRICULUM 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4" name="Прямая соединительная линия 413"/>
          <p:cNvCxnSpPr/>
          <p:nvPr/>
        </p:nvCxnSpPr>
        <p:spPr>
          <a:xfrm flipH="1">
            <a:off x="2000671" y="3685609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15" name="Овал 414"/>
          <p:cNvSpPr/>
          <p:nvPr/>
        </p:nvSpPr>
        <p:spPr>
          <a:xfrm>
            <a:off x="1942163" y="3627103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17" name="Прямоугольник 416"/>
          <p:cNvSpPr/>
          <p:nvPr/>
        </p:nvSpPr>
        <p:spPr>
          <a:xfrm>
            <a:off x="2059176" y="3695156"/>
            <a:ext cx="6088262" cy="339518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RECRUIT FACULTY AS REQUIRED TO ENSURE A FIT BETWEEN THE NEW CURRICULUM DESIGN AND FACULTY RESOURCES 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8" name="Прямая соединительная линия 417"/>
          <p:cNvCxnSpPr/>
          <p:nvPr/>
        </p:nvCxnSpPr>
        <p:spPr>
          <a:xfrm flipH="1">
            <a:off x="2000671" y="4021294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19" name="Овал 418"/>
          <p:cNvSpPr/>
          <p:nvPr/>
        </p:nvSpPr>
        <p:spPr>
          <a:xfrm>
            <a:off x="1942163" y="3962788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21" name="Прямоугольник 420"/>
          <p:cNvSpPr/>
          <p:nvPr/>
        </p:nvSpPr>
        <p:spPr>
          <a:xfrm>
            <a:off x="2059175" y="4042638"/>
            <a:ext cx="6758787" cy="201018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PREPARE TEACHING RESOURCES TO ENSURE A FIT WITH THE NEW CURRICULUM DESIGN 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2" name="Прямая соединительная линия 421"/>
          <p:cNvCxnSpPr/>
          <p:nvPr/>
        </p:nvCxnSpPr>
        <p:spPr>
          <a:xfrm flipH="1">
            <a:off x="2000671" y="4289823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23" name="Овал 422"/>
          <p:cNvSpPr/>
          <p:nvPr/>
        </p:nvSpPr>
        <p:spPr>
          <a:xfrm>
            <a:off x="1942163" y="4231317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28" name="Прямоугольник 427"/>
          <p:cNvSpPr/>
          <p:nvPr/>
        </p:nvSpPr>
        <p:spPr>
          <a:xfrm>
            <a:off x="381457" y="4303202"/>
            <a:ext cx="1582242" cy="247185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en-US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the end </a:t>
            </a:r>
            <a:r>
              <a:rPr lang="en-US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2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r>
              <a:rPr lang="en-US" sz="12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30" name="Прямоугольник 429"/>
          <p:cNvSpPr/>
          <p:nvPr/>
        </p:nvSpPr>
        <p:spPr>
          <a:xfrm>
            <a:off x="2059176" y="4299937"/>
            <a:ext cx="6088262" cy="201018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 THE NEW CURRICULUM 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1" name="Прямая соединительная линия 430"/>
          <p:cNvCxnSpPr/>
          <p:nvPr/>
        </p:nvCxnSpPr>
        <p:spPr>
          <a:xfrm flipH="1">
            <a:off x="2000671" y="4555319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32" name="Овал 431"/>
          <p:cNvSpPr/>
          <p:nvPr/>
        </p:nvSpPr>
        <p:spPr>
          <a:xfrm>
            <a:off x="1942163" y="4496813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435404" y="4622687"/>
            <a:ext cx="1495956" cy="431851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en-US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the end of </a:t>
            </a:r>
            <a:r>
              <a:rPr lang="en-US" sz="12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8 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2059176" y="4548739"/>
            <a:ext cx="6088262" cy="201018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INCREASED RATES OF INTERNATIONAL FURTHER STUDY AMONG GRADUATES 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Овал 62"/>
          <p:cNvSpPr/>
          <p:nvPr/>
        </p:nvSpPr>
        <p:spPr>
          <a:xfrm>
            <a:off x="1942163" y="4745615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89" name="Прямоугольник 88"/>
          <p:cNvSpPr/>
          <p:nvPr/>
        </p:nvSpPr>
        <p:spPr>
          <a:xfrm>
            <a:off x="2059175" y="4810475"/>
            <a:ext cx="6770189" cy="201018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INCREASED RATES OF INTERNATIONAL GRADUATE EMPLOYMENT AMONG GRADUATES 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0" name="Прямая соединительная линия 89"/>
          <p:cNvCxnSpPr/>
          <p:nvPr/>
        </p:nvCxnSpPr>
        <p:spPr>
          <a:xfrm flipH="1">
            <a:off x="2000671" y="5065857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1" name="Овал 90"/>
          <p:cNvSpPr/>
          <p:nvPr/>
        </p:nvSpPr>
        <p:spPr>
          <a:xfrm>
            <a:off x="1942163" y="5007351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111" name="Прямоугольник 110"/>
          <p:cNvSpPr/>
          <p:nvPr/>
        </p:nvSpPr>
        <p:spPr>
          <a:xfrm>
            <a:off x="426808" y="5104891"/>
            <a:ext cx="1495956" cy="431851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en-US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the end of </a:t>
            </a:r>
            <a:r>
              <a:rPr lang="en-US" sz="12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9 </a:t>
            </a:r>
          </a:p>
        </p:txBody>
      </p:sp>
      <p:sp>
        <p:nvSpPr>
          <p:cNvPr id="112" name="Прямоугольник 111"/>
          <p:cNvSpPr/>
          <p:nvPr/>
        </p:nvSpPr>
        <p:spPr>
          <a:xfrm>
            <a:off x="2059176" y="5059081"/>
            <a:ext cx="6726448" cy="201018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IMPROVED QUALITY OF CANDIDATES IN THE RECRUITMENT TO DOCTORAL PROGRAMMES 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3" name="Прямая соединительная линия 112"/>
          <p:cNvCxnSpPr/>
          <p:nvPr/>
        </p:nvCxnSpPr>
        <p:spPr>
          <a:xfrm flipH="1">
            <a:off x="2000671" y="5314463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4" name="Овал 113"/>
          <p:cNvSpPr/>
          <p:nvPr/>
        </p:nvSpPr>
        <p:spPr>
          <a:xfrm>
            <a:off x="1942163" y="5255957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115" name="Прямоугольник 114"/>
          <p:cNvSpPr/>
          <p:nvPr/>
        </p:nvSpPr>
        <p:spPr>
          <a:xfrm>
            <a:off x="2059176" y="5320817"/>
            <a:ext cx="6088262" cy="201018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INCREASED RATES OF INTERNATIONAL DOCTORAL STUDY AMONG GRADUATES 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Овал 116"/>
          <p:cNvSpPr/>
          <p:nvPr/>
        </p:nvSpPr>
        <p:spPr>
          <a:xfrm>
            <a:off x="1942163" y="5517693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120" name="Прямоугольник 119"/>
          <p:cNvSpPr/>
          <p:nvPr/>
        </p:nvSpPr>
        <p:spPr>
          <a:xfrm>
            <a:off x="350651" y="5592102"/>
            <a:ext cx="1650015" cy="431851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en-US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the end </a:t>
            </a:r>
            <a:r>
              <a:rPr lang="en-US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2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r>
              <a:rPr lang="en-US" sz="12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</a:t>
            </a:r>
          </a:p>
        </p:txBody>
      </p:sp>
      <p:sp>
        <p:nvSpPr>
          <p:cNvPr id="121" name="Прямоугольник 120"/>
          <p:cNvSpPr/>
          <p:nvPr/>
        </p:nvSpPr>
        <p:spPr>
          <a:xfrm>
            <a:off x="2059176" y="5673019"/>
            <a:ext cx="6088262" cy="201018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IMPROVED QUALITY OF POST-DOCTORAL FACULTY 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2" name="Прямая соединительная линия 121"/>
          <p:cNvCxnSpPr/>
          <p:nvPr/>
        </p:nvCxnSpPr>
        <p:spPr>
          <a:xfrm flipH="1">
            <a:off x="2000671" y="6017024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3" name="Овал 122"/>
          <p:cNvSpPr/>
          <p:nvPr/>
        </p:nvSpPr>
        <p:spPr>
          <a:xfrm>
            <a:off x="1942163" y="5958518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126" name="Прямоугольник 125"/>
          <p:cNvSpPr/>
          <p:nvPr/>
        </p:nvSpPr>
        <p:spPr>
          <a:xfrm>
            <a:off x="4989000" y="1464635"/>
            <a:ext cx="1548176" cy="247185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MILESTONES 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607010" y="1469901"/>
            <a:ext cx="1189640" cy="247185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TIME SCALE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344488" y="1050303"/>
            <a:ext cx="8892988" cy="29046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4295" tIns="37148" rIns="74295" bIns="37148">
            <a:spAutoFit/>
          </a:bodyPr>
          <a:lstStyle/>
          <a:p>
            <a:r>
              <a:rPr lang="en-GB" sz="1400" dirty="0">
                <a:latin typeface="Arial Black" panose="020B0A04020102020204" pitchFamily="34" charset="0"/>
                <a:cs typeface="Arial" panose="020B0604020202020204" pitchFamily="34" charset="0"/>
              </a:rPr>
              <a:t>THE ROADMAP WITH MILESTONES TO REFLECT KEY ACTIONS AND IMPACTS</a:t>
            </a:r>
            <a:endParaRPr lang="en-GB" sz="14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83" name="Рисунок 8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66" y="424166"/>
            <a:ext cx="1469489" cy="421292"/>
          </a:xfrm>
          <a:prstGeom prst="rect">
            <a:avLst/>
          </a:prstGeom>
        </p:spPr>
      </p:pic>
      <p:sp>
        <p:nvSpPr>
          <p:cNvPr id="8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20366" y="6354945"/>
            <a:ext cx="9069138" cy="39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dirty="0">
                <a:solidFill>
                  <a:schemeClr val="tx1">
                    <a:alpha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www.britishcouncil.uz</a:t>
            </a:r>
            <a:endParaRPr lang="en-GB" sz="1100" dirty="0">
              <a:solidFill>
                <a:schemeClr val="tx1">
                  <a:alpha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5" name="Группа 84"/>
          <p:cNvGrpSpPr/>
          <p:nvPr/>
        </p:nvGrpSpPr>
        <p:grpSpPr>
          <a:xfrm>
            <a:off x="3248816" y="6091770"/>
            <a:ext cx="3373980" cy="204669"/>
            <a:chOff x="4014943" y="8928597"/>
            <a:chExt cx="4723572" cy="286537"/>
          </a:xfrm>
        </p:grpSpPr>
        <p:sp>
          <p:nvSpPr>
            <p:cNvPr id="86" name="Прямоугольник 85"/>
            <p:cNvSpPr/>
            <p:nvPr/>
          </p:nvSpPr>
          <p:spPr>
            <a:xfrm>
              <a:off x="5968802" y="8936890"/>
              <a:ext cx="271629" cy="27162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85" dirty="0"/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7621670" y="8936890"/>
              <a:ext cx="271629" cy="271629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85" dirty="0"/>
            </a:p>
          </p:txBody>
        </p:sp>
        <p:sp>
          <p:nvSpPr>
            <p:cNvPr id="92" name="Прямоугольник 91"/>
            <p:cNvSpPr/>
            <p:nvPr/>
          </p:nvSpPr>
          <p:spPr>
            <a:xfrm>
              <a:off x="4014943" y="8936890"/>
              <a:ext cx="271629" cy="271629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85" dirty="0"/>
            </a:p>
          </p:txBody>
        </p:sp>
        <p:sp>
          <p:nvSpPr>
            <p:cNvPr id="93" name="Прямоугольник 92"/>
            <p:cNvSpPr/>
            <p:nvPr/>
          </p:nvSpPr>
          <p:spPr>
            <a:xfrm>
              <a:off x="6179276" y="8937172"/>
              <a:ext cx="783237" cy="277962"/>
            </a:xfrm>
            <a:prstGeom prst="rect">
              <a:avLst/>
            </a:prstGeom>
            <a:noFill/>
          </p:spPr>
          <p:txBody>
            <a:bodyPr wrap="square" lIns="44224" tIns="22112" rIns="44224" bIns="22112">
              <a:spAutoFit/>
            </a:bodyPr>
            <a:lstStyle/>
            <a:p>
              <a:pPr algn="ctr"/>
              <a:r>
                <a:rPr lang="en-GB" sz="1000" dirty="0">
                  <a:latin typeface="Arial" panose="020B0604020202020204" pitchFamily="34" charset="0"/>
                  <a:cs typeface="Arial" panose="020B0604020202020204" pitchFamily="34" charset="0"/>
                </a:rPr>
                <a:t>Faculty</a:t>
              </a:r>
            </a:p>
          </p:txBody>
        </p:sp>
        <p:sp>
          <p:nvSpPr>
            <p:cNvPr id="94" name="Прямоугольник 93"/>
            <p:cNvSpPr/>
            <p:nvPr/>
          </p:nvSpPr>
          <p:spPr>
            <a:xfrm>
              <a:off x="7883102" y="8928597"/>
              <a:ext cx="855413" cy="277962"/>
            </a:xfrm>
            <a:prstGeom prst="rect">
              <a:avLst/>
            </a:prstGeom>
            <a:noFill/>
          </p:spPr>
          <p:txBody>
            <a:bodyPr wrap="square" lIns="44224" tIns="22112" rIns="44224" bIns="22112">
              <a:spAutoFit/>
            </a:bodyPr>
            <a:lstStyle/>
            <a:p>
              <a:pPr algn="ctr"/>
              <a:r>
                <a:rPr lang="en-GB" sz="1000" dirty="0">
                  <a:latin typeface="Arial" panose="020B0604020202020204" pitchFamily="34" charset="0"/>
                  <a:cs typeface="Arial" panose="020B0604020202020204" pitchFamily="34" charset="0"/>
                </a:rPr>
                <a:t>Students</a:t>
              </a:r>
            </a:p>
          </p:txBody>
        </p:sp>
        <p:sp>
          <p:nvSpPr>
            <p:cNvPr id="95" name="Прямоугольник 94"/>
            <p:cNvSpPr/>
            <p:nvPr/>
          </p:nvSpPr>
          <p:spPr>
            <a:xfrm>
              <a:off x="4277832" y="8928597"/>
              <a:ext cx="855413" cy="277962"/>
            </a:xfrm>
            <a:prstGeom prst="rect">
              <a:avLst/>
            </a:prstGeom>
            <a:noFill/>
          </p:spPr>
          <p:txBody>
            <a:bodyPr wrap="square" lIns="44224" tIns="22112" rIns="44224" bIns="22112">
              <a:spAutoFit/>
            </a:bodyPr>
            <a:lstStyle/>
            <a:p>
              <a:pPr algn="ctr"/>
              <a:r>
                <a:rPr lang="en-GB" sz="1000" dirty="0">
                  <a:latin typeface="Arial" panose="020B0604020202020204" pitchFamily="34" charset="0"/>
                  <a:cs typeface="Arial" panose="020B0604020202020204" pitchFamily="34" charset="0"/>
                </a:rPr>
                <a:t>Business</a:t>
              </a:r>
            </a:p>
          </p:txBody>
        </p:sp>
      </p:grpSp>
      <p:pic>
        <p:nvPicPr>
          <p:cNvPr id="96" name="Рисунок 9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940" y="263279"/>
            <a:ext cx="908564" cy="717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556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0"/>
    </mc:Choice>
    <mc:Fallback xmlns="">
      <p:transition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5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10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50"/>
                            </p:stCondLst>
                            <p:childTnLst>
                              <p:par>
                                <p:cTn id="16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-3.7037E-6 L 0.93766 -0.00139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75" y="-69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3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-1.11111E-6 L 0.93766 -0.00139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75" y="-69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50"/>
                            </p:stCondLst>
                            <p:childTnLst>
                              <p:par>
                                <p:cTn id="27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" dur="10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50"/>
                            </p:stCondLst>
                            <p:childTnLst>
                              <p:par>
                                <p:cTn id="40" presetID="42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-3.7037E-6 L 0.00048 0.66135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33056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1.11111E-6 L -3.07692E-6 0.66019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009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50"/>
                            </p:stCondLst>
                            <p:childTnLst>
                              <p:par>
                                <p:cTn id="51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"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"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105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5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5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1693"/>
                            </p:stCondLst>
                            <p:childTnLst>
                              <p:par>
                                <p:cTn id="6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75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75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2443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5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1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3693"/>
                            </p:stCondLst>
                            <p:childTnLst>
                              <p:par>
                                <p:cTn id="79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4.44444E-6 L 0.77052 -4.44444E-6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8" dur="1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5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95" dur="22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10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7132"/>
                            </p:stCondLst>
                            <p:childTnLst>
                              <p:par>
                                <p:cTn id="100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2.22222E-6 L 0.77052 -2.22222E-6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9" dur="10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5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6" dur="22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9" dur="10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3256"/>
                            </p:stCondLst>
                            <p:childTnLst>
                              <p:par>
                                <p:cTn id="121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7.40741E-7 L 0.77052 -7.40741E-7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0" dur="10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5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7" dur="22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0" dur="10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8558"/>
                            </p:stCondLst>
                            <p:childTnLst>
                              <p:par>
                                <p:cTn id="142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3.7037E-6 L 0.77052 -3.7037E-6 " pathEditMode="relative" rAng="0" ptsTypes="AA">
                                      <p:cBhvr>
                                        <p:cTn id="143" dur="20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144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1" dur="10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5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58" dur="22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33859"/>
                            </p:stCondLst>
                            <p:childTnLst>
                              <p:par>
                                <p:cTn id="16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750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750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750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750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34609"/>
                            </p:stCondLst>
                            <p:childTnLst>
                              <p:par>
                                <p:cTn id="1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5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2" dur="10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5859"/>
                            </p:stCondLst>
                            <p:childTnLst>
                              <p:par>
                                <p:cTn id="174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1.85185E-6 L 0.77052 1.85185E-6 " pathEditMode="relative" rAng="0" ptsTypes="AA">
                                      <p:cBhvr>
                                        <p:cTn id="175" dur="20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176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0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20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0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3" dur="10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5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90" dur="22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3" dur="10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38859"/>
                            </p:stCondLst>
                            <p:childTnLst>
                              <p:par>
                                <p:cTn id="195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1.48148E-6 L 0.77052 1.48148E-6 " pathEditMode="relative" rAng="0" ptsTypes="AA">
                                      <p:cBhvr>
                                        <p:cTn id="196" dur="2000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197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20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20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20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4" dur="10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15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11" dur="22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4" dur="10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44435"/>
                            </p:stCondLst>
                            <p:childTnLst>
                              <p:par>
                                <p:cTn id="216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2.59259E-6 L 0.77052 -2.59259E-6 " pathEditMode="relative" rAng="0" ptsTypes="AA">
                                      <p:cBhvr>
                                        <p:cTn id="217" dur="2000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218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20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20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20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20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4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5" dur="10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15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32" dur="22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5" dur="10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49134"/>
                            </p:stCondLst>
                            <p:childTnLst>
                              <p:par>
                                <p:cTn id="237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2.96296E-6 L 0.77052 -2.96296E-6 " pathEditMode="relative" rAng="0" ptsTypes="AA">
                                      <p:cBhvr>
                                        <p:cTn id="238" dur="20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239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20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20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20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20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6" dur="10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15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53" dur="22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52627"/>
                            </p:stCondLst>
                            <p:childTnLst>
                              <p:par>
                                <p:cTn id="25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75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75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75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75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53377"/>
                            </p:stCondLst>
                            <p:childTnLst>
                              <p:par>
                                <p:cTn id="2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15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7" dur="10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54627"/>
                            </p:stCondLst>
                            <p:childTnLst>
                              <p:par>
                                <p:cTn id="269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3.7037E-7 L 0.77052 -3.7037E-7 " pathEditMode="relative" rAng="0" ptsTypes="AA">
                                      <p:cBhvr>
                                        <p:cTn id="270" dur="20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271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20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20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20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20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7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8" dur="10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15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85" dur="22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57627"/>
                            </p:stCondLst>
                            <p:childTnLst>
                              <p:par>
                                <p:cTn id="28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9" dur="7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7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7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7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58377"/>
                            </p:stCondLst>
                            <p:childTnLst>
                              <p:par>
                                <p:cTn id="2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1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59727"/>
                            </p:stCondLst>
                            <p:childTnLst>
                              <p:par>
                                <p:cTn id="301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2.96296E-6 L 0.77052 -2.96296E-6 " pathEditMode="relative" rAng="0" ptsTypes="AA">
                                      <p:cBhvr>
                                        <p:cTn id="30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303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5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9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4" dur="1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17" dur="22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62837"/>
                            </p:stCondLst>
                            <p:childTnLst>
                              <p:par>
                                <p:cTn id="322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2.59259E-6 L 0.77052 2.59259E-6 " pathEditMode="relative" rAng="0" ptsTypes="AA">
                                      <p:cBhvr>
                                        <p:cTn id="323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324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0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1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5" dur="1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6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38" dur="22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9" fill="hold">
                            <p:stCondLst>
                              <p:cond delay="66275"/>
                            </p:stCondLst>
                            <p:childTnLst>
                              <p:par>
                                <p:cTn id="34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2" dur="75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75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75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75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>
                            <p:stCondLst>
                              <p:cond delay="67025"/>
                            </p:stCondLst>
                            <p:childTnLst>
                              <p:par>
                                <p:cTn id="3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9" dur="15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2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68375"/>
                            </p:stCondLst>
                            <p:childTnLst>
                              <p:par>
                                <p:cTn id="354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0 L 0.77052 0 " pathEditMode="relative" rAng="0" ptsTypes="AA">
                                      <p:cBhvr>
                                        <p:cTn id="355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356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8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2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3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7" dur="15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70" dur="22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3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71923"/>
                            </p:stCondLst>
                            <p:childTnLst>
                              <p:par>
                                <p:cTn id="375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2.96296E-6 L 0.77052 -2.96296E-6 " pathEditMode="relative" rAng="0" ptsTypes="AA">
                                      <p:cBhvr>
                                        <p:cTn id="376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377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9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3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4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8" dur="15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91" dur="22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75088"/>
                            </p:stCondLst>
                            <p:childTnLst>
                              <p:par>
                                <p:cTn id="39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5" dur="75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75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75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75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9" fill="hold">
                            <p:stCondLst>
                              <p:cond delay="75838"/>
                            </p:stCondLst>
                            <p:childTnLst>
                              <p:par>
                                <p:cTn id="4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2" dur="15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3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5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6" fill="hold">
                            <p:stCondLst>
                              <p:cond delay="77263"/>
                            </p:stCondLst>
                            <p:childTnLst>
                              <p:par>
                                <p:cTn id="407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4.81481E-6 L 0.77052 -4.81481E-6 " pathEditMode="relative" rAng="0" ptsTypes="AA">
                                      <p:cBhvr>
                                        <p:cTn id="408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409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1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5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6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0" dur="15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1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23" dur="22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09" grpId="0" animBg="1"/>
      <p:bldP spid="118" grpId="0" animBg="1"/>
      <p:bldP spid="429" grpId="0" animBg="1"/>
      <p:bldP spid="60" grpId="0" animBg="1"/>
      <p:bldP spid="309" grpId="0" animBg="1"/>
      <p:bldP spid="394" grpId="0" animBg="1"/>
      <p:bldP spid="398" grpId="0" animBg="1"/>
      <p:bldP spid="402" grpId="0" animBg="1"/>
      <p:bldP spid="406" grpId="0" animBg="1"/>
      <p:bldP spid="412" grpId="0" animBg="1"/>
      <p:bldP spid="416" grpId="0" animBg="1"/>
      <p:bldP spid="420" grpId="0" animBg="1"/>
      <p:bldP spid="88" grpId="0" animBg="1"/>
      <p:bldP spid="119" grpId="0" animBg="1"/>
      <p:bldP spid="110" grpId="0" animBg="1"/>
      <p:bldP spid="58" grpId="0" animBg="1"/>
      <p:bldP spid="407" grpId="0" animBg="1"/>
      <p:bldP spid="427" grpId="0" animBg="1"/>
      <p:bldP spid="258" grpId="0" animBg="1"/>
      <p:bldP spid="169" grpId="0" animBg="1"/>
      <p:bldP spid="169" grpId="1" animBg="1"/>
      <p:bldP spid="169" grpId="2" animBg="1"/>
      <p:bldP spid="223" grpId="0" animBg="1"/>
      <p:bldP spid="223" grpId="1" animBg="1"/>
      <p:bldP spid="223" grpId="2" animBg="1"/>
      <p:bldP spid="194" grpId="0" animBg="1"/>
      <p:bldP spid="257" grpId="0" animBg="1"/>
      <p:bldP spid="257" grpId="1" animBg="1"/>
      <p:bldP spid="257" grpId="2" animBg="1"/>
      <p:bldP spid="303" grpId="0" animBg="1"/>
      <p:bldP spid="304" grpId="0" animBg="1"/>
      <p:bldP spid="304" grpId="1" animBg="1"/>
      <p:bldP spid="304" grpId="2" animBg="1"/>
      <p:bldP spid="305" grpId="0"/>
      <p:bldP spid="308" grpId="0"/>
      <p:bldP spid="302" grpId="0" animBg="1"/>
      <p:bldP spid="302" grpId="1" animBg="1"/>
      <p:bldP spid="302" grpId="2" animBg="1"/>
      <p:bldP spid="395" grpId="0"/>
      <p:bldP spid="397" grpId="0" animBg="1"/>
      <p:bldP spid="397" grpId="1" animBg="1"/>
      <p:bldP spid="397" grpId="2" animBg="1"/>
      <p:bldP spid="399" grpId="0"/>
      <p:bldP spid="401" grpId="0" animBg="1"/>
      <p:bldP spid="401" grpId="1" animBg="1"/>
      <p:bldP spid="401" grpId="2" animBg="1"/>
      <p:bldP spid="403" grpId="0"/>
      <p:bldP spid="405" grpId="0" animBg="1"/>
      <p:bldP spid="405" grpId="1" animBg="1"/>
      <p:bldP spid="405" grpId="2" animBg="1"/>
      <p:bldP spid="408" grpId="0"/>
      <p:bldP spid="409" grpId="0"/>
      <p:bldP spid="411" grpId="0" animBg="1"/>
      <p:bldP spid="411" grpId="1" animBg="1"/>
      <p:bldP spid="411" grpId="2" animBg="1"/>
      <p:bldP spid="413" grpId="0"/>
      <p:bldP spid="415" grpId="0" animBg="1"/>
      <p:bldP spid="415" grpId="1" animBg="1"/>
      <p:bldP spid="415" grpId="2" animBg="1"/>
      <p:bldP spid="417" grpId="0"/>
      <p:bldP spid="419" grpId="0" animBg="1"/>
      <p:bldP spid="419" grpId="1" animBg="1"/>
      <p:bldP spid="419" grpId="2" animBg="1"/>
      <p:bldP spid="421" grpId="0"/>
      <p:bldP spid="423" grpId="0" animBg="1"/>
      <p:bldP spid="423" grpId="1" animBg="1"/>
      <p:bldP spid="423" grpId="2" animBg="1"/>
      <p:bldP spid="428" grpId="0"/>
      <p:bldP spid="430" grpId="0"/>
      <p:bldP spid="432" grpId="0" animBg="1"/>
      <p:bldP spid="432" grpId="1" animBg="1"/>
      <p:bldP spid="432" grpId="2" animBg="1"/>
      <p:bldP spid="59" grpId="0"/>
      <p:bldP spid="61" grpId="0"/>
      <p:bldP spid="63" grpId="0" animBg="1"/>
      <p:bldP spid="63" grpId="1" animBg="1"/>
      <p:bldP spid="63" grpId="2" animBg="1"/>
      <p:bldP spid="89" grpId="0"/>
      <p:bldP spid="91" grpId="0" animBg="1"/>
      <p:bldP spid="91" grpId="1" animBg="1"/>
      <p:bldP spid="91" grpId="2" animBg="1"/>
      <p:bldP spid="111" grpId="0"/>
      <p:bldP spid="112" grpId="0"/>
      <p:bldP spid="114" grpId="0" animBg="1"/>
      <p:bldP spid="114" grpId="1" animBg="1"/>
      <p:bldP spid="114" grpId="2" animBg="1"/>
      <p:bldP spid="115" grpId="0"/>
      <p:bldP spid="117" grpId="0" animBg="1"/>
      <p:bldP spid="117" grpId="1" animBg="1"/>
      <p:bldP spid="117" grpId="2" animBg="1"/>
      <p:bldP spid="120" grpId="0"/>
      <p:bldP spid="121" grpId="0"/>
      <p:bldP spid="123" grpId="0" animBg="1"/>
      <p:bldP spid="123" grpId="1" animBg="1"/>
      <p:bldP spid="123" grpId="2" animBg="1"/>
      <p:bldP spid="126" grpId="0"/>
      <p:bldP spid="127" grpId="0"/>
      <p:bldP spid="8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8156</TotalTime>
  <Words>575</Words>
  <Application>Microsoft Office PowerPoint</Application>
  <PresentationFormat>Лист A4 (210x297 мм)</PresentationFormat>
  <Paragraphs>129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Century Gothic</vt:lpstr>
      <vt:lpstr>Wingdings 3</vt:lpstr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DDI</dc:creator>
  <cp:lastModifiedBy>Маргарита</cp:lastModifiedBy>
  <cp:revision>274</cp:revision>
  <dcterms:created xsi:type="dcterms:W3CDTF">2018-03-04T10:14:18Z</dcterms:created>
  <dcterms:modified xsi:type="dcterms:W3CDTF">2018-06-13T06:34:58Z</dcterms:modified>
</cp:coreProperties>
</file>