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9"/>
  </p:notesMasterIdLst>
  <p:sldIdLst>
    <p:sldId id="259" r:id="rId2"/>
    <p:sldId id="257" r:id="rId3"/>
    <p:sldId id="263" r:id="rId4"/>
    <p:sldId id="262" r:id="rId5"/>
    <p:sldId id="266" r:id="rId6"/>
    <p:sldId id="267" r:id="rId7"/>
    <p:sldId id="268" r:id="rId8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7D"/>
    <a:srgbClr val="FF3300"/>
    <a:srgbClr val="FF6600"/>
    <a:srgbClr val="FAB406"/>
    <a:srgbClr val="FC9E62"/>
    <a:srgbClr val="FFCC00"/>
    <a:srgbClr val="B57EDE"/>
    <a:srgbClr val="FCBE62"/>
    <a:srgbClr val="FFCA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39" autoAdjust="0"/>
    <p:restoredTop sz="86379" autoAdjust="0"/>
  </p:normalViewPr>
  <p:slideViewPr>
    <p:cSldViewPr showGuides="1">
      <p:cViewPr varScale="1">
        <p:scale>
          <a:sx n="82" d="100"/>
          <a:sy n="82" d="100"/>
        </p:scale>
        <p:origin x="54" y="85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1BC4C-E662-4C41-A976-1013CA729CF0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2BF72-0BB2-4F91-BD76-8172CE36A3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879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2BF72-0BB2-4F91-BD76-8172CE36A36C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0668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8646" y="1447802"/>
            <a:ext cx="7172715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8646" y="4777380"/>
            <a:ext cx="7172715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8504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647" y="4800587"/>
            <a:ext cx="7172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8646" y="685800"/>
            <a:ext cx="7172715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647" y="5367325"/>
            <a:ext cx="71727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793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646" y="1447800"/>
            <a:ext cx="7172715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646" y="3657600"/>
            <a:ext cx="7172715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0497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861" y="1447801"/>
            <a:ext cx="6501136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575741" y="3765449"/>
            <a:ext cx="5904027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646" y="4350657"/>
            <a:ext cx="7172715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30055" y="971253"/>
            <a:ext cx="65172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2998" y="2613787"/>
            <a:ext cx="65172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9140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645" y="3124201"/>
            <a:ext cx="7172716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646" y="4777381"/>
            <a:ext cx="7172715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440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404" y="1981200"/>
            <a:ext cx="239495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0265" y="2667000"/>
            <a:ext cx="237909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56296" y="1981200"/>
            <a:ext cx="23863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47719" y="2667000"/>
            <a:ext cx="23948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790327" y="1981200"/>
            <a:ext cx="238296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790327" y="2667000"/>
            <a:ext cx="238296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028279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58283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0669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265" y="4250949"/>
            <a:ext cx="23894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0265" y="2209800"/>
            <a:ext cx="23894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0265" y="4827213"/>
            <a:ext cx="2389413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60941" y="4250949"/>
            <a:ext cx="2381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60940" y="2209800"/>
            <a:ext cx="238167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59841" y="4827212"/>
            <a:ext cx="238482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790327" y="4250949"/>
            <a:ext cx="238296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790326" y="2209800"/>
            <a:ext cx="238296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790226" y="4827210"/>
            <a:ext cx="2386119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028279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58283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3285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9735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931" y="430215"/>
            <a:ext cx="1424359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0264" y="773205"/>
            <a:ext cx="6032880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69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67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647" y="2861735"/>
            <a:ext cx="7172714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646" y="4777381"/>
            <a:ext cx="7172715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075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6675" y="2060577"/>
            <a:ext cx="3572956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473" y="2056093"/>
            <a:ext cx="3572958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1559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6675" y="1905000"/>
            <a:ext cx="357295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6675" y="2514600"/>
            <a:ext cx="3572956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5474" y="1905000"/>
            <a:ext cx="357295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5474" y="2514600"/>
            <a:ext cx="3572956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1664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5074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6143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644" y="1447800"/>
            <a:ext cx="276408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8514" y="1447800"/>
            <a:ext cx="422284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644" y="3129282"/>
            <a:ext cx="2764084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813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794" y="1854192"/>
            <a:ext cx="413906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7977" y="1143000"/>
            <a:ext cx="260100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644" y="3657600"/>
            <a:ext cx="4132622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052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824385" y="1676400"/>
            <a:ext cx="30543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6163985" y="-457200"/>
            <a:ext cx="173355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824385" y="6096000"/>
            <a:ext cx="107315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66820" y="2667000"/>
            <a:ext cx="454025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909770" y="2895600"/>
            <a:ext cx="255905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8391114" y="0"/>
            <a:ext cx="74295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103" y="452718"/>
            <a:ext cx="7643328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6675" y="2052925"/>
            <a:ext cx="7270959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8160847" y="1819244"/>
            <a:ext cx="990599" cy="24771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E9B8A7E-D344-49C7-BA14-BC6E30ED410C}" type="datetimeFigureOut">
              <a:rPr lang="ru-RU" smtClean="0"/>
              <a:t>13.06.2018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913605" y="3253844"/>
            <a:ext cx="3859795" cy="2477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634" y="295737"/>
            <a:ext cx="681214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BFCF3-8E39-452E-B147-A60040F48E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073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3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652" y="1778572"/>
            <a:ext cx="3096344" cy="88769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172" y="1340768"/>
            <a:ext cx="2232248" cy="176330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76536" y="4005064"/>
            <a:ext cx="8064896" cy="179857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ru-RU" sz="28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ДОРОЖНАЯ КАРТА </a:t>
            </a:r>
            <a:endParaRPr lang="en-US" sz="2800" b="1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ПО </a:t>
            </a:r>
            <a:r>
              <a:rPr lang="ru-RU" sz="28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РЕФОРМИРОВАНИЮ </a:t>
            </a:r>
            <a:endParaRPr lang="en-US" sz="2800" b="1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УЧЕБНЫХ </a:t>
            </a:r>
            <a:r>
              <a:rPr lang="ru-RU" sz="28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ПРОГРАММ И ПЛАНОВ</a:t>
            </a:r>
            <a:r>
              <a:rPr lang="en-US" sz="28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endParaRPr lang="en-US" sz="2800" b="1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ПО </a:t>
            </a:r>
            <a:r>
              <a:rPr lang="ru-RU" sz="28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НАПРАВЛЕНИЮ ЭКОНОМИКА</a:t>
            </a:r>
            <a:endParaRPr lang="en-GB" sz="28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33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61"/>
          <p:cNvSpPr/>
          <p:nvPr/>
        </p:nvSpPr>
        <p:spPr>
          <a:xfrm flipH="1">
            <a:off x="1889855" y="4826657"/>
            <a:ext cx="3528392" cy="1260000"/>
          </a:xfrm>
          <a:prstGeom prst="rect">
            <a:avLst/>
          </a:prstGeom>
          <a:pattFill prst="dkUpDiag">
            <a:fgClr>
              <a:srgbClr val="99D955"/>
            </a:fgClr>
            <a:bgClr>
              <a:srgbClr val="00B050"/>
            </a:bgClr>
          </a:patt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8" name="Прямоугольник 37"/>
          <p:cNvSpPr/>
          <p:nvPr/>
        </p:nvSpPr>
        <p:spPr>
          <a:xfrm flipH="1">
            <a:off x="1889855" y="3443058"/>
            <a:ext cx="3528392" cy="1260000"/>
          </a:xfrm>
          <a:prstGeom prst="rect">
            <a:avLst/>
          </a:prstGeom>
          <a:pattFill prst="dkDnDiag">
            <a:fgClr>
              <a:srgbClr val="FC9E62"/>
            </a:fgClr>
            <a:bgClr>
              <a:srgbClr val="FFCC00"/>
            </a:bgClr>
          </a:patt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0" name="Прямоугольник 49"/>
          <p:cNvSpPr/>
          <p:nvPr/>
        </p:nvSpPr>
        <p:spPr>
          <a:xfrm flipH="1">
            <a:off x="1889855" y="2060848"/>
            <a:ext cx="3528392" cy="1260000"/>
          </a:xfrm>
          <a:prstGeom prst="rect">
            <a:avLst/>
          </a:prstGeom>
          <a:pattFill prst="dkDnDiag">
            <a:fgClr>
              <a:srgbClr val="A461D7"/>
            </a:fgClr>
            <a:bgClr>
              <a:srgbClr val="B57EDE"/>
            </a:bgClr>
          </a:patt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437312" y="1892498"/>
            <a:ext cx="0" cy="4320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 flipH="1">
            <a:off x="5495818" y="2129036"/>
            <a:ext cx="2144492" cy="38018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25" name="Прямоугольник 24"/>
          <p:cNvSpPr/>
          <p:nvPr/>
        </p:nvSpPr>
        <p:spPr>
          <a:xfrm flipH="1">
            <a:off x="5495818" y="2535137"/>
            <a:ext cx="2144492" cy="5504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26" name="Прямоугольник 25"/>
          <p:cNvSpPr/>
          <p:nvPr/>
        </p:nvSpPr>
        <p:spPr>
          <a:xfrm flipH="1">
            <a:off x="5495818" y="3110309"/>
            <a:ext cx="2144492" cy="6791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27" name="Прямоугольник 26"/>
          <p:cNvSpPr/>
          <p:nvPr/>
        </p:nvSpPr>
        <p:spPr>
          <a:xfrm flipH="1">
            <a:off x="5495818" y="3816203"/>
            <a:ext cx="2144492" cy="54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28" name="Прямоугольник 27"/>
          <p:cNvSpPr/>
          <p:nvPr/>
        </p:nvSpPr>
        <p:spPr>
          <a:xfrm flipH="1">
            <a:off x="5495818" y="4377457"/>
            <a:ext cx="2144492" cy="54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5495818" y="4944199"/>
            <a:ext cx="2144492" cy="54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1" name="Прямоугольник 30"/>
          <p:cNvSpPr/>
          <p:nvPr/>
        </p:nvSpPr>
        <p:spPr>
          <a:xfrm flipH="1">
            <a:off x="5495818" y="5515162"/>
            <a:ext cx="2144492" cy="54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 rot="16200000" flipH="1">
            <a:off x="5488456" y="1824245"/>
            <a:ext cx="117013" cy="117013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2" name="Овал 51"/>
          <p:cNvSpPr/>
          <p:nvPr/>
        </p:nvSpPr>
        <p:spPr>
          <a:xfrm>
            <a:off x="5377790" y="3265737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3" name="Овал 52"/>
          <p:cNvSpPr/>
          <p:nvPr/>
        </p:nvSpPr>
        <p:spPr>
          <a:xfrm>
            <a:off x="5377791" y="1998222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344488" y="1050883"/>
            <a:ext cx="8892988" cy="50590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4295" tIns="37148" rIns="74295" bIns="37148">
            <a:spAutoFit/>
          </a:bodyPr>
          <a:lstStyle/>
          <a:p>
            <a:r>
              <a:rPr lang="ru-RU" sz="1400" dirty="0" smtClean="0">
                <a:latin typeface="Arial Black" panose="020B0A04020102020204" pitchFamily="34" charset="0"/>
              </a:rPr>
              <a:t>ПРИНЦИПЫ РАЗРАБОТКИ УЧЕБНЫХ ПЛАНОВ, НАПРАВЛЕННЫХ НА ПОВЫШЕНИЕ ИНТЕРНАЦИОНАЛИЗАЦИИ, АКТУАЛЬНОСТИ ДЛЯ БИЗНЕСА И ВОВЛЕЧЕНИЕ БИЗНЕСА</a:t>
            </a:r>
            <a:endParaRPr lang="en-GB" sz="1400" dirty="0">
              <a:latin typeface="Arial Black" panose="020B0A040201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041647" y="2439429"/>
            <a:ext cx="3224808" cy="505909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ru-RU" sz="14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СООТВЕТСТВИЕ МЕЖДУНАРОДНЫМ СТАНДАРТАМ</a:t>
            </a:r>
            <a:endParaRPr lang="en-GB" sz="14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516366" y="2113249"/>
            <a:ext cx="2094686" cy="382798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ru-RU" sz="1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СООТВЕТСТВИЕ НАЦИОНАЛЬНЫМ УСЛОВИЯМ</a:t>
            </a:r>
            <a:endParaRPr lang="en-GB" sz="1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513204" y="2617527"/>
            <a:ext cx="2094686" cy="382798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ru-RU" sz="1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СООТВЕТСТВИЕ УСЛОВИЯМ В ОТРАСЛИ</a:t>
            </a:r>
            <a:endParaRPr lang="en-GB" sz="1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525016" y="3113439"/>
            <a:ext cx="2094686" cy="690575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ru-RU" sz="1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СООТВЕТСТВИЕ УРОВНЮ ОПЫТА ПРЕПОДАВАТЕЛЬСКОГО СОСТАВА</a:t>
            </a:r>
            <a:endParaRPr lang="en-GB" sz="1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513204" y="3897866"/>
            <a:ext cx="2094686" cy="382798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ru-RU" sz="1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 ДЛЯ ПРОДОЛЖЕНИЯ ОБУЧЕНИЯ</a:t>
            </a:r>
            <a:endParaRPr lang="en-GB" sz="1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418247" y="4434379"/>
            <a:ext cx="2272856" cy="382798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ru-RU" sz="1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МЕЖДУНАРОДНАЯ </a:t>
            </a:r>
            <a:r>
              <a:rPr lang="ru-RU" sz="10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МОБИЛЬНОСТЬ</a:t>
            </a:r>
            <a:r>
              <a:rPr lang="en-US" sz="10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ВЫПУСКНИКОВ</a:t>
            </a:r>
            <a:endParaRPr lang="en-GB" sz="1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412301" y="4957283"/>
            <a:ext cx="2320116" cy="536686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ru-RU" sz="1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АКТИВНОСТЬ ПРЕПОДАВАТЕЛЕЙ В ОБРАЗОВАТЕЛЬНОМ ПРОЦЕССЕ</a:t>
            </a:r>
            <a:endParaRPr lang="en-GB" sz="1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468542" y="5512121"/>
            <a:ext cx="2094686" cy="536686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ru-RU" sz="1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КАЧЕСТВО ПРОФЕССОРСКО-ПРЕПОДАВАТЕЛЬСКОГО СОСТАВА</a:t>
            </a:r>
            <a:endParaRPr lang="en-GB" sz="1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5377790" y="4650405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2" name="Овал 41"/>
          <p:cNvSpPr/>
          <p:nvPr/>
        </p:nvSpPr>
        <p:spPr>
          <a:xfrm>
            <a:off x="5377791" y="3380432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041647" y="3932589"/>
            <a:ext cx="3224808" cy="290465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ru-RU" sz="14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ДЛЯ БИЗНЕСА</a:t>
            </a:r>
            <a:endParaRPr lang="en-GB" sz="14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Овал 62"/>
          <p:cNvSpPr/>
          <p:nvPr/>
        </p:nvSpPr>
        <p:spPr>
          <a:xfrm>
            <a:off x="5377790" y="6026719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64" name="Овал 63"/>
          <p:cNvSpPr/>
          <p:nvPr/>
        </p:nvSpPr>
        <p:spPr>
          <a:xfrm>
            <a:off x="5377791" y="4764031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041647" y="5358637"/>
            <a:ext cx="3224808" cy="290465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ru-RU" sz="14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ВОВЛЕЧЕНИЕ БИЗНЕСА</a:t>
            </a:r>
            <a:endParaRPr lang="en-GB" sz="14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6" y="424166"/>
            <a:ext cx="1469489" cy="421292"/>
          </a:xfrm>
          <a:prstGeom prst="rect">
            <a:avLst/>
          </a:prstGeom>
        </p:spPr>
      </p:pic>
      <p:sp>
        <p:nvSpPr>
          <p:cNvPr id="4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20366" y="6354945"/>
            <a:ext cx="9069138" cy="39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www.britishcouncil.uz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940" y="263279"/>
            <a:ext cx="908564" cy="71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6444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34410">
        <p15:prstTrans prst="curtains"/>
      </p:transition>
    </mc:Choice>
    <mc:Fallback xmlns="">
      <p:transition spd="slow" advTm="3441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700"/>
                            </p:stCondLst>
                            <p:childTnLst>
                              <p:par>
                                <p:cTn id="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200"/>
                            </p:stCondLst>
                            <p:childTnLst>
                              <p:par>
                                <p:cTn id="13" presetID="42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4.10256E-6 0.63148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57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200"/>
                            </p:stCondLst>
                            <p:childTnLst>
                              <p:par>
                                <p:cTn id="22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7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700"/>
                            </p:stCondLst>
                            <p:childTnLst>
                              <p:par>
                                <p:cTn id="33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6 1.48148E-6 L -0.35801 1.48148E-6 " pathEditMode="relative" rAng="0" ptsTypes="AA">
                                      <p:cBhvr>
                                        <p:cTn id="34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97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44 0.00047 L -0.35801 0.0007 " pathEditMode="relative" rAng="0" ptsTypes="AA">
                                      <p:cBhvr>
                                        <p:cTn id="36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81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4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3333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3" presetClass="pat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176 1.11111E-6 L -0.35801 1.11111E-6 " pathEditMode="relative" rAng="0" ptsTypes="AA">
                                      <p:cBhvr>
                                        <p:cTn id="60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97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3" presetClass="pat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144 0.00047 L -0.35801 0.0007 " pathEditMode="relative" rAng="0" ptsTypes="AA">
                                      <p:cBhvr>
                                        <p:cTn id="62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81" y="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7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3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4583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3" presetClass="pat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176 -7.40741E-7 L -0.35801 -7.40741E-7 " pathEditMode="relative" rAng="0" ptsTypes="AA">
                                      <p:cBhvr>
                                        <p:cTn id="86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97" y="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63" presetClass="pat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144 0.00046 L -0.35801 0.00069 " pathEditMode="relative" rAng="0" ptsTypes="AA">
                                      <p:cBhvr>
                                        <p:cTn id="88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81" y="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17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6484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94118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809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965"/>
                            </p:stCondLst>
                            <p:childTnLst>
                              <p:par>
                                <p:cTn id="115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3540"/>
                            </p:stCondLst>
                            <p:childTnLst>
                              <p:par>
                                <p:cTn id="1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7615"/>
                            </p:stCondLst>
                            <p:childTnLst>
                              <p:par>
                                <p:cTn id="1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0565"/>
                            </p:stCondLst>
                            <p:childTnLst>
                              <p:par>
                                <p:cTn id="1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3665"/>
                            </p:stCondLst>
                            <p:childTnLst>
                              <p:par>
                                <p:cTn id="1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7740"/>
                            </p:stCondLst>
                            <p:childTnLst>
                              <p:par>
                                <p:cTn id="1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38" grpId="0" animBg="1"/>
      <p:bldP spid="50" grpId="0" animBg="1"/>
      <p:bldP spid="24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31" grpId="0" animBg="1"/>
      <p:bldP spid="5" grpId="0" animBg="1"/>
      <p:bldP spid="5" grpId="2" animBg="1"/>
      <p:bldP spid="5" grpId="3" animBg="1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  <p:bldP spid="55" grpId="0"/>
      <p:bldP spid="37" grpId="0"/>
      <p:bldP spid="43" grpId="0"/>
      <p:bldP spid="56" grpId="0"/>
      <p:bldP spid="57" grpId="0"/>
      <p:bldP spid="58" grpId="0"/>
      <p:bldP spid="59" grpId="0"/>
      <p:bldP spid="60" grpId="0"/>
      <p:bldP spid="61" grpId="0"/>
      <p:bldP spid="41" grpId="0" animBg="1"/>
      <p:bldP spid="41" grpId="1" animBg="1"/>
      <p:bldP spid="41" grpId="2" animBg="1"/>
      <p:bldP spid="42" grpId="0" animBg="1"/>
      <p:bldP spid="42" grpId="1" animBg="1"/>
      <p:bldP spid="42" grpId="2" animBg="1"/>
      <p:bldP spid="44" grpId="0"/>
      <p:bldP spid="63" grpId="0" animBg="1"/>
      <p:bldP spid="63" grpId="1" animBg="1"/>
      <p:bldP spid="63" grpId="2" animBg="1"/>
      <p:bldP spid="64" grpId="0" animBg="1"/>
      <p:bldP spid="64" grpId="1" animBg="1"/>
      <p:bldP spid="64" grpId="2" animBg="1"/>
      <p:bldP spid="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44487" y="4227789"/>
            <a:ext cx="9289033" cy="902649"/>
          </a:xfrm>
          <a:prstGeom prst="rect">
            <a:avLst/>
          </a:prstGeom>
          <a:solidFill>
            <a:srgbClr val="FFDB01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1" name="Прямоугольный треугольник 40"/>
          <p:cNvSpPr/>
          <p:nvPr/>
        </p:nvSpPr>
        <p:spPr>
          <a:xfrm flipH="1">
            <a:off x="344488" y="4227789"/>
            <a:ext cx="9289032" cy="914893"/>
          </a:xfrm>
          <a:prstGeom prst="rtTriangle">
            <a:avLst/>
          </a:prstGeom>
          <a:pattFill prst="wdDnDiag">
            <a:fgClr>
              <a:srgbClr val="FFCC00"/>
            </a:fgClr>
            <a:bgClr>
              <a:srgbClr val="FC9E6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44488" y="3136298"/>
            <a:ext cx="9289032" cy="9026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6" name="Прямоугольный треугольник 45"/>
          <p:cNvSpPr/>
          <p:nvPr/>
        </p:nvSpPr>
        <p:spPr>
          <a:xfrm flipH="1">
            <a:off x="344488" y="3136299"/>
            <a:ext cx="9289032" cy="914893"/>
          </a:xfrm>
          <a:prstGeom prst="rtTriangle">
            <a:avLst/>
          </a:prstGeom>
          <a:pattFill prst="wdDnDiag">
            <a:fgClr>
              <a:schemeClr val="accent1"/>
            </a:fgClr>
            <a:bgClr>
              <a:srgbClr val="2796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344488" y="2060848"/>
            <a:ext cx="9289032" cy="90264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1" name="Прямоугольный треугольник 50"/>
          <p:cNvSpPr/>
          <p:nvPr/>
        </p:nvSpPr>
        <p:spPr>
          <a:xfrm flipH="1">
            <a:off x="344488" y="2052545"/>
            <a:ext cx="9289032" cy="914893"/>
          </a:xfrm>
          <a:prstGeom prst="rtTriangle">
            <a:avLst/>
          </a:prstGeom>
          <a:pattFill prst="wdDnDiag">
            <a:fgClr>
              <a:srgbClr val="7030A0"/>
            </a:fgClr>
            <a:bgClr>
              <a:srgbClr val="00206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cxnSp>
        <p:nvCxnSpPr>
          <p:cNvPr id="3" name="Прямая соединительная линия 2"/>
          <p:cNvCxnSpPr>
            <a:endCxn id="44" idx="4"/>
          </p:cNvCxnSpPr>
          <p:nvPr/>
        </p:nvCxnSpPr>
        <p:spPr>
          <a:xfrm>
            <a:off x="344488" y="1844824"/>
            <a:ext cx="0" cy="37690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Равнобедренный треугольник 4"/>
          <p:cNvSpPr/>
          <p:nvPr/>
        </p:nvSpPr>
        <p:spPr>
          <a:xfrm rot="5400000">
            <a:off x="137628" y="5485761"/>
            <a:ext cx="117013" cy="117013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3" name="Овал 12"/>
          <p:cNvSpPr/>
          <p:nvPr/>
        </p:nvSpPr>
        <p:spPr>
          <a:xfrm>
            <a:off x="289832" y="5071931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4" name="Овал 13"/>
          <p:cNvSpPr/>
          <p:nvPr/>
        </p:nvSpPr>
        <p:spPr>
          <a:xfrm>
            <a:off x="285982" y="4169283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09166" y="4328374"/>
            <a:ext cx="2018373" cy="290465"/>
          </a:xfrm>
          <a:prstGeom prst="rect">
            <a:avLst/>
          </a:prstGeom>
          <a:noFill/>
        </p:spPr>
        <p:txBody>
          <a:bodyPr wrap="none" lIns="74295" tIns="37148" rIns="74295" bIns="37148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МИКРО-ЭКОНОМИКА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162018" y="5620272"/>
            <a:ext cx="2015118" cy="290465"/>
          </a:xfrm>
          <a:prstGeom prst="rect">
            <a:avLst/>
          </a:prstGeom>
          <a:noFill/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ВРЕМЕННАЯ ШКАЛА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344491" y="5550389"/>
            <a:ext cx="92890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4" name="Овал 43"/>
          <p:cNvSpPr/>
          <p:nvPr/>
        </p:nvSpPr>
        <p:spPr>
          <a:xfrm>
            <a:off x="285981" y="5496838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7" name="Овал 46"/>
          <p:cNvSpPr/>
          <p:nvPr/>
        </p:nvSpPr>
        <p:spPr>
          <a:xfrm>
            <a:off x="289832" y="3980441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8" name="Овал 47"/>
          <p:cNvSpPr/>
          <p:nvPr/>
        </p:nvSpPr>
        <p:spPr>
          <a:xfrm>
            <a:off x="285982" y="3077792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475683" y="3190622"/>
            <a:ext cx="2018373" cy="290465"/>
          </a:xfrm>
          <a:prstGeom prst="rect">
            <a:avLst/>
          </a:prstGeom>
          <a:noFill/>
        </p:spPr>
        <p:txBody>
          <a:bodyPr wrap="none" lIns="74295" tIns="37148" rIns="74295" bIns="37148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МАКРО-ЭКОНОМИКА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289832" y="2896687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3" name="Овал 52"/>
          <p:cNvSpPr/>
          <p:nvPr/>
        </p:nvSpPr>
        <p:spPr>
          <a:xfrm>
            <a:off x="285982" y="1994039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466066" y="2074759"/>
            <a:ext cx="1554272" cy="290465"/>
          </a:xfrm>
          <a:prstGeom prst="rect">
            <a:avLst/>
          </a:prstGeom>
          <a:noFill/>
        </p:spPr>
        <p:txBody>
          <a:bodyPr wrap="none" lIns="74295" tIns="37148" rIns="74295" bIns="37148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ЭКОНОМЕТРИЯ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4488" y="1050303"/>
            <a:ext cx="8892988" cy="50590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4295" tIns="37148" rIns="74295" bIns="37148">
            <a:spAutoFit/>
          </a:bodyPr>
          <a:lstStyle/>
          <a:p>
            <a:r>
              <a:rPr lang="ru-RU" sz="1400" dirty="0">
                <a:latin typeface="Arial Black" panose="020B0A04020102020204" pitchFamily="34" charset="0"/>
              </a:rPr>
              <a:t>УПРОЩЕННАЯ СХЕМАТИЧЕСКАЯ ДИАГРАММА ПРЕДЛАГАЕМОЙ СТРУКТУРЫ УЧЕБНОГО ПЛАНА</a:t>
            </a:r>
            <a:endParaRPr lang="en-GB" sz="1400" dirty="0">
              <a:latin typeface="Arial Black" panose="020B0A04020102020204" pitchFamily="34" charset="0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6" y="424166"/>
            <a:ext cx="1469489" cy="421292"/>
          </a:xfrm>
          <a:prstGeom prst="rect">
            <a:avLst/>
          </a:prstGeom>
        </p:spPr>
      </p:pic>
      <p:sp>
        <p:nvSpPr>
          <p:cNvPr id="2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20366" y="6354945"/>
            <a:ext cx="9069138" cy="39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www.britishcouncil.uz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940" y="263279"/>
            <a:ext cx="908564" cy="71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0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3000"/>
    </mc:Choice>
    <mc:Fallback xmlns="">
      <p:transition advTm="2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25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25"/>
                            </p:stCondLst>
                            <p:childTnLst>
                              <p:par>
                                <p:cTn id="13" presetID="64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846E-6 -3.33333E-6 L -1.53846E-6 -0.53935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96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25"/>
                            </p:stCondLst>
                            <p:childTnLst>
                              <p:par>
                                <p:cTn id="2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25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25"/>
                            </p:stCondLst>
                            <p:childTnLst>
                              <p:par>
                                <p:cTn id="33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8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1.85185E-6 L 0.93734 1.85185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59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4.81481E-6 L 0.93766 -0.0016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75" y="-93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25"/>
                            </p:stCondLst>
                            <p:childTnLst>
                              <p:par>
                                <p:cTn id="47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25"/>
                            </p:stCondLst>
                            <p:childTnLst>
                              <p:par>
                                <p:cTn id="60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8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1.11111E-6 L 0.93734 0.00185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59" y="93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4.07407E-6 L 0.93766 -0.0013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75" y="-69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3025"/>
                            </p:stCondLst>
                            <p:childTnLst>
                              <p:par>
                                <p:cTn id="74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4025"/>
                            </p:stCondLst>
                            <p:childTnLst>
                              <p:par>
                                <p:cTn id="8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8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2.96296E-6 L 0.93734 0.00254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59" y="116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4.44444E-6 L 0.93766 0.00115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75" y="46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25"/>
                            </p:stCondLst>
                            <p:childTnLst>
                              <p:par>
                                <p:cTn id="101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025"/>
                            </p:stCondLst>
                            <p:childTnLst>
                              <p:par>
                                <p:cTn id="111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3.7037E-6 L 0.93766 -0.00162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75" y="-93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6" presetClass="exit" presetSubtype="32" fill="hold" grpId="2" nodeType="withEffect">
                                  <p:stCondLst>
                                    <p:cond delay="1975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4" dur="4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7" dur="4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0" dur="4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1025"/>
                            </p:stCondLst>
                            <p:childTnLst>
                              <p:par>
                                <p:cTn id="135" presetID="18" presetClass="exit" presetSubtype="3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1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8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13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8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14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41" grpId="0" animBg="1"/>
      <p:bldP spid="45" grpId="0" animBg="1"/>
      <p:bldP spid="45" grpId="1" animBg="1"/>
      <p:bldP spid="46" grpId="0" animBg="1"/>
      <p:bldP spid="50" grpId="0" animBg="1"/>
      <p:bldP spid="50" grpId="1" animBg="1"/>
      <p:bldP spid="51" grpId="0" animBg="1"/>
      <p:bldP spid="5" grpId="0" animBg="1"/>
      <p:bldP spid="5" grpId="1" animBg="1"/>
      <p:bldP spid="5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1"/>
      <p:bldP spid="34" grpId="0"/>
      <p:bldP spid="44" grpId="0" animBg="1"/>
      <p:bldP spid="44" grpId="1" animBg="1"/>
      <p:bldP spid="44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1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  <p:bldP spid="54" grpId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Прямоугольный треугольник 189"/>
          <p:cNvSpPr/>
          <p:nvPr/>
        </p:nvSpPr>
        <p:spPr>
          <a:xfrm flipH="1">
            <a:off x="1280605" y="2249302"/>
            <a:ext cx="7355306" cy="1060058"/>
          </a:xfrm>
          <a:prstGeom prst="rtTriangle">
            <a:avLst/>
          </a:prstGeom>
          <a:pattFill prst="wdDnDiag">
            <a:fgClr>
              <a:srgbClr val="FFFF00"/>
            </a:fgClr>
            <a:bgClr>
              <a:srgbClr val="FF0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191" name="Прямоугольный треугольник 190"/>
          <p:cNvSpPr/>
          <p:nvPr/>
        </p:nvSpPr>
        <p:spPr>
          <a:xfrm flipV="1">
            <a:off x="1280605" y="2253569"/>
            <a:ext cx="7355306" cy="1055791"/>
          </a:xfrm>
          <a:prstGeom prst="rtTriangle">
            <a:avLst/>
          </a:prstGeom>
          <a:pattFill prst="wdDnDiag">
            <a:fgClr>
              <a:srgbClr val="002060"/>
            </a:fgClr>
            <a:bgClr>
              <a:srgbClr val="7030A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192" name="Овал 191"/>
          <p:cNvSpPr/>
          <p:nvPr/>
        </p:nvSpPr>
        <p:spPr>
          <a:xfrm>
            <a:off x="4681993" y="1583037"/>
            <a:ext cx="549880" cy="549880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93" name="Овал 192"/>
          <p:cNvSpPr/>
          <p:nvPr/>
        </p:nvSpPr>
        <p:spPr>
          <a:xfrm>
            <a:off x="8359239" y="1583037"/>
            <a:ext cx="549880" cy="549880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94" name="Овал 193"/>
          <p:cNvSpPr/>
          <p:nvPr/>
        </p:nvSpPr>
        <p:spPr>
          <a:xfrm>
            <a:off x="4807121" y="1702096"/>
            <a:ext cx="300033" cy="300033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95" name="Овал 194"/>
          <p:cNvSpPr/>
          <p:nvPr/>
        </p:nvSpPr>
        <p:spPr>
          <a:xfrm>
            <a:off x="8485895" y="1702096"/>
            <a:ext cx="300033" cy="300033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97" name="Прямоугольник 196"/>
          <p:cNvSpPr/>
          <p:nvPr/>
        </p:nvSpPr>
        <p:spPr>
          <a:xfrm rot="16200000">
            <a:off x="233549" y="2626767"/>
            <a:ext cx="1378308" cy="401073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ВРЕМЕННАЯ ШКАЛА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Прямоугольник 197"/>
          <p:cNvSpPr/>
          <p:nvPr/>
        </p:nvSpPr>
        <p:spPr>
          <a:xfrm>
            <a:off x="1276971" y="2249302"/>
            <a:ext cx="7366755" cy="1060456"/>
          </a:xfrm>
          <a:prstGeom prst="rect">
            <a:avLst/>
          </a:prstGeom>
          <a:noFill/>
          <a:ln w="12700" cap="rnd" cmpd="sng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cxnSp>
        <p:nvCxnSpPr>
          <p:cNvPr id="199" name="Прямая соединительная линия 198"/>
          <p:cNvCxnSpPr/>
          <p:nvPr/>
        </p:nvCxnSpPr>
        <p:spPr>
          <a:xfrm>
            <a:off x="1276969" y="2063674"/>
            <a:ext cx="0" cy="1438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0" name="Равнобедренный треугольник 199"/>
          <p:cNvSpPr/>
          <p:nvPr/>
        </p:nvSpPr>
        <p:spPr>
          <a:xfrm rot="5400000">
            <a:off x="1075287" y="3433085"/>
            <a:ext cx="137470" cy="13747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01" name="Овал 200"/>
          <p:cNvSpPr/>
          <p:nvPr/>
        </p:nvSpPr>
        <p:spPr>
          <a:xfrm>
            <a:off x="1212757" y="3241023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02" name="Овал 201"/>
          <p:cNvSpPr/>
          <p:nvPr/>
        </p:nvSpPr>
        <p:spPr>
          <a:xfrm>
            <a:off x="4888197" y="3241023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03" name="Овал 202"/>
          <p:cNvSpPr/>
          <p:nvPr/>
        </p:nvSpPr>
        <p:spPr>
          <a:xfrm>
            <a:off x="8565234" y="3241023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cxnSp>
        <p:nvCxnSpPr>
          <p:cNvPr id="204" name="Прямая соединительная линия 203"/>
          <p:cNvCxnSpPr>
            <a:stCxn id="195" idx="4"/>
          </p:cNvCxnSpPr>
          <p:nvPr/>
        </p:nvCxnSpPr>
        <p:spPr>
          <a:xfrm>
            <a:off x="8635912" y="2002129"/>
            <a:ext cx="1" cy="12974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5" name="Овал 204"/>
          <p:cNvSpPr/>
          <p:nvPr/>
        </p:nvSpPr>
        <p:spPr>
          <a:xfrm>
            <a:off x="1208233" y="2180568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cxnSp>
        <p:nvCxnSpPr>
          <p:cNvPr id="206" name="Прямая соединительная линия 205"/>
          <p:cNvCxnSpPr>
            <a:stCxn id="194" idx="4"/>
          </p:cNvCxnSpPr>
          <p:nvPr/>
        </p:nvCxnSpPr>
        <p:spPr>
          <a:xfrm>
            <a:off x="4957138" y="2002129"/>
            <a:ext cx="1" cy="12974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7" name="Прямоугольник 206"/>
          <p:cNvSpPr/>
          <p:nvPr/>
        </p:nvSpPr>
        <p:spPr>
          <a:xfrm>
            <a:off x="4793298" y="1667704"/>
            <a:ext cx="327678" cy="35426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896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08" name="Прямоугольник 207"/>
          <p:cNvSpPr/>
          <p:nvPr/>
        </p:nvSpPr>
        <p:spPr>
          <a:xfrm>
            <a:off x="8472072" y="1667704"/>
            <a:ext cx="327678" cy="35426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896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09" name="Прямоугольник 208"/>
          <p:cNvSpPr/>
          <p:nvPr/>
        </p:nvSpPr>
        <p:spPr>
          <a:xfrm>
            <a:off x="6991067" y="3344782"/>
            <a:ext cx="1451617" cy="493406"/>
          </a:xfrm>
          <a:prstGeom prst="rect">
            <a:avLst/>
          </a:prstGeom>
          <a:noFill/>
        </p:spPr>
        <p:txBody>
          <a:bodyPr wrap="none" lIns="61913" tIns="30957" rIns="61913" bIns="30957">
            <a:spAutoFit/>
          </a:bodyPr>
          <a:lstStyle/>
          <a:p>
            <a:pPr algn="ctr"/>
            <a:r>
              <a:rPr lang="ru-RU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ОТРАСЛЕВЫЕ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ПРЕДМЕТЫ</a:t>
            </a:r>
            <a:endParaRPr lang="en-GB" sz="14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1315230" y="1910530"/>
            <a:ext cx="1328057" cy="277962"/>
          </a:xfrm>
          <a:prstGeom prst="rect">
            <a:avLst/>
          </a:prstGeom>
          <a:noFill/>
        </p:spPr>
        <p:txBody>
          <a:bodyPr wrap="none" lIns="61913" tIns="30957" rIns="61913" bIns="30957">
            <a:spAutoFit/>
          </a:bodyPr>
          <a:lstStyle/>
          <a:p>
            <a:r>
              <a:rPr lang="ru-RU" sz="1400" dirty="0">
                <a:solidFill>
                  <a:srgbClr val="B57E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lang="en-GB" sz="1400" dirty="0">
              <a:solidFill>
                <a:srgbClr val="B57ED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Овал 210"/>
          <p:cNvSpPr/>
          <p:nvPr/>
        </p:nvSpPr>
        <p:spPr>
          <a:xfrm>
            <a:off x="6524005" y="3432531"/>
            <a:ext cx="539972" cy="539972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12" name="Овал 211"/>
          <p:cNvSpPr/>
          <p:nvPr/>
        </p:nvSpPr>
        <p:spPr>
          <a:xfrm>
            <a:off x="6645707" y="3552500"/>
            <a:ext cx="300033" cy="300033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cxnSp>
        <p:nvCxnSpPr>
          <p:cNvPr id="213" name="Прямая соединительная линия 212"/>
          <p:cNvCxnSpPr>
            <a:endCxn id="214" idx="0"/>
          </p:cNvCxnSpPr>
          <p:nvPr/>
        </p:nvCxnSpPr>
        <p:spPr>
          <a:xfrm flipH="1">
            <a:off x="6795723" y="2249302"/>
            <a:ext cx="3" cy="12688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14" name="Прямоугольник 213"/>
          <p:cNvSpPr/>
          <p:nvPr/>
        </p:nvSpPr>
        <p:spPr>
          <a:xfrm>
            <a:off x="6631884" y="3518107"/>
            <a:ext cx="327678" cy="35426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896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15" name="Овал 214"/>
          <p:cNvSpPr/>
          <p:nvPr/>
        </p:nvSpPr>
        <p:spPr>
          <a:xfrm>
            <a:off x="6725254" y="2180568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16" name="Овал 215"/>
          <p:cNvSpPr/>
          <p:nvPr/>
        </p:nvSpPr>
        <p:spPr>
          <a:xfrm>
            <a:off x="2844747" y="3430314"/>
            <a:ext cx="544406" cy="544406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17" name="Овал 216"/>
          <p:cNvSpPr/>
          <p:nvPr/>
        </p:nvSpPr>
        <p:spPr>
          <a:xfrm>
            <a:off x="2966933" y="3552500"/>
            <a:ext cx="300033" cy="300033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18" name="Прямоугольник 217"/>
          <p:cNvSpPr/>
          <p:nvPr/>
        </p:nvSpPr>
        <p:spPr>
          <a:xfrm>
            <a:off x="2953109" y="3518107"/>
            <a:ext cx="327678" cy="35426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896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219" name="Прямая соединительная линия 218"/>
          <p:cNvCxnSpPr>
            <a:endCxn id="218" idx="0"/>
          </p:cNvCxnSpPr>
          <p:nvPr/>
        </p:nvCxnSpPr>
        <p:spPr>
          <a:xfrm flipH="1">
            <a:off x="3116948" y="2249302"/>
            <a:ext cx="6" cy="12688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0" name="Овал 219"/>
          <p:cNvSpPr/>
          <p:nvPr/>
        </p:nvSpPr>
        <p:spPr>
          <a:xfrm>
            <a:off x="3048214" y="2180568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21" name="Прямоугольный треугольник 220"/>
          <p:cNvSpPr/>
          <p:nvPr/>
        </p:nvSpPr>
        <p:spPr>
          <a:xfrm flipV="1">
            <a:off x="1284783" y="4486599"/>
            <a:ext cx="7358943" cy="1067097"/>
          </a:xfrm>
          <a:prstGeom prst="rtTriangle">
            <a:avLst/>
          </a:prstGeom>
          <a:pattFill prst="wdDnDiag">
            <a:fgClr>
              <a:srgbClr val="0070C0"/>
            </a:fgClr>
            <a:bgClr>
              <a:srgbClr val="00B0F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22" name="Прямоугольный треугольник 221"/>
          <p:cNvSpPr/>
          <p:nvPr/>
        </p:nvSpPr>
        <p:spPr>
          <a:xfrm flipH="1">
            <a:off x="1280592" y="4482332"/>
            <a:ext cx="7367314" cy="1060058"/>
          </a:xfrm>
          <a:prstGeom prst="rtTriangle">
            <a:avLst/>
          </a:prstGeom>
          <a:pattFill prst="wdDnDiag">
            <a:fgClr>
              <a:srgbClr val="279600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23" name="Овал 222"/>
          <p:cNvSpPr/>
          <p:nvPr/>
        </p:nvSpPr>
        <p:spPr>
          <a:xfrm>
            <a:off x="4697621" y="3818016"/>
            <a:ext cx="534252" cy="534252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24" name="Овал 223"/>
          <p:cNvSpPr/>
          <p:nvPr/>
        </p:nvSpPr>
        <p:spPr>
          <a:xfrm>
            <a:off x="8387799" y="3831157"/>
            <a:ext cx="507970" cy="507972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25" name="Овал 224"/>
          <p:cNvSpPr/>
          <p:nvPr/>
        </p:nvSpPr>
        <p:spPr>
          <a:xfrm>
            <a:off x="4814936" y="3935126"/>
            <a:ext cx="300033" cy="300033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26" name="Овал 225"/>
          <p:cNvSpPr/>
          <p:nvPr/>
        </p:nvSpPr>
        <p:spPr>
          <a:xfrm>
            <a:off x="8493710" y="3935126"/>
            <a:ext cx="300033" cy="300033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27" name="Прямоугольник 226"/>
          <p:cNvSpPr/>
          <p:nvPr/>
        </p:nvSpPr>
        <p:spPr>
          <a:xfrm rot="16200000">
            <a:off x="241364" y="4859797"/>
            <a:ext cx="1378308" cy="401073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ВРЕМЕННАЯ ШКАЛА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Прямоугольник 227"/>
          <p:cNvSpPr/>
          <p:nvPr/>
        </p:nvSpPr>
        <p:spPr>
          <a:xfrm>
            <a:off x="1284786" y="4482332"/>
            <a:ext cx="7366755" cy="1060456"/>
          </a:xfrm>
          <a:prstGeom prst="rect">
            <a:avLst/>
          </a:prstGeom>
          <a:noFill/>
          <a:ln w="12700" cap="rnd" cmpd="sng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cxnSp>
        <p:nvCxnSpPr>
          <p:cNvPr id="229" name="Прямая соединительная линия 228"/>
          <p:cNvCxnSpPr/>
          <p:nvPr/>
        </p:nvCxnSpPr>
        <p:spPr>
          <a:xfrm>
            <a:off x="1284784" y="4296704"/>
            <a:ext cx="0" cy="1438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0" name="Равнобедренный треугольник 229"/>
          <p:cNvSpPr/>
          <p:nvPr/>
        </p:nvSpPr>
        <p:spPr>
          <a:xfrm rot="5400000">
            <a:off x="1083102" y="5666115"/>
            <a:ext cx="137470" cy="13747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31" name="Овал 230"/>
          <p:cNvSpPr/>
          <p:nvPr/>
        </p:nvSpPr>
        <p:spPr>
          <a:xfrm>
            <a:off x="1220572" y="5474053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32" name="Овал 231"/>
          <p:cNvSpPr/>
          <p:nvPr/>
        </p:nvSpPr>
        <p:spPr>
          <a:xfrm>
            <a:off x="4896012" y="5474053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33" name="Овал 232"/>
          <p:cNvSpPr/>
          <p:nvPr/>
        </p:nvSpPr>
        <p:spPr>
          <a:xfrm>
            <a:off x="8573049" y="5474053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cxnSp>
        <p:nvCxnSpPr>
          <p:cNvPr id="234" name="Прямая соединительная линия 233"/>
          <p:cNvCxnSpPr>
            <a:stCxn id="226" idx="4"/>
          </p:cNvCxnSpPr>
          <p:nvPr/>
        </p:nvCxnSpPr>
        <p:spPr>
          <a:xfrm>
            <a:off x="8643727" y="4235159"/>
            <a:ext cx="1" cy="12974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5" name="Овал 234"/>
          <p:cNvSpPr/>
          <p:nvPr/>
        </p:nvSpPr>
        <p:spPr>
          <a:xfrm>
            <a:off x="1216048" y="4413598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cxnSp>
        <p:nvCxnSpPr>
          <p:cNvPr id="236" name="Прямая соединительная линия 235"/>
          <p:cNvCxnSpPr>
            <a:stCxn id="225" idx="4"/>
          </p:cNvCxnSpPr>
          <p:nvPr/>
        </p:nvCxnSpPr>
        <p:spPr>
          <a:xfrm>
            <a:off x="4964953" y="4235159"/>
            <a:ext cx="1" cy="12974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7" name="Прямоугольник 236"/>
          <p:cNvSpPr/>
          <p:nvPr/>
        </p:nvSpPr>
        <p:spPr>
          <a:xfrm>
            <a:off x="4801113" y="3900734"/>
            <a:ext cx="327678" cy="35426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896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8" name="Прямоугольник 237"/>
          <p:cNvSpPr/>
          <p:nvPr/>
        </p:nvSpPr>
        <p:spPr>
          <a:xfrm>
            <a:off x="8479887" y="3900734"/>
            <a:ext cx="327678" cy="35426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896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39" name="Прямоугольник 238"/>
          <p:cNvSpPr/>
          <p:nvPr/>
        </p:nvSpPr>
        <p:spPr>
          <a:xfrm>
            <a:off x="7037846" y="5592157"/>
            <a:ext cx="1367363" cy="493406"/>
          </a:xfrm>
          <a:prstGeom prst="rect">
            <a:avLst/>
          </a:prstGeom>
          <a:noFill/>
        </p:spPr>
        <p:txBody>
          <a:bodyPr wrap="none" lIns="61913" tIns="30957" rIns="61913" bIns="30957">
            <a:spAutoFit/>
          </a:bodyPr>
          <a:lstStyle/>
          <a:p>
            <a:pPr algn="ctr"/>
            <a:r>
              <a:rPr lang="ru-RU" sz="1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ДИПЛОМНАЯ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</a:t>
            </a:r>
            <a:endParaRPr lang="en-GB" sz="14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Прямоугольник 239"/>
          <p:cNvSpPr/>
          <p:nvPr/>
        </p:nvSpPr>
        <p:spPr>
          <a:xfrm>
            <a:off x="1273396" y="4143560"/>
            <a:ext cx="2672657" cy="277962"/>
          </a:xfrm>
          <a:prstGeom prst="rect">
            <a:avLst/>
          </a:prstGeom>
          <a:noFill/>
        </p:spPr>
        <p:txBody>
          <a:bodyPr wrap="none" lIns="61913" tIns="30957" rIns="61913" bIns="30957">
            <a:spAutoFit/>
          </a:bodyPr>
          <a:lstStyle/>
          <a:p>
            <a:pPr algn="ctr"/>
            <a:r>
              <a:rPr lang="ru-RU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НАЦИОНАЛЬНЫЙ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КОНТЕКСТ</a:t>
            </a:r>
            <a:endParaRPr lang="en-GB" sz="1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Овал 240"/>
          <p:cNvSpPr/>
          <p:nvPr/>
        </p:nvSpPr>
        <p:spPr>
          <a:xfrm>
            <a:off x="6537416" y="5671157"/>
            <a:ext cx="528780" cy="528780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42" name="Овал 241"/>
          <p:cNvSpPr/>
          <p:nvPr/>
        </p:nvSpPr>
        <p:spPr>
          <a:xfrm>
            <a:off x="6653522" y="5785530"/>
            <a:ext cx="300033" cy="300033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cxnSp>
        <p:nvCxnSpPr>
          <p:cNvPr id="243" name="Прямая соединительная линия 242"/>
          <p:cNvCxnSpPr>
            <a:endCxn id="244" idx="0"/>
          </p:cNvCxnSpPr>
          <p:nvPr/>
        </p:nvCxnSpPr>
        <p:spPr>
          <a:xfrm flipH="1">
            <a:off x="6803538" y="4482332"/>
            <a:ext cx="3" cy="12688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4" name="Прямоугольник 243"/>
          <p:cNvSpPr/>
          <p:nvPr/>
        </p:nvSpPr>
        <p:spPr>
          <a:xfrm>
            <a:off x="6639699" y="5751137"/>
            <a:ext cx="327678" cy="35426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896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45" name="Овал 244"/>
          <p:cNvSpPr/>
          <p:nvPr/>
        </p:nvSpPr>
        <p:spPr>
          <a:xfrm>
            <a:off x="6733069" y="4413598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46" name="Овал 245"/>
          <p:cNvSpPr/>
          <p:nvPr/>
        </p:nvSpPr>
        <p:spPr>
          <a:xfrm>
            <a:off x="2860376" y="5671158"/>
            <a:ext cx="528778" cy="528778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47" name="Овал 246"/>
          <p:cNvSpPr/>
          <p:nvPr/>
        </p:nvSpPr>
        <p:spPr>
          <a:xfrm>
            <a:off x="2974748" y="5785530"/>
            <a:ext cx="300033" cy="300033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248" name="Прямоугольник 247"/>
          <p:cNvSpPr/>
          <p:nvPr/>
        </p:nvSpPr>
        <p:spPr>
          <a:xfrm>
            <a:off x="2960924" y="5751137"/>
            <a:ext cx="327678" cy="35426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en-GB" sz="1896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249" name="Прямая соединительная линия 248"/>
          <p:cNvCxnSpPr>
            <a:endCxn id="248" idx="0"/>
          </p:cNvCxnSpPr>
          <p:nvPr/>
        </p:nvCxnSpPr>
        <p:spPr>
          <a:xfrm flipH="1">
            <a:off x="3124763" y="4482332"/>
            <a:ext cx="5" cy="12688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0" name="Овал 249"/>
          <p:cNvSpPr/>
          <p:nvPr/>
        </p:nvSpPr>
        <p:spPr>
          <a:xfrm>
            <a:off x="3056029" y="4413598"/>
            <a:ext cx="137470" cy="13747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344488" y="1050303"/>
            <a:ext cx="8892988" cy="50590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4295" tIns="37148" rIns="74295" bIns="37148">
            <a:spAutoFit/>
          </a:bodyPr>
          <a:lstStyle/>
          <a:p>
            <a:r>
              <a:rPr lang="ru-RU" sz="1400" dirty="0">
                <a:latin typeface="Arial Black" panose="020B0A04020102020204" pitchFamily="34" charset="0"/>
              </a:rPr>
              <a:t>УПРОЩЕННАЯ СХЕМАТИЧЕСКАЯ ДИАГРАММА ПРЕДЛАГАЕМОЙ СТРУКТУРЫ УЧЕБНОГО ПЛАНА</a:t>
            </a:r>
            <a:endParaRPr lang="en-GB" sz="1400" dirty="0">
              <a:latin typeface="Arial Black" panose="020B0A04020102020204" pitchFamily="34" charset="0"/>
            </a:endParaRPr>
          </a:p>
        </p:txBody>
      </p:sp>
      <p:pic>
        <p:nvPicPr>
          <p:cNvPr id="64" name="Рисунок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6" y="424166"/>
            <a:ext cx="1469489" cy="421292"/>
          </a:xfrm>
          <a:prstGeom prst="rect">
            <a:avLst/>
          </a:prstGeom>
        </p:spPr>
      </p:pic>
      <p:sp>
        <p:nvSpPr>
          <p:cNvPr id="6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20366" y="6354945"/>
            <a:ext cx="9069138" cy="39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www.britishcouncil.uz</a:t>
            </a:r>
            <a:endParaRPr lang="en-GB" sz="1100" dirty="0">
              <a:solidFill>
                <a:schemeClr val="tx1">
                  <a:alpha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6" name="Рисунок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940" y="263279"/>
            <a:ext cx="908564" cy="71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91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8000"/>
    </mc:Choice>
    <mc:Fallback xmlns="">
      <p:transition advTm="3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4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85185E-6 L -4.61538E-6 -0.20949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48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7.40741E-7 L 0.74455 7.40741E-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228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1.11111E-6 L 0.74214 1.11111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99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650"/>
                            </p:stCondLst>
                            <p:childTnLst>
                              <p:par>
                                <p:cTn id="43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650"/>
                            </p:stCondLst>
                            <p:childTnLst>
                              <p:par>
                                <p:cTn id="5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650"/>
                            </p:stCondLst>
                            <p:childTnLst>
                              <p:par>
                                <p:cTn id="63" presetID="42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0.00032 0.18727 " pathEditMode="relative" rAng="0" ptsTypes="AA">
                                      <p:cBhvr>
                                        <p:cTn id="64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9352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051E-6 7.40741E-7 L 2.82051E-6 0.18843 " pathEditMode="relative" rAng="0" ptsTypes="AA">
                                      <p:cBhvr>
                                        <p:cTn id="66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21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64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11111E-6 L -5.12821E-7 -0.19051 " pathEditMode="relative" rAng="0" ptsTypes="AA">
                                      <p:cBhvr>
                                        <p:cTn id="68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537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4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5897E-6 1.11111E-6 L -4.35897E-6 -0.19051 " pathEditMode="relative" rAng="0" ptsTypes="AA">
                                      <p:cBhvr>
                                        <p:cTn id="70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537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15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1150"/>
                            </p:stCondLst>
                            <p:childTnLst>
                              <p:par>
                                <p:cTn id="133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7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0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3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3150"/>
                            </p:stCondLst>
                            <p:childTnLst>
                              <p:par>
                                <p:cTn id="14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8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515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5700"/>
                            </p:stCondLst>
                            <p:childTnLst>
                              <p:par>
                                <p:cTn id="15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6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77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8650"/>
                            </p:stCondLst>
                            <p:childTnLst>
                              <p:par>
                                <p:cTn id="16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9150"/>
                            </p:stCondLst>
                            <p:childTnLst>
                              <p:par>
                                <p:cTn id="1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9650"/>
                            </p:stCondLst>
                            <p:childTnLst>
                              <p:par>
                                <p:cTn id="173" presetID="64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-1.11111E-6 L 4.10256E-6 -0.20972 " pathEditMode="relative" rAng="0" ptsTypes="AA">
                                      <p:cBhvr>
                                        <p:cTn id="174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486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0150"/>
                            </p:stCondLst>
                            <p:childTnLst>
                              <p:par>
                                <p:cTn id="18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0650"/>
                            </p:stCondLst>
                            <p:childTnLst>
                              <p:par>
                                <p:cTn id="18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8"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1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2650"/>
                            </p:stCondLst>
                            <p:childTnLst>
                              <p:par>
                                <p:cTn id="193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2.22222E-6 L 0.74295 -2.22222E-6 " pathEditMode="relative" rAng="0" ptsTypes="AA">
                                      <p:cBhvr>
                                        <p:cTn id="194" dur="2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147" y="0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9487E-6 -1.85185E-6 L 0.74215 -1.85185E-6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99" y="0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4800"/>
                            </p:stCondLst>
                            <p:childTnLst>
                              <p:par>
                                <p:cTn id="207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8"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1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6800"/>
                            </p:stCondLst>
                            <p:childTnLst>
                              <p:par>
                                <p:cTn id="2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2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9" dur="2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2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5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28800"/>
                            </p:stCondLst>
                            <p:childTnLst>
                              <p:par>
                                <p:cTn id="227" presetID="42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2.22222E-6 L -4.61538E-6 0.19005 " pathEditMode="relative" rAng="0" ptsTypes="AA">
                                      <p:cBhvr>
                                        <p:cTn id="228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91"/>
                                    </p:animMotion>
                                  </p:childTnLst>
                                </p:cTn>
                              </p:par>
                              <p:par>
                                <p:cTn id="229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2.22222E-6 L 1.53846E-6 0.19005 " pathEditMode="relative" rAng="0" ptsTypes="AA">
                                      <p:cBhvr>
                                        <p:cTn id="230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91"/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64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9487E-6 -1.85185E-6 L -1.79487E-6 -0.19051 " pathEditMode="relative" rAng="0" ptsTypes="AA">
                                      <p:cBhvr>
                                        <p:cTn id="232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537"/>
                                    </p:animMotion>
                                  </p:childTnLst>
                                </p:cTn>
                              </p:par>
                              <p:par>
                                <p:cTn id="233" presetID="64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1.85185E-6 L 4.35897E-6 -0.19051 " pathEditMode="relative" rAng="0" ptsTypes="AA">
                                      <p:cBhvr>
                                        <p:cTn id="234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537"/>
                                    </p:animMotion>
                                  </p:childTnLst>
                                </p:cTn>
                              </p:par>
                              <p:par>
                                <p:cTn id="235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29300"/>
                            </p:stCondLst>
                            <p:childTnLst>
                              <p:par>
                                <p:cTn id="2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1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30300"/>
                            </p:stCondLst>
                            <p:childTnLst>
                              <p:par>
                                <p:cTn id="297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8" dur="2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1" dur="2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4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7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32300"/>
                            </p:stCondLst>
                            <p:childTnLst>
                              <p:par>
                                <p:cTn id="31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2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34300"/>
                            </p:stCondLst>
                            <p:childTnLst>
                              <p:par>
                                <p:cTn id="3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1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35350"/>
                            </p:stCondLst>
                            <p:childTnLst>
                              <p:par>
                                <p:cTn id="31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0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37350"/>
                            </p:stCondLst>
                            <p:childTnLst>
                              <p:par>
                                <p:cTn id="3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1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  <p:bldP spid="191" grpId="0" animBg="1"/>
      <p:bldP spid="191" grpId="1" animBg="1"/>
      <p:bldP spid="192" grpId="0" animBg="1"/>
      <p:bldP spid="193" grpId="0" animBg="1"/>
      <p:bldP spid="194" grpId="0" animBg="1"/>
      <p:bldP spid="195" grpId="0" animBg="1"/>
      <p:bldP spid="197" grpId="0"/>
      <p:bldP spid="198" grpId="0" animBg="1"/>
      <p:bldP spid="198" grpId="1" animBg="1"/>
      <p:bldP spid="200" grpId="0" animBg="1"/>
      <p:bldP spid="200" grpId="1" animBg="1"/>
      <p:bldP spid="200" grpId="2" animBg="1"/>
      <p:bldP spid="201" grpId="0" animBg="1"/>
      <p:bldP spid="201" grpId="1" animBg="1"/>
      <p:bldP spid="201" grpId="2" animBg="1"/>
      <p:bldP spid="202" grpId="0" animBg="1"/>
      <p:bldP spid="202" grpId="1" animBg="1"/>
      <p:bldP spid="202" grpId="2" animBg="1"/>
      <p:bldP spid="203" grpId="0" animBg="1"/>
      <p:bldP spid="203" grpId="1" animBg="1"/>
      <p:bldP spid="203" grpId="2" animBg="1"/>
      <p:bldP spid="205" grpId="0" animBg="1"/>
      <p:bldP spid="205" grpId="1" animBg="1"/>
      <p:bldP spid="205" grpId="2" animBg="1"/>
      <p:bldP spid="207" grpId="0"/>
      <p:bldP spid="208" grpId="0"/>
      <p:bldP spid="209" grpId="0"/>
      <p:bldP spid="210" grpId="0"/>
      <p:bldP spid="211" grpId="0" animBg="1"/>
      <p:bldP spid="212" grpId="0" animBg="1"/>
      <p:bldP spid="214" grpId="0"/>
      <p:bldP spid="215" grpId="0" animBg="1"/>
      <p:bldP spid="215" grpId="1" animBg="1"/>
      <p:bldP spid="215" grpId="2" animBg="1"/>
      <p:bldP spid="216" grpId="0" animBg="1"/>
      <p:bldP spid="217" grpId="0" animBg="1"/>
      <p:bldP spid="218" grpId="0"/>
      <p:bldP spid="220" grpId="0" animBg="1"/>
      <p:bldP spid="220" grpId="1" animBg="1"/>
      <p:bldP spid="220" grpId="2" animBg="1"/>
      <p:bldP spid="221" grpId="0" animBg="1"/>
      <p:bldP spid="221" grpId="1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/>
      <p:bldP spid="228" grpId="0" animBg="1"/>
      <p:bldP spid="228" grpId="1" animBg="1"/>
      <p:bldP spid="230" grpId="0" animBg="1"/>
      <p:bldP spid="230" grpId="1" animBg="1"/>
      <p:bldP spid="230" grpId="2" animBg="1"/>
      <p:bldP spid="231" grpId="0" animBg="1"/>
      <p:bldP spid="231" grpId="1" animBg="1"/>
      <p:bldP spid="231" grpId="2" animBg="1"/>
      <p:bldP spid="232" grpId="0" animBg="1"/>
      <p:bldP spid="232" grpId="1" animBg="1"/>
      <p:bldP spid="232" grpId="2" animBg="1"/>
      <p:bldP spid="233" grpId="0" animBg="1"/>
      <p:bldP spid="233" grpId="1" animBg="1"/>
      <p:bldP spid="233" grpId="2" animBg="1"/>
      <p:bldP spid="235" grpId="0" animBg="1"/>
      <p:bldP spid="235" grpId="1" animBg="1"/>
      <p:bldP spid="235" grpId="2" animBg="1"/>
      <p:bldP spid="237" grpId="0"/>
      <p:bldP spid="238" grpId="0"/>
      <p:bldP spid="239" grpId="0"/>
      <p:bldP spid="240" grpId="0"/>
      <p:bldP spid="241" grpId="0" animBg="1"/>
      <p:bldP spid="242" grpId="0" animBg="1"/>
      <p:bldP spid="244" grpId="0"/>
      <p:bldP spid="245" grpId="0" animBg="1"/>
      <p:bldP spid="245" grpId="1" animBg="1"/>
      <p:bldP spid="245" grpId="2" animBg="1"/>
      <p:bldP spid="246" grpId="0" animBg="1"/>
      <p:bldP spid="247" grpId="0" animBg="1"/>
      <p:bldP spid="248" grpId="0"/>
      <p:bldP spid="250" grpId="0" animBg="1"/>
      <p:bldP spid="250" grpId="1" animBg="1"/>
      <p:bldP spid="250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Группа 86"/>
          <p:cNvGrpSpPr/>
          <p:nvPr/>
        </p:nvGrpSpPr>
        <p:grpSpPr>
          <a:xfrm>
            <a:off x="2151697" y="2070446"/>
            <a:ext cx="1054168" cy="322665"/>
            <a:chOff x="2137083" y="1413504"/>
            <a:chExt cx="1062980" cy="387198"/>
          </a:xfrm>
        </p:grpSpPr>
        <p:cxnSp>
          <p:nvCxnSpPr>
            <p:cNvPr id="88" name="Прямая соединительная линия 87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Группа 89"/>
          <p:cNvGrpSpPr/>
          <p:nvPr/>
        </p:nvGrpSpPr>
        <p:grpSpPr>
          <a:xfrm>
            <a:off x="1241757" y="3320724"/>
            <a:ext cx="1054168" cy="322665"/>
            <a:chOff x="2137083" y="1413504"/>
            <a:chExt cx="1062980" cy="387198"/>
          </a:xfrm>
        </p:grpSpPr>
        <p:cxnSp>
          <p:nvCxnSpPr>
            <p:cNvPr id="91" name="Прямая соединительная линия 90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Группа 93"/>
          <p:cNvGrpSpPr/>
          <p:nvPr/>
        </p:nvGrpSpPr>
        <p:grpSpPr>
          <a:xfrm>
            <a:off x="2985738" y="3374619"/>
            <a:ext cx="989954" cy="327890"/>
            <a:chOff x="2320014" y="1407234"/>
            <a:chExt cx="880049" cy="393468"/>
          </a:xfrm>
        </p:grpSpPr>
        <p:cxnSp>
          <p:nvCxnSpPr>
            <p:cNvPr id="95" name="Прямая соединительная линия 94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/>
            <p:nvPr/>
          </p:nvCxnSpPr>
          <p:spPr>
            <a:xfrm>
              <a:off x="2320014" y="1407234"/>
              <a:ext cx="690266" cy="627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Группа 97"/>
          <p:cNvGrpSpPr/>
          <p:nvPr/>
        </p:nvGrpSpPr>
        <p:grpSpPr>
          <a:xfrm flipV="1">
            <a:off x="1788570" y="5367080"/>
            <a:ext cx="1225730" cy="337679"/>
            <a:chOff x="2137083" y="1413504"/>
            <a:chExt cx="1062980" cy="387198"/>
          </a:xfrm>
        </p:grpSpPr>
        <p:cxnSp>
          <p:nvCxnSpPr>
            <p:cNvPr id="104" name="Прямая соединительная линия 103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Группа 107"/>
          <p:cNvGrpSpPr/>
          <p:nvPr/>
        </p:nvGrpSpPr>
        <p:grpSpPr>
          <a:xfrm flipV="1">
            <a:off x="3028311" y="5470529"/>
            <a:ext cx="1054168" cy="322665"/>
            <a:chOff x="2137083" y="1413504"/>
            <a:chExt cx="1062980" cy="387198"/>
          </a:xfrm>
        </p:grpSpPr>
        <p:cxnSp>
          <p:nvCxnSpPr>
            <p:cNvPr id="109" name="Прямая соединительная линия 108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Прямая соединительная линия 111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Группа 112"/>
          <p:cNvGrpSpPr/>
          <p:nvPr/>
        </p:nvGrpSpPr>
        <p:grpSpPr>
          <a:xfrm flipH="1">
            <a:off x="5803081" y="3256922"/>
            <a:ext cx="1054168" cy="322665"/>
            <a:chOff x="2137083" y="1413504"/>
            <a:chExt cx="1062980" cy="387198"/>
          </a:xfrm>
        </p:grpSpPr>
        <p:cxnSp>
          <p:nvCxnSpPr>
            <p:cNvPr id="114" name="Прямая соединительная линия 113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Группа 115"/>
          <p:cNvGrpSpPr/>
          <p:nvPr/>
        </p:nvGrpSpPr>
        <p:grpSpPr>
          <a:xfrm flipH="1">
            <a:off x="6546838" y="1877094"/>
            <a:ext cx="1054168" cy="322665"/>
            <a:chOff x="2137083" y="1413504"/>
            <a:chExt cx="1062980" cy="387198"/>
          </a:xfrm>
        </p:grpSpPr>
        <p:cxnSp>
          <p:nvCxnSpPr>
            <p:cNvPr id="117" name="Прямая соединительная линия 116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Прямая соединительная линия 119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Группа 120"/>
          <p:cNvGrpSpPr/>
          <p:nvPr/>
        </p:nvGrpSpPr>
        <p:grpSpPr>
          <a:xfrm flipH="1">
            <a:off x="7501971" y="3219746"/>
            <a:ext cx="1054168" cy="322665"/>
            <a:chOff x="2137083" y="1413504"/>
            <a:chExt cx="1062980" cy="387198"/>
          </a:xfrm>
        </p:grpSpPr>
        <p:cxnSp>
          <p:nvCxnSpPr>
            <p:cNvPr id="122" name="Прямая соединительная линия 121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единительная линия 122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Группа 123"/>
          <p:cNvGrpSpPr/>
          <p:nvPr/>
        </p:nvGrpSpPr>
        <p:grpSpPr>
          <a:xfrm flipH="1" flipV="1">
            <a:off x="7055372" y="5358942"/>
            <a:ext cx="1054168" cy="322665"/>
            <a:chOff x="2137083" y="1413504"/>
            <a:chExt cx="1062980" cy="387198"/>
          </a:xfrm>
        </p:grpSpPr>
        <p:cxnSp>
          <p:nvCxnSpPr>
            <p:cNvPr id="125" name="Прямая соединительная линия 124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rgbClr val="FFFF99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Прямая соединительная линия 125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rgbClr val="FFFF99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Группа 126"/>
          <p:cNvGrpSpPr/>
          <p:nvPr/>
        </p:nvGrpSpPr>
        <p:grpSpPr>
          <a:xfrm flipH="1" flipV="1">
            <a:off x="5665202" y="5484691"/>
            <a:ext cx="1054168" cy="465735"/>
            <a:chOff x="2137083" y="1413504"/>
            <a:chExt cx="1062980" cy="387198"/>
          </a:xfrm>
        </p:grpSpPr>
        <p:cxnSp>
          <p:nvCxnSpPr>
            <p:cNvPr id="128" name="Прямая соединительная линия 127"/>
            <p:cNvCxnSpPr/>
            <p:nvPr/>
          </p:nvCxnSpPr>
          <p:spPr>
            <a:xfrm flipH="1" flipV="1">
              <a:off x="3010280" y="1413504"/>
              <a:ext cx="189783" cy="387198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я соединительная линия 129"/>
            <p:cNvCxnSpPr/>
            <p:nvPr/>
          </p:nvCxnSpPr>
          <p:spPr>
            <a:xfrm>
              <a:off x="2137083" y="1413504"/>
              <a:ext cx="873197" cy="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1" name="Соединительная линия уступом 168"/>
          <p:cNvCxnSpPr>
            <a:stCxn id="143" idx="2"/>
            <a:endCxn id="146" idx="0"/>
          </p:cNvCxnSpPr>
          <p:nvPr/>
        </p:nvCxnSpPr>
        <p:spPr>
          <a:xfrm>
            <a:off x="6947987" y="2643849"/>
            <a:ext cx="385393" cy="831068"/>
          </a:xfrm>
          <a:prstGeom prst="curvedConnector2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2" name="Соединительная линия уступом 152"/>
          <p:cNvCxnSpPr>
            <a:stCxn id="155" idx="4"/>
            <a:endCxn id="148" idx="4"/>
          </p:cNvCxnSpPr>
          <p:nvPr/>
        </p:nvCxnSpPr>
        <p:spPr>
          <a:xfrm rot="5400000" flipH="1" flipV="1">
            <a:off x="4900002" y="4854607"/>
            <a:ext cx="13088" cy="1382306"/>
          </a:xfrm>
          <a:prstGeom prst="curvedConnector3">
            <a:avLst>
              <a:gd name="adj1" fmla="val -4055622"/>
            </a:avLst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3" name="Соединительная линия уступом 144"/>
          <p:cNvCxnSpPr>
            <a:stCxn id="148" idx="6"/>
            <a:endCxn id="150" idx="7"/>
          </p:cNvCxnSpPr>
          <p:nvPr/>
        </p:nvCxnSpPr>
        <p:spPr>
          <a:xfrm rot="10800000">
            <a:off x="3748556" y="2359666"/>
            <a:ext cx="1459100" cy="2789507"/>
          </a:xfrm>
          <a:prstGeom prst="curvedConnector4">
            <a:avLst>
              <a:gd name="adj1" fmla="val 27416"/>
              <a:gd name="adj2" fmla="val 106829"/>
            </a:avLst>
          </a:prstGeom>
          <a:ln w="76200">
            <a:solidFill>
              <a:srgbClr val="7030A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4" name="Соединительная линия уступом 152"/>
          <p:cNvCxnSpPr>
            <a:stCxn id="142" idx="5"/>
            <a:endCxn id="148" idx="2"/>
          </p:cNvCxnSpPr>
          <p:nvPr/>
        </p:nvCxnSpPr>
        <p:spPr>
          <a:xfrm rot="16200000" flipH="1">
            <a:off x="5152582" y="4314011"/>
            <a:ext cx="1004477" cy="665846"/>
          </a:xfrm>
          <a:prstGeom prst="curvedConnector4">
            <a:avLst>
              <a:gd name="adj1" fmla="val 24898"/>
              <a:gd name="adj2" fmla="val 128610"/>
            </a:avLst>
          </a:prstGeom>
          <a:ln w="76200">
            <a:solidFill>
              <a:srgbClr val="FFC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5" name="Соединительная линия уступом 196"/>
          <p:cNvCxnSpPr>
            <a:stCxn id="144" idx="4"/>
            <a:endCxn id="148" idx="3"/>
          </p:cNvCxnSpPr>
          <p:nvPr/>
        </p:nvCxnSpPr>
        <p:spPr>
          <a:xfrm rot="5400000" flipH="1">
            <a:off x="6289037" y="5009442"/>
            <a:ext cx="82257" cy="913325"/>
          </a:xfrm>
          <a:prstGeom prst="curvedConnector3">
            <a:avLst>
              <a:gd name="adj1" fmla="val -270476"/>
            </a:avLst>
          </a:prstGeom>
          <a:ln w="76200">
            <a:solidFill>
              <a:srgbClr val="FFC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6" name="Соединительная линия уступом 168"/>
          <p:cNvCxnSpPr>
            <a:stCxn id="143" idx="6"/>
            <a:endCxn id="142" idx="0"/>
          </p:cNvCxnSpPr>
          <p:nvPr/>
        </p:nvCxnSpPr>
        <p:spPr>
          <a:xfrm rot="10800000" flipV="1">
            <a:off x="5597701" y="2643849"/>
            <a:ext cx="386213" cy="835001"/>
          </a:xfrm>
          <a:prstGeom prst="curvedConnector2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7" name="Соединительная линия уступом 187"/>
          <p:cNvCxnSpPr>
            <a:stCxn id="146" idx="3"/>
            <a:endCxn id="144" idx="2"/>
          </p:cNvCxnSpPr>
          <p:nvPr/>
        </p:nvCxnSpPr>
        <p:spPr>
          <a:xfrm rot="5400000">
            <a:off x="6904771" y="4412821"/>
            <a:ext cx="976468" cy="432354"/>
          </a:xfrm>
          <a:prstGeom prst="curvedConnector2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8" name="Соединительная линия уступом 144"/>
          <p:cNvCxnSpPr>
            <a:stCxn id="150" idx="6"/>
            <a:endCxn id="149" idx="0"/>
          </p:cNvCxnSpPr>
          <p:nvPr/>
        </p:nvCxnSpPr>
        <p:spPr>
          <a:xfrm>
            <a:off x="3889743" y="2700519"/>
            <a:ext cx="306395" cy="785048"/>
          </a:xfrm>
          <a:prstGeom prst="curvedConnector2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9" name="Соединительная линия уступом 146"/>
          <p:cNvCxnSpPr>
            <a:stCxn id="150" idx="2"/>
            <a:endCxn id="154" idx="0"/>
          </p:cNvCxnSpPr>
          <p:nvPr/>
        </p:nvCxnSpPr>
        <p:spPr>
          <a:xfrm rot="10800000" flipV="1">
            <a:off x="2539777" y="2700518"/>
            <a:ext cx="385893" cy="763243"/>
          </a:xfrm>
          <a:prstGeom prst="curvedConnector2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0" name="Соединительная линия уступом 150"/>
          <p:cNvCxnSpPr>
            <a:stCxn id="154" idx="3"/>
            <a:endCxn id="152" idx="2"/>
          </p:cNvCxnSpPr>
          <p:nvPr/>
        </p:nvCxnSpPr>
        <p:spPr>
          <a:xfrm rot="16200000" flipH="1">
            <a:off x="1969079" y="4424502"/>
            <a:ext cx="980345" cy="390555"/>
          </a:xfrm>
          <a:prstGeom prst="curvedConnector2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1" name="Соединительная линия уступом 152"/>
          <p:cNvCxnSpPr>
            <a:stCxn id="149" idx="5"/>
            <a:endCxn id="155" idx="2"/>
          </p:cNvCxnSpPr>
          <p:nvPr/>
        </p:nvCxnSpPr>
        <p:spPr>
          <a:xfrm rot="5400000">
            <a:off x="3643222" y="4333543"/>
            <a:ext cx="1010849" cy="646589"/>
          </a:xfrm>
          <a:prstGeom prst="curvedConnector4">
            <a:avLst>
              <a:gd name="adj1" fmla="val 25056"/>
              <a:gd name="adj2" fmla="val 135355"/>
            </a:avLst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2" name="Овал 141"/>
          <p:cNvSpPr/>
          <p:nvPr/>
        </p:nvSpPr>
        <p:spPr>
          <a:xfrm flipH="1">
            <a:off x="5207657" y="3478851"/>
            <a:ext cx="780087" cy="780087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43" name="Овал 142"/>
          <p:cNvSpPr/>
          <p:nvPr/>
        </p:nvSpPr>
        <p:spPr>
          <a:xfrm flipH="1">
            <a:off x="5983914" y="2161813"/>
            <a:ext cx="964073" cy="964073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44" name="Овал 143"/>
          <p:cNvSpPr/>
          <p:nvPr/>
        </p:nvSpPr>
        <p:spPr>
          <a:xfrm flipH="1">
            <a:off x="6396827" y="4727231"/>
            <a:ext cx="780000" cy="7800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46" name="Овал 145"/>
          <p:cNvSpPr/>
          <p:nvPr/>
        </p:nvSpPr>
        <p:spPr>
          <a:xfrm flipH="1">
            <a:off x="6943336" y="3474918"/>
            <a:ext cx="780087" cy="780087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48" name="Овал 147"/>
          <p:cNvSpPr/>
          <p:nvPr/>
        </p:nvSpPr>
        <p:spPr>
          <a:xfrm flipH="1">
            <a:off x="5207657" y="4759130"/>
            <a:ext cx="780087" cy="780087"/>
          </a:xfrm>
          <a:prstGeom prst="ellipse">
            <a:avLst/>
          </a:prstGeom>
          <a:solidFill>
            <a:srgbClr val="7030A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49" name="Овал 148"/>
          <p:cNvSpPr/>
          <p:nvPr/>
        </p:nvSpPr>
        <p:spPr>
          <a:xfrm>
            <a:off x="3806094" y="3485567"/>
            <a:ext cx="780087" cy="780087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50" name="Овал 149"/>
          <p:cNvSpPr/>
          <p:nvPr/>
        </p:nvSpPr>
        <p:spPr>
          <a:xfrm>
            <a:off x="2925670" y="2218482"/>
            <a:ext cx="964073" cy="964073"/>
          </a:xfrm>
          <a:prstGeom prst="ellipse">
            <a:avLst/>
          </a:prstGeom>
          <a:solidFill>
            <a:srgbClr val="FF0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52" name="Овал 151"/>
          <p:cNvSpPr/>
          <p:nvPr/>
        </p:nvSpPr>
        <p:spPr>
          <a:xfrm>
            <a:off x="2654528" y="4719951"/>
            <a:ext cx="780000" cy="780000"/>
          </a:xfrm>
          <a:prstGeom prst="ellipse">
            <a:avLst/>
          </a:prstGeom>
          <a:solidFill>
            <a:srgbClr val="3897A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54" name="Овал 153"/>
          <p:cNvSpPr/>
          <p:nvPr/>
        </p:nvSpPr>
        <p:spPr>
          <a:xfrm>
            <a:off x="2149733" y="3463761"/>
            <a:ext cx="780087" cy="780087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sp>
        <p:nvSpPr>
          <p:cNvPr id="155" name="Овал 154"/>
          <p:cNvSpPr/>
          <p:nvPr/>
        </p:nvSpPr>
        <p:spPr>
          <a:xfrm>
            <a:off x="3825351" y="4772218"/>
            <a:ext cx="780087" cy="780087"/>
          </a:xfrm>
          <a:prstGeom prst="ellipse">
            <a:avLst/>
          </a:prstGeom>
          <a:solidFill>
            <a:srgbClr val="2796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9" dirty="0"/>
          </a:p>
        </p:txBody>
      </p:sp>
      <p:pic>
        <p:nvPicPr>
          <p:cNvPr id="156" name="Рисунок 15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570" y="3615338"/>
            <a:ext cx="515437" cy="433443"/>
          </a:xfrm>
          <a:prstGeom prst="rect">
            <a:avLst/>
          </a:prstGeom>
        </p:spPr>
      </p:pic>
      <p:pic>
        <p:nvPicPr>
          <p:cNvPr id="157" name="Рисунок 1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5255" y="4888369"/>
            <a:ext cx="475353" cy="432139"/>
          </a:xfrm>
          <a:prstGeom prst="rect">
            <a:avLst/>
          </a:prstGeom>
        </p:spPr>
      </p:pic>
      <p:pic>
        <p:nvPicPr>
          <p:cNvPr id="158" name="Рисунок 15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807" y="3774356"/>
            <a:ext cx="536608" cy="215253"/>
          </a:xfrm>
          <a:prstGeom prst="rect">
            <a:avLst/>
          </a:prstGeom>
        </p:spPr>
      </p:pic>
      <p:pic>
        <p:nvPicPr>
          <p:cNvPr id="159" name="Рисунок 15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38" y="4935861"/>
            <a:ext cx="600513" cy="349368"/>
          </a:xfrm>
          <a:prstGeom prst="rect">
            <a:avLst/>
          </a:prstGeom>
        </p:spPr>
      </p:pic>
      <p:pic>
        <p:nvPicPr>
          <p:cNvPr id="160" name="Рисунок 15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037" y="2349322"/>
            <a:ext cx="594358" cy="551355"/>
          </a:xfrm>
          <a:prstGeom prst="rect">
            <a:avLst/>
          </a:prstGeom>
        </p:spPr>
      </p:pic>
      <p:pic>
        <p:nvPicPr>
          <p:cNvPr id="161" name="Рисунок 16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793" y="4921662"/>
            <a:ext cx="405203" cy="490312"/>
          </a:xfrm>
          <a:prstGeom prst="rect">
            <a:avLst/>
          </a:prstGeom>
        </p:spPr>
      </p:pic>
      <p:pic>
        <p:nvPicPr>
          <p:cNvPr id="162" name="Рисунок 1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925" y="3648725"/>
            <a:ext cx="465788" cy="435041"/>
          </a:xfrm>
          <a:prstGeom prst="rect">
            <a:avLst/>
          </a:prstGeom>
        </p:spPr>
      </p:pic>
      <p:pic>
        <p:nvPicPr>
          <p:cNvPr id="164" name="Рисунок 16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40" y="3641844"/>
            <a:ext cx="569318" cy="390961"/>
          </a:xfrm>
          <a:prstGeom prst="rect">
            <a:avLst/>
          </a:prstGeom>
        </p:spPr>
      </p:pic>
      <p:pic>
        <p:nvPicPr>
          <p:cNvPr id="165" name="Рисунок 16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933" y="2429022"/>
            <a:ext cx="532436" cy="553043"/>
          </a:xfrm>
          <a:prstGeom prst="rect">
            <a:avLst/>
          </a:prstGeom>
        </p:spPr>
      </p:pic>
      <p:sp>
        <p:nvSpPr>
          <p:cNvPr id="166" name="Прямоугольник 165"/>
          <p:cNvSpPr/>
          <p:nvPr/>
        </p:nvSpPr>
        <p:spPr>
          <a:xfrm>
            <a:off x="6786827" y="1842432"/>
            <a:ext cx="10278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Унификация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между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вузами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7" name="Рисунок 16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443" y="4921662"/>
            <a:ext cx="496667" cy="450768"/>
          </a:xfrm>
          <a:prstGeom prst="rect">
            <a:avLst/>
          </a:prstGeom>
        </p:spPr>
      </p:pic>
      <p:sp>
        <p:nvSpPr>
          <p:cNvPr id="168" name="Прямоугольник 167"/>
          <p:cNvSpPr/>
          <p:nvPr/>
        </p:nvSpPr>
        <p:spPr>
          <a:xfrm>
            <a:off x="7685761" y="3197621"/>
            <a:ext cx="121379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Соответствие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международным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стандартам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5921095" y="3225912"/>
            <a:ext cx="127470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Возможности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продолжения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7280961" y="5133231"/>
            <a:ext cx="119135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Международная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мобильность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выпускников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Прямоугольник 171"/>
          <p:cNvSpPr/>
          <p:nvPr/>
        </p:nvSpPr>
        <p:spPr>
          <a:xfrm>
            <a:off x="5810659" y="5934347"/>
            <a:ext cx="19463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Качество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профессорско-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преподавательского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состава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Прямоугольник 172"/>
          <p:cNvSpPr/>
          <p:nvPr/>
        </p:nvSpPr>
        <p:spPr>
          <a:xfrm>
            <a:off x="2961633" y="5775919"/>
            <a:ext cx="182934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Активность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преподавателей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образовательном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процессе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Прямоугольник 173"/>
          <p:cNvSpPr/>
          <p:nvPr/>
        </p:nvSpPr>
        <p:spPr>
          <a:xfrm>
            <a:off x="2886897" y="3366906"/>
            <a:ext cx="1058303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Соответствие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уровню опыта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Преподава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тельского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состава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Прямоугольник 174"/>
          <p:cNvSpPr/>
          <p:nvPr/>
        </p:nvSpPr>
        <p:spPr>
          <a:xfrm>
            <a:off x="1704494" y="5026151"/>
            <a:ext cx="10326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Актуальность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бизнеса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вовлечение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бизнеса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Прямоугольник 175"/>
          <p:cNvSpPr/>
          <p:nvPr/>
        </p:nvSpPr>
        <p:spPr>
          <a:xfrm>
            <a:off x="1145129" y="3317694"/>
            <a:ext cx="104708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Соответствие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условиям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отрасли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Прямоугольник 176"/>
          <p:cNvSpPr/>
          <p:nvPr/>
        </p:nvSpPr>
        <p:spPr>
          <a:xfrm>
            <a:off x="2057089" y="2054189"/>
            <a:ext cx="9044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Гибкость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среди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вузов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Плюс 177"/>
          <p:cNvSpPr/>
          <p:nvPr/>
        </p:nvSpPr>
        <p:spPr>
          <a:xfrm>
            <a:off x="2669371" y="2930851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79" name="Соединительная линия уступом 191"/>
          <p:cNvCxnSpPr>
            <a:stCxn id="150" idx="0"/>
            <a:endCxn id="143" idx="0"/>
          </p:cNvCxnSpPr>
          <p:nvPr/>
        </p:nvCxnSpPr>
        <p:spPr>
          <a:xfrm rot="5400000" flipH="1" flipV="1">
            <a:off x="4908493" y="661026"/>
            <a:ext cx="56668" cy="3058243"/>
          </a:xfrm>
          <a:prstGeom prst="curvedConnector3">
            <a:avLst>
              <a:gd name="adj1" fmla="val 1036697"/>
            </a:avLst>
          </a:prstGeom>
          <a:ln w="76200">
            <a:solidFill>
              <a:srgbClr val="00B0F0"/>
            </a:solidFill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0" name="Минус 179"/>
          <p:cNvSpPr/>
          <p:nvPr/>
        </p:nvSpPr>
        <p:spPr>
          <a:xfrm>
            <a:off x="4810968" y="1662048"/>
            <a:ext cx="234000" cy="200279"/>
          </a:xfrm>
          <a:prstGeom prst="mathMinus">
            <a:avLst/>
          </a:prstGeom>
          <a:solidFill>
            <a:srgbClr val="FF000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3" name="Плюс 192"/>
          <p:cNvSpPr/>
          <p:nvPr/>
        </p:nvSpPr>
        <p:spPr>
          <a:xfrm>
            <a:off x="2385225" y="4408210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0" name="Плюс 199"/>
          <p:cNvSpPr/>
          <p:nvPr/>
        </p:nvSpPr>
        <p:spPr>
          <a:xfrm>
            <a:off x="4789703" y="5775920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1" name="Плюс 200"/>
          <p:cNvSpPr/>
          <p:nvPr/>
        </p:nvSpPr>
        <p:spPr>
          <a:xfrm>
            <a:off x="6067996" y="4291365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2" name="Плюс 201"/>
          <p:cNvSpPr/>
          <p:nvPr/>
        </p:nvSpPr>
        <p:spPr>
          <a:xfrm>
            <a:off x="3491188" y="4265459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3" name="Плюс 202"/>
          <p:cNvSpPr/>
          <p:nvPr/>
        </p:nvSpPr>
        <p:spPr>
          <a:xfrm>
            <a:off x="4124053" y="2814006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4" name="Плюс 203"/>
          <p:cNvSpPr/>
          <p:nvPr/>
        </p:nvSpPr>
        <p:spPr>
          <a:xfrm>
            <a:off x="5376248" y="2774974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4" name="Плюс 223"/>
          <p:cNvSpPr/>
          <p:nvPr/>
        </p:nvSpPr>
        <p:spPr>
          <a:xfrm>
            <a:off x="6934338" y="2900677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5" name="Плюс 224"/>
          <p:cNvSpPr/>
          <p:nvPr/>
        </p:nvSpPr>
        <p:spPr>
          <a:xfrm>
            <a:off x="7235662" y="4446029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6" name="Плюс 225"/>
          <p:cNvSpPr/>
          <p:nvPr/>
        </p:nvSpPr>
        <p:spPr>
          <a:xfrm>
            <a:off x="6244974" y="5403396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7" name="Плюс 226"/>
          <p:cNvSpPr/>
          <p:nvPr/>
        </p:nvSpPr>
        <p:spPr>
          <a:xfrm>
            <a:off x="4860234" y="3344864"/>
            <a:ext cx="233689" cy="233689"/>
          </a:xfrm>
          <a:prstGeom prst="mathPlus">
            <a:avLst/>
          </a:prstGeom>
          <a:solidFill>
            <a:srgbClr val="92D05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8" name="Прямоугольник 227"/>
          <p:cNvSpPr/>
          <p:nvPr/>
        </p:nvSpPr>
        <p:spPr>
          <a:xfrm>
            <a:off x="344488" y="1050883"/>
            <a:ext cx="9145016" cy="72135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4295" tIns="37148" rIns="74295" bIns="37148">
            <a:spAutoFit/>
          </a:bodyPr>
          <a:lstStyle/>
          <a:p>
            <a:r>
              <a:rPr lang="ru-RU" sz="1400" dirty="0">
                <a:latin typeface="Arial Black" panose="020B0A04020102020204" pitchFamily="34" charset="0"/>
              </a:rPr>
              <a:t>ДВИЖУЩИЕ ФАКТОРЫ ИНТЕРНАЦИОНАЛИЗАЦИИ, АКТУАЛЬНОСТИ ДЛЯ БИЗНЕСА, ВОВЛЕЧЕНИЯ БИЗНЕСА И ПОВЫШЕНИЯ КАЧЕСТВА ПРОФЕССОРСКО-ПРЕПОДАВАТЕЛЬСКОГО СОСТАВА</a:t>
            </a:r>
            <a:endParaRPr lang="en-GB" sz="1400" dirty="0">
              <a:latin typeface="Arial Black" panose="020B0A04020102020204" pitchFamily="34" charset="0"/>
            </a:endParaRPr>
          </a:p>
        </p:txBody>
      </p:sp>
      <p:pic>
        <p:nvPicPr>
          <p:cNvPr id="229" name="Рисунок 22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6" y="424166"/>
            <a:ext cx="1469489" cy="421292"/>
          </a:xfrm>
          <a:prstGeom prst="rect">
            <a:avLst/>
          </a:prstGeom>
        </p:spPr>
      </p:pic>
      <p:sp>
        <p:nvSpPr>
          <p:cNvPr id="23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20366" y="6354945"/>
            <a:ext cx="9069138" cy="39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www.britishcouncil.uz</a:t>
            </a:r>
            <a:endParaRPr lang="en-GB" sz="1100" dirty="0">
              <a:solidFill>
                <a:schemeClr val="tx1">
                  <a:alpha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" name="Рисунок 9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940" y="263279"/>
            <a:ext cx="908564" cy="71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67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1000"/>
    </mc:Choice>
    <mc:Fallback xmlns="">
      <p:transition advTm="2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9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9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4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9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4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9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4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9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44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9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4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9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4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69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74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79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8400"/>
                            </p:stCondLst>
                            <p:childTnLst>
                              <p:par>
                                <p:cTn id="8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89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94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9900"/>
                            </p:stCondLst>
                            <p:childTnLst>
                              <p:par>
                                <p:cTn id="1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400"/>
                            </p:stCondLst>
                            <p:childTnLst>
                              <p:par>
                                <p:cTn id="10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900"/>
                            </p:stCondLst>
                            <p:childTnLst>
                              <p:par>
                                <p:cTn id="1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1400"/>
                            </p:stCondLst>
                            <p:childTnLst>
                              <p:par>
                                <p:cTn id="1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1900"/>
                            </p:stCondLst>
                            <p:childTnLst>
                              <p:par>
                                <p:cTn id="1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2400"/>
                            </p:stCondLst>
                            <p:childTnLst>
                              <p:par>
                                <p:cTn id="1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2900"/>
                            </p:stCondLst>
                            <p:childTnLst>
                              <p:par>
                                <p:cTn id="1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3400"/>
                            </p:stCondLst>
                            <p:childTnLst>
                              <p:par>
                                <p:cTn id="1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39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4400"/>
                            </p:stCondLst>
                            <p:childTnLst>
                              <p:par>
                                <p:cTn id="1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4900"/>
                            </p:stCondLst>
                            <p:childTnLst>
                              <p:par>
                                <p:cTn id="1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400"/>
                            </p:stCondLst>
                            <p:childTnLst>
                              <p:par>
                                <p:cTn id="1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5900"/>
                            </p:stCondLst>
                            <p:childTnLst>
                              <p:par>
                                <p:cTn id="1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6400"/>
                            </p:stCondLst>
                            <p:childTnLst>
                              <p:par>
                                <p:cTn id="16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6900"/>
                            </p:stCondLst>
                            <p:childTnLst>
                              <p:par>
                                <p:cTn id="1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7400"/>
                            </p:stCondLst>
                            <p:childTnLst>
                              <p:par>
                                <p:cTn id="1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7900"/>
                            </p:stCondLst>
                            <p:childTnLst>
                              <p:par>
                                <p:cTn id="1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8400"/>
                            </p:stCondLst>
                            <p:childTnLst>
                              <p:par>
                                <p:cTn id="18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8900"/>
                            </p:stCondLst>
                            <p:childTnLst>
                              <p:par>
                                <p:cTn id="1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9400"/>
                            </p:stCondLst>
                            <p:childTnLst>
                              <p:par>
                                <p:cTn id="1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9900"/>
                            </p:stCondLst>
                            <p:childTnLst>
                              <p:par>
                                <p:cTn id="1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0400"/>
                            </p:stCondLst>
                            <p:childTnLst>
                              <p:par>
                                <p:cTn id="2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0900"/>
                            </p:stCondLst>
                            <p:childTnLst>
                              <p:par>
                                <p:cTn id="20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31400"/>
                            </p:stCondLst>
                            <p:childTnLst>
                              <p:par>
                                <p:cTn id="2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31900"/>
                            </p:stCondLst>
                            <p:childTnLst>
                              <p:par>
                                <p:cTn id="2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32400"/>
                            </p:stCondLst>
                            <p:childTnLst>
                              <p:par>
                                <p:cTn id="2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2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33100"/>
                            </p:stCondLst>
                            <p:childTnLst>
                              <p:par>
                                <p:cTn id="2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33600"/>
                            </p:stCondLst>
                            <p:childTnLst>
                              <p:par>
                                <p:cTn id="2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34100"/>
                            </p:stCondLst>
                            <p:childTnLst>
                              <p:par>
                                <p:cTn id="2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34600"/>
                            </p:stCondLst>
                            <p:childTnLst>
                              <p:par>
                                <p:cTn id="2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35100"/>
                            </p:stCondLst>
                            <p:childTnLst>
                              <p:par>
                                <p:cTn id="2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35600"/>
                            </p:stCondLst>
                            <p:childTnLst>
                              <p:par>
                                <p:cTn id="2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36100"/>
                            </p:stCondLst>
                            <p:childTnLst>
                              <p:par>
                                <p:cTn id="2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36600"/>
                            </p:stCondLst>
                            <p:childTnLst>
                              <p:par>
                                <p:cTn id="2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37100"/>
                            </p:stCondLst>
                            <p:childTnLst>
                              <p:par>
                                <p:cTn id="2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37600"/>
                            </p:stCondLst>
                            <p:childTnLst>
                              <p:par>
                                <p:cTn id="2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38100"/>
                            </p:stCondLst>
                            <p:childTnLst>
                              <p:par>
                                <p:cTn id="2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38600"/>
                            </p:stCondLst>
                            <p:childTnLst>
                              <p:par>
                                <p:cTn id="2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39100"/>
                            </p:stCondLst>
                            <p:childTnLst>
                              <p:par>
                                <p:cTn id="2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9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9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4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39800"/>
                            </p:stCondLst>
                            <p:childTnLst>
                              <p:par>
                                <p:cTn id="29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8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nimBg="1"/>
      <p:bldP spid="143" grpId="0" animBg="1"/>
      <p:bldP spid="144" grpId="0" animBg="1"/>
      <p:bldP spid="146" grpId="0" animBg="1"/>
      <p:bldP spid="148" grpId="0" animBg="1"/>
      <p:bldP spid="149" grpId="0" animBg="1"/>
      <p:bldP spid="150" grpId="0" animBg="1"/>
      <p:bldP spid="152" grpId="0" animBg="1"/>
      <p:bldP spid="154" grpId="0" animBg="1"/>
      <p:bldP spid="155" grpId="0" animBg="1"/>
      <p:bldP spid="166" grpId="0"/>
      <p:bldP spid="168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 animBg="1"/>
      <p:bldP spid="180" grpId="0" animBg="1"/>
      <p:bldP spid="193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24" grpId="0" animBg="1"/>
      <p:bldP spid="225" grpId="0" animBg="1"/>
      <p:bldP spid="226" grpId="0" animBg="1"/>
      <p:bldP spid="227" grpId="0" animBg="1"/>
      <p:bldP spid="2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Прямоугольник 81"/>
          <p:cNvSpPr/>
          <p:nvPr/>
        </p:nvSpPr>
        <p:spPr>
          <a:xfrm>
            <a:off x="344488" y="990864"/>
            <a:ext cx="9022310" cy="41357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4295" tIns="37148" rIns="74295" bIns="37148">
            <a:spAutoFit/>
          </a:bodyPr>
          <a:lstStyle/>
          <a:p>
            <a:r>
              <a:rPr lang="ru-RU" sz="11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ДОРОЖНАЯ КАРТА С ПРОМЕЖУТОЧНЫМИ ЭТАПАМИ ВЫПОЛНЕНИЯ КЛЮЧЕВЫХ МЕРОПРИЯТИЙ И ПОЛУЧЕНИЯ РЕЗУЛЬТАТОВ</a:t>
            </a:r>
            <a:endParaRPr lang="en-GB" sz="1100" dirty="0">
              <a:latin typeface="Arial Black" panose="020B0A04020102020204" pitchFamily="34" charset="0"/>
            </a:endParaRPr>
          </a:p>
        </p:txBody>
      </p:sp>
      <p:pic>
        <p:nvPicPr>
          <p:cNvPr id="83" name="Рисунок 8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6" y="424166"/>
            <a:ext cx="1469489" cy="421292"/>
          </a:xfrm>
          <a:prstGeom prst="rect">
            <a:avLst/>
          </a:prstGeom>
        </p:spPr>
      </p:pic>
      <p:sp>
        <p:nvSpPr>
          <p:cNvPr id="8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20366" y="6354945"/>
            <a:ext cx="9069138" cy="39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www.britishcouncil.uz</a:t>
            </a:r>
            <a:endParaRPr lang="en-GB" sz="1100" dirty="0">
              <a:solidFill>
                <a:schemeClr val="tx1">
                  <a:alpha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8047523" y="4054432"/>
            <a:ext cx="1373806" cy="90150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5959100" y="4220691"/>
            <a:ext cx="1373806" cy="6031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5336761" y="4956023"/>
            <a:ext cx="1994904" cy="45831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5158875" y="2638325"/>
            <a:ext cx="1682670" cy="63343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5158874" y="2015493"/>
            <a:ext cx="1679244" cy="50974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3399795" y="3054747"/>
            <a:ext cx="1373806" cy="32736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2182913" y="5583053"/>
            <a:ext cx="2585184" cy="3179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2182913" y="5077424"/>
            <a:ext cx="2585184" cy="4239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2182913" y="4397771"/>
            <a:ext cx="2589912" cy="59995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2182913" y="4086038"/>
            <a:ext cx="2593093" cy="2199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91441" y="2981813"/>
            <a:ext cx="3172271" cy="44883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91441" y="2413651"/>
            <a:ext cx="3172271" cy="472313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24" name="Прямоугольник 123"/>
          <p:cNvSpPr/>
          <p:nvPr/>
        </p:nvSpPr>
        <p:spPr>
          <a:xfrm>
            <a:off x="91441" y="1779383"/>
            <a:ext cx="3172271" cy="58167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sp>
        <p:nvSpPr>
          <p:cNvPr id="125" name="Арка 124"/>
          <p:cNvSpPr/>
          <p:nvPr/>
        </p:nvSpPr>
        <p:spPr>
          <a:xfrm>
            <a:off x="3031221" y="3527511"/>
            <a:ext cx="464985" cy="464985"/>
          </a:xfrm>
          <a:prstGeom prst="blockArc">
            <a:avLst>
              <a:gd name="adj1" fmla="val 10800000"/>
              <a:gd name="adj2" fmla="val 16191665"/>
              <a:gd name="adj3" fmla="val 1931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>
              <a:solidFill>
                <a:schemeClr val="tx1"/>
              </a:solidFill>
            </a:endParaRPr>
          </a:p>
        </p:txBody>
      </p:sp>
      <p:cxnSp>
        <p:nvCxnSpPr>
          <p:cNvPr id="128" name="Прямая соединительная линия 127"/>
          <p:cNvCxnSpPr>
            <a:stCxn id="134" idx="6"/>
            <a:endCxn id="137" idx="2"/>
          </p:cNvCxnSpPr>
          <p:nvPr/>
        </p:nvCxnSpPr>
        <p:spPr>
          <a:xfrm>
            <a:off x="2788251" y="3760003"/>
            <a:ext cx="42092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9" name="Арка 128"/>
          <p:cNvSpPr/>
          <p:nvPr/>
        </p:nvSpPr>
        <p:spPr>
          <a:xfrm rot="5400000">
            <a:off x="4537918" y="3527511"/>
            <a:ext cx="464985" cy="464985"/>
          </a:xfrm>
          <a:prstGeom prst="blockArc">
            <a:avLst>
              <a:gd name="adj1" fmla="val 10800000"/>
              <a:gd name="adj2" fmla="val 16191665"/>
              <a:gd name="adj3" fmla="val 1931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>
              <a:solidFill>
                <a:schemeClr val="tx1"/>
              </a:solidFill>
            </a:endParaRPr>
          </a:p>
        </p:txBody>
      </p:sp>
      <p:sp>
        <p:nvSpPr>
          <p:cNvPr id="130" name="Арка 129"/>
          <p:cNvSpPr/>
          <p:nvPr/>
        </p:nvSpPr>
        <p:spPr>
          <a:xfrm rot="16200000">
            <a:off x="4541295" y="3527511"/>
            <a:ext cx="464985" cy="464985"/>
          </a:xfrm>
          <a:prstGeom prst="blockArc">
            <a:avLst>
              <a:gd name="adj1" fmla="val 10800000"/>
              <a:gd name="adj2" fmla="val 16191665"/>
              <a:gd name="adj3" fmla="val 1931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91441" y="1415076"/>
            <a:ext cx="3172271" cy="3179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85" dirty="0"/>
          </a:p>
        </p:txBody>
      </p:sp>
      <p:cxnSp>
        <p:nvCxnSpPr>
          <p:cNvPr id="132" name="Прямая соединительная линия 131"/>
          <p:cNvCxnSpPr>
            <a:endCxn id="134" idx="2"/>
          </p:cNvCxnSpPr>
          <p:nvPr/>
        </p:nvCxnSpPr>
        <p:spPr>
          <a:xfrm>
            <a:off x="1889906" y="3760003"/>
            <a:ext cx="7892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3" name="Овал 132"/>
          <p:cNvSpPr/>
          <p:nvPr/>
        </p:nvSpPr>
        <p:spPr>
          <a:xfrm flipV="1">
            <a:off x="2644587" y="3670876"/>
            <a:ext cx="178256" cy="178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34" name="Овал 133"/>
          <p:cNvSpPr/>
          <p:nvPr/>
        </p:nvSpPr>
        <p:spPr>
          <a:xfrm flipV="1">
            <a:off x="2679177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35" name="Прямая соединительная линия 134"/>
          <p:cNvCxnSpPr/>
          <p:nvPr/>
        </p:nvCxnSpPr>
        <p:spPr>
          <a:xfrm flipH="1" flipV="1">
            <a:off x="3263716" y="1378532"/>
            <a:ext cx="1" cy="224060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6" name="Овал 135"/>
          <p:cNvSpPr/>
          <p:nvPr/>
        </p:nvSpPr>
        <p:spPr>
          <a:xfrm>
            <a:off x="3174586" y="3670876"/>
            <a:ext cx="178256" cy="178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37" name="Овал 136"/>
          <p:cNvSpPr/>
          <p:nvPr/>
        </p:nvSpPr>
        <p:spPr>
          <a:xfrm>
            <a:off x="3209176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38" name="Прямая соединительная линия 137"/>
          <p:cNvCxnSpPr>
            <a:endCxn id="140" idx="2"/>
          </p:cNvCxnSpPr>
          <p:nvPr/>
        </p:nvCxnSpPr>
        <p:spPr>
          <a:xfrm flipV="1">
            <a:off x="3295210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9" name="Овал 138"/>
          <p:cNvSpPr/>
          <p:nvPr/>
        </p:nvSpPr>
        <p:spPr>
          <a:xfrm flipV="1">
            <a:off x="3675169" y="3670206"/>
            <a:ext cx="179596" cy="179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40" name="Овал 139"/>
          <p:cNvSpPr/>
          <p:nvPr/>
        </p:nvSpPr>
        <p:spPr>
          <a:xfrm flipV="1">
            <a:off x="3710429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41" name="Прямая соединительная линия 140"/>
          <p:cNvCxnSpPr>
            <a:endCxn id="143" idx="2"/>
          </p:cNvCxnSpPr>
          <p:nvPr/>
        </p:nvCxnSpPr>
        <p:spPr>
          <a:xfrm>
            <a:off x="3800956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2" name="Овал 141"/>
          <p:cNvSpPr/>
          <p:nvPr/>
        </p:nvSpPr>
        <p:spPr>
          <a:xfrm>
            <a:off x="4180915" y="3670206"/>
            <a:ext cx="179596" cy="179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43" name="Овал 142"/>
          <p:cNvSpPr/>
          <p:nvPr/>
        </p:nvSpPr>
        <p:spPr>
          <a:xfrm>
            <a:off x="4216174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44" name="Прямая соединительная линия 143"/>
          <p:cNvCxnSpPr>
            <a:endCxn id="146" idx="2"/>
          </p:cNvCxnSpPr>
          <p:nvPr/>
        </p:nvCxnSpPr>
        <p:spPr>
          <a:xfrm flipV="1">
            <a:off x="4302208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5" name="Овал 144"/>
          <p:cNvSpPr/>
          <p:nvPr/>
        </p:nvSpPr>
        <p:spPr>
          <a:xfrm flipV="1">
            <a:off x="4676377" y="3664416"/>
            <a:ext cx="191176" cy="1911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46" name="Овал 145"/>
          <p:cNvSpPr/>
          <p:nvPr/>
        </p:nvSpPr>
        <p:spPr>
          <a:xfrm flipV="1">
            <a:off x="4717427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47" name="Прямая соединительная линия 146"/>
          <p:cNvCxnSpPr/>
          <p:nvPr/>
        </p:nvCxnSpPr>
        <p:spPr>
          <a:xfrm>
            <a:off x="4832206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8" name="Овал 147"/>
          <p:cNvSpPr/>
          <p:nvPr/>
        </p:nvSpPr>
        <p:spPr>
          <a:xfrm>
            <a:off x="5211853" y="3669893"/>
            <a:ext cx="180220" cy="1802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49" name="Овал 148"/>
          <p:cNvSpPr/>
          <p:nvPr/>
        </p:nvSpPr>
        <p:spPr>
          <a:xfrm>
            <a:off x="5247425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50" name="Прямая соединительная линия 149"/>
          <p:cNvCxnSpPr>
            <a:endCxn id="152" idx="2"/>
          </p:cNvCxnSpPr>
          <p:nvPr/>
        </p:nvCxnSpPr>
        <p:spPr>
          <a:xfrm flipV="1">
            <a:off x="5333459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1" name="Овал 150"/>
          <p:cNvSpPr/>
          <p:nvPr/>
        </p:nvSpPr>
        <p:spPr>
          <a:xfrm flipV="1">
            <a:off x="5709953" y="3666740"/>
            <a:ext cx="186526" cy="1865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52" name="Овал 151"/>
          <p:cNvSpPr/>
          <p:nvPr/>
        </p:nvSpPr>
        <p:spPr>
          <a:xfrm flipV="1">
            <a:off x="5748678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53" name="Прямая соединительная линия 152"/>
          <p:cNvCxnSpPr>
            <a:endCxn id="156" idx="2"/>
          </p:cNvCxnSpPr>
          <p:nvPr/>
        </p:nvCxnSpPr>
        <p:spPr>
          <a:xfrm>
            <a:off x="5849827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/>
          <p:nvPr/>
        </p:nvCxnSpPr>
        <p:spPr>
          <a:xfrm flipV="1">
            <a:off x="4771963" y="2946926"/>
            <a:ext cx="469" cy="67220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5" name="Овал 154"/>
          <p:cNvSpPr/>
          <p:nvPr/>
        </p:nvSpPr>
        <p:spPr>
          <a:xfrm>
            <a:off x="6229473" y="3669893"/>
            <a:ext cx="180222" cy="1802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56" name="Овал 155"/>
          <p:cNvSpPr/>
          <p:nvPr/>
        </p:nvSpPr>
        <p:spPr>
          <a:xfrm>
            <a:off x="6265046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60" name="Арка 159"/>
          <p:cNvSpPr/>
          <p:nvPr/>
        </p:nvSpPr>
        <p:spPr>
          <a:xfrm>
            <a:off x="6605624" y="3527511"/>
            <a:ext cx="464985" cy="464985"/>
          </a:xfrm>
          <a:prstGeom prst="blockArc">
            <a:avLst>
              <a:gd name="adj1" fmla="val 10800000"/>
              <a:gd name="adj2" fmla="val 16191665"/>
              <a:gd name="adj3" fmla="val 1931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>
              <a:solidFill>
                <a:schemeClr val="tx1"/>
              </a:solidFill>
            </a:endParaRPr>
          </a:p>
        </p:txBody>
      </p:sp>
      <p:cxnSp>
        <p:nvCxnSpPr>
          <p:cNvPr id="161" name="Прямая соединительная линия 160"/>
          <p:cNvCxnSpPr>
            <a:endCxn id="164" idx="2"/>
          </p:cNvCxnSpPr>
          <p:nvPr/>
        </p:nvCxnSpPr>
        <p:spPr>
          <a:xfrm>
            <a:off x="6368360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>
            <a:stCxn id="241" idx="0"/>
          </p:cNvCxnSpPr>
          <p:nvPr/>
        </p:nvCxnSpPr>
        <p:spPr>
          <a:xfrm flipV="1">
            <a:off x="6838118" y="1869702"/>
            <a:ext cx="0" cy="174943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3" name="Овал 162"/>
          <p:cNvSpPr/>
          <p:nvPr/>
        </p:nvSpPr>
        <p:spPr>
          <a:xfrm>
            <a:off x="6748006" y="3669893"/>
            <a:ext cx="180222" cy="1802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64" name="Овал 163"/>
          <p:cNvSpPr/>
          <p:nvPr/>
        </p:nvSpPr>
        <p:spPr>
          <a:xfrm>
            <a:off x="6783579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65" name="Арка 164"/>
          <p:cNvSpPr/>
          <p:nvPr/>
        </p:nvSpPr>
        <p:spPr>
          <a:xfrm flipV="1">
            <a:off x="7106876" y="3527510"/>
            <a:ext cx="464985" cy="464985"/>
          </a:xfrm>
          <a:prstGeom prst="blockArc">
            <a:avLst>
              <a:gd name="adj1" fmla="val 10800000"/>
              <a:gd name="adj2" fmla="val 16191665"/>
              <a:gd name="adj3" fmla="val 1931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>
              <a:solidFill>
                <a:schemeClr val="tx1"/>
              </a:solidFill>
            </a:endParaRPr>
          </a:p>
        </p:txBody>
      </p:sp>
      <p:cxnSp>
        <p:nvCxnSpPr>
          <p:cNvPr id="166" name="Прямая соединительная линия 165"/>
          <p:cNvCxnSpPr>
            <a:endCxn id="170" idx="2"/>
          </p:cNvCxnSpPr>
          <p:nvPr/>
        </p:nvCxnSpPr>
        <p:spPr>
          <a:xfrm flipV="1">
            <a:off x="6869613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7" name="Прямая соединительная линия 166"/>
          <p:cNvCxnSpPr>
            <a:stCxn id="242" idx="0"/>
          </p:cNvCxnSpPr>
          <p:nvPr/>
        </p:nvCxnSpPr>
        <p:spPr>
          <a:xfrm>
            <a:off x="7339370" y="3900875"/>
            <a:ext cx="0" cy="168419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8" name="Овал 167"/>
          <p:cNvSpPr/>
          <p:nvPr/>
        </p:nvSpPr>
        <p:spPr>
          <a:xfrm flipV="1">
            <a:off x="7249572" y="3670206"/>
            <a:ext cx="179596" cy="179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70" name="Овал 169"/>
          <p:cNvSpPr/>
          <p:nvPr/>
        </p:nvSpPr>
        <p:spPr>
          <a:xfrm flipV="1">
            <a:off x="7284831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71" name="Прямая соединительная линия 170"/>
          <p:cNvCxnSpPr>
            <a:endCxn id="173" idx="2"/>
          </p:cNvCxnSpPr>
          <p:nvPr/>
        </p:nvCxnSpPr>
        <p:spPr>
          <a:xfrm>
            <a:off x="7394825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2" name="Овал 171"/>
          <p:cNvSpPr/>
          <p:nvPr/>
        </p:nvSpPr>
        <p:spPr>
          <a:xfrm>
            <a:off x="7774783" y="3670206"/>
            <a:ext cx="179596" cy="179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73" name="Овал 172"/>
          <p:cNvSpPr/>
          <p:nvPr/>
        </p:nvSpPr>
        <p:spPr>
          <a:xfrm>
            <a:off x="7810043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74" name="Прямая соединительная линия 173"/>
          <p:cNvCxnSpPr/>
          <p:nvPr/>
        </p:nvCxnSpPr>
        <p:spPr>
          <a:xfrm flipV="1">
            <a:off x="7911343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5" name="Овал 174"/>
          <p:cNvSpPr/>
          <p:nvPr/>
        </p:nvSpPr>
        <p:spPr>
          <a:xfrm flipV="1">
            <a:off x="8291302" y="3670206"/>
            <a:ext cx="179596" cy="179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76" name="Овал 175"/>
          <p:cNvSpPr/>
          <p:nvPr/>
        </p:nvSpPr>
        <p:spPr>
          <a:xfrm flipV="1">
            <a:off x="8326562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77" name="Прямая соединительная линия 176"/>
          <p:cNvCxnSpPr>
            <a:endCxn id="179" idx="2"/>
          </p:cNvCxnSpPr>
          <p:nvPr/>
        </p:nvCxnSpPr>
        <p:spPr>
          <a:xfrm>
            <a:off x="8425155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8" name="Овал 177"/>
          <p:cNvSpPr/>
          <p:nvPr/>
        </p:nvSpPr>
        <p:spPr>
          <a:xfrm>
            <a:off x="8805113" y="3670206"/>
            <a:ext cx="179596" cy="179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79" name="Овал 178"/>
          <p:cNvSpPr/>
          <p:nvPr/>
        </p:nvSpPr>
        <p:spPr>
          <a:xfrm>
            <a:off x="8840373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80" name="Арка 179"/>
          <p:cNvSpPr/>
          <p:nvPr/>
        </p:nvSpPr>
        <p:spPr>
          <a:xfrm flipV="1">
            <a:off x="9188843" y="3527510"/>
            <a:ext cx="464985" cy="464985"/>
          </a:xfrm>
          <a:prstGeom prst="blockArc">
            <a:avLst>
              <a:gd name="adj1" fmla="val 10800000"/>
              <a:gd name="adj2" fmla="val 16191665"/>
              <a:gd name="adj3" fmla="val 1931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>
              <a:solidFill>
                <a:schemeClr val="tx1"/>
              </a:solidFill>
            </a:endParaRPr>
          </a:p>
        </p:txBody>
      </p:sp>
      <p:cxnSp>
        <p:nvCxnSpPr>
          <p:cNvPr id="181" name="Прямая соединительная линия 180"/>
          <p:cNvCxnSpPr>
            <a:endCxn id="184" idx="2"/>
          </p:cNvCxnSpPr>
          <p:nvPr/>
        </p:nvCxnSpPr>
        <p:spPr>
          <a:xfrm flipV="1">
            <a:off x="8951580" y="3760003"/>
            <a:ext cx="415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2" name="Прямая соединительная линия 181"/>
          <p:cNvCxnSpPr>
            <a:stCxn id="246" idx="0"/>
          </p:cNvCxnSpPr>
          <p:nvPr/>
        </p:nvCxnSpPr>
        <p:spPr>
          <a:xfrm>
            <a:off x="9421337" y="3900875"/>
            <a:ext cx="0" cy="117654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3" name="Овал 182"/>
          <p:cNvSpPr/>
          <p:nvPr/>
        </p:nvSpPr>
        <p:spPr>
          <a:xfrm flipV="1">
            <a:off x="9331538" y="3670206"/>
            <a:ext cx="179596" cy="179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184" name="Овал 183"/>
          <p:cNvSpPr/>
          <p:nvPr/>
        </p:nvSpPr>
        <p:spPr>
          <a:xfrm flipV="1">
            <a:off x="9366798" y="3705466"/>
            <a:ext cx="109073" cy="10907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cxnSp>
        <p:nvCxnSpPr>
          <p:cNvPr id="185" name="Прямая соединительная линия 184"/>
          <p:cNvCxnSpPr/>
          <p:nvPr/>
        </p:nvCxnSpPr>
        <p:spPr>
          <a:xfrm>
            <a:off x="9465392" y="3760003"/>
            <a:ext cx="352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/>
          <p:nvPr/>
        </p:nvCxnSpPr>
        <p:spPr>
          <a:xfrm flipV="1">
            <a:off x="4771614" y="3902839"/>
            <a:ext cx="0" cy="207059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7" name="Прямоугольник 186"/>
          <p:cNvSpPr/>
          <p:nvPr/>
        </p:nvSpPr>
        <p:spPr>
          <a:xfrm>
            <a:off x="2461443" y="3470673"/>
            <a:ext cx="559455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Начало года</a:t>
            </a:r>
            <a:endParaRPr lang="ru-RU" sz="5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Прямоугольник 187"/>
          <p:cNvSpPr/>
          <p:nvPr/>
        </p:nvSpPr>
        <p:spPr>
          <a:xfrm>
            <a:off x="2598119" y="3899309"/>
            <a:ext cx="1290040" cy="1831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algn="ctr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К концу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1-го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Прямоугольник 188"/>
          <p:cNvSpPr/>
          <p:nvPr/>
        </p:nvSpPr>
        <p:spPr>
          <a:xfrm>
            <a:off x="3482932" y="3463475"/>
            <a:ext cx="648891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71" dirty="0">
                <a:latin typeface="Arial" panose="020B0604020202020204" pitchFamily="34" charset="0"/>
                <a:cs typeface="Arial" panose="020B0604020202020204" pitchFamily="34" charset="0"/>
              </a:rPr>
              <a:t>Конец </a:t>
            </a:r>
            <a:r>
              <a:rPr lang="ru-RU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2-го </a:t>
            </a:r>
            <a:r>
              <a:rPr lang="ru-RU" sz="571" dirty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</p:txBody>
      </p:sp>
      <p:sp>
        <p:nvSpPr>
          <p:cNvPr id="190" name="Прямоугольник 189"/>
          <p:cNvSpPr/>
          <p:nvPr/>
        </p:nvSpPr>
        <p:spPr>
          <a:xfrm>
            <a:off x="3991738" y="3907242"/>
            <a:ext cx="614791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Конец 3-го года</a:t>
            </a:r>
            <a:endParaRPr lang="ru-RU" sz="5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Прямоугольник 190"/>
          <p:cNvSpPr/>
          <p:nvPr/>
        </p:nvSpPr>
        <p:spPr>
          <a:xfrm>
            <a:off x="4325339" y="3210941"/>
            <a:ext cx="878997" cy="3216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algn="ctr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К концу 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4-го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Прямоугольник 191"/>
          <p:cNvSpPr/>
          <p:nvPr/>
        </p:nvSpPr>
        <p:spPr>
          <a:xfrm>
            <a:off x="4973188" y="3473968"/>
            <a:ext cx="660154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71" dirty="0">
                <a:latin typeface="Arial" panose="020B0604020202020204" pitchFamily="34" charset="0"/>
                <a:cs typeface="Arial" panose="020B0604020202020204" pitchFamily="34" charset="0"/>
              </a:rPr>
              <a:t>Конец </a:t>
            </a:r>
            <a:r>
              <a:rPr lang="ru-RU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5-го </a:t>
            </a:r>
            <a:r>
              <a:rPr lang="ru-RU" sz="571" dirty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</p:txBody>
      </p:sp>
      <p:sp>
        <p:nvSpPr>
          <p:cNvPr id="193" name="Прямоугольник 192"/>
          <p:cNvSpPr/>
          <p:nvPr/>
        </p:nvSpPr>
        <p:spPr>
          <a:xfrm>
            <a:off x="5479465" y="3907242"/>
            <a:ext cx="658824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71" dirty="0">
                <a:latin typeface="Arial" panose="020B0604020202020204" pitchFamily="34" charset="0"/>
                <a:cs typeface="Arial" panose="020B0604020202020204" pitchFamily="34" charset="0"/>
              </a:rPr>
              <a:t>Конец </a:t>
            </a:r>
            <a:r>
              <a:rPr lang="ru-RU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6-го </a:t>
            </a:r>
            <a:r>
              <a:rPr lang="ru-RU" sz="571" dirty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</p:txBody>
      </p:sp>
      <p:sp>
        <p:nvSpPr>
          <p:cNvPr id="195" name="Прямоугольник 194"/>
          <p:cNvSpPr/>
          <p:nvPr/>
        </p:nvSpPr>
        <p:spPr>
          <a:xfrm>
            <a:off x="6005402" y="3483268"/>
            <a:ext cx="659904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71" dirty="0">
                <a:latin typeface="Arial" panose="020B0604020202020204" pitchFamily="34" charset="0"/>
                <a:cs typeface="Arial" panose="020B0604020202020204" pitchFamily="34" charset="0"/>
              </a:rPr>
              <a:t>Конец </a:t>
            </a:r>
            <a:r>
              <a:rPr lang="ru-RU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7-го </a:t>
            </a:r>
            <a:r>
              <a:rPr lang="ru-RU" sz="571" dirty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</p:txBody>
      </p:sp>
      <p:sp>
        <p:nvSpPr>
          <p:cNvPr id="197" name="Прямоугольник 196"/>
          <p:cNvSpPr/>
          <p:nvPr/>
        </p:nvSpPr>
        <p:spPr>
          <a:xfrm>
            <a:off x="6237585" y="3912072"/>
            <a:ext cx="1044326" cy="3216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algn="ctr"/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 окончания 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8-го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Прямоугольник 197"/>
          <p:cNvSpPr/>
          <p:nvPr/>
        </p:nvSpPr>
        <p:spPr>
          <a:xfrm>
            <a:off x="6901132" y="3164997"/>
            <a:ext cx="942579" cy="4601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algn="ctr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После окончания 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9-го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7555164" y="3901802"/>
            <a:ext cx="665508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71" dirty="0">
                <a:latin typeface="Arial" panose="020B0604020202020204" pitchFamily="34" charset="0"/>
                <a:cs typeface="Arial" panose="020B0604020202020204" pitchFamily="34" charset="0"/>
              </a:rPr>
              <a:t>Конец </a:t>
            </a:r>
            <a:r>
              <a:rPr lang="ru-RU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10-го </a:t>
            </a:r>
            <a:r>
              <a:rPr lang="ru-RU" sz="571" dirty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</p:txBody>
      </p:sp>
      <p:sp>
        <p:nvSpPr>
          <p:cNvPr id="200" name="Прямоугольник 199"/>
          <p:cNvSpPr/>
          <p:nvPr/>
        </p:nvSpPr>
        <p:spPr>
          <a:xfrm>
            <a:off x="8057340" y="3454339"/>
            <a:ext cx="725263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Конец 11-го года</a:t>
            </a:r>
            <a:endParaRPr lang="ru-RU" sz="5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Прямоугольник 200"/>
          <p:cNvSpPr/>
          <p:nvPr/>
        </p:nvSpPr>
        <p:spPr>
          <a:xfrm>
            <a:off x="8510622" y="3901802"/>
            <a:ext cx="691492" cy="132500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71" dirty="0">
                <a:latin typeface="Arial" panose="020B0604020202020204" pitchFamily="34" charset="0"/>
                <a:cs typeface="Arial" panose="020B0604020202020204" pitchFamily="34" charset="0"/>
              </a:rPr>
              <a:t>Конец </a:t>
            </a:r>
            <a:r>
              <a:rPr lang="ru-RU" sz="571" dirty="0" smtClean="0">
                <a:latin typeface="Arial" panose="020B0604020202020204" pitchFamily="34" charset="0"/>
                <a:cs typeface="Arial" panose="020B0604020202020204" pitchFamily="34" charset="0"/>
              </a:rPr>
              <a:t>12-го </a:t>
            </a:r>
            <a:r>
              <a:rPr lang="ru-RU" sz="571" dirty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</p:txBody>
      </p:sp>
      <p:sp>
        <p:nvSpPr>
          <p:cNvPr id="202" name="Прямоугольник 201"/>
          <p:cNvSpPr/>
          <p:nvPr/>
        </p:nvSpPr>
        <p:spPr>
          <a:xfrm>
            <a:off x="8983619" y="3161312"/>
            <a:ext cx="889936" cy="4601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algn="ctr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После окончания 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13-го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Овал 202"/>
          <p:cNvSpPr/>
          <p:nvPr/>
        </p:nvSpPr>
        <p:spPr>
          <a:xfrm>
            <a:off x="9367199" y="4004153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04" name="Овал 203"/>
          <p:cNvSpPr/>
          <p:nvPr/>
        </p:nvSpPr>
        <p:spPr>
          <a:xfrm>
            <a:off x="9367199" y="4900198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05" name="Овал 204"/>
          <p:cNvSpPr/>
          <p:nvPr/>
        </p:nvSpPr>
        <p:spPr>
          <a:xfrm>
            <a:off x="7286450" y="4175226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06" name="Овал 205"/>
          <p:cNvSpPr/>
          <p:nvPr/>
        </p:nvSpPr>
        <p:spPr>
          <a:xfrm>
            <a:off x="7281911" y="4770444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07" name="Овал 206"/>
          <p:cNvSpPr/>
          <p:nvPr/>
        </p:nvSpPr>
        <p:spPr>
          <a:xfrm>
            <a:off x="7284588" y="4902048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08" name="Овал 207"/>
          <p:cNvSpPr/>
          <p:nvPr/>
        </p:nvSpPr>
        <p:spPr>
          <a:xfrm>
            <a:off x="7281911" y="5361860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09" name="Овал 208"/>
          <p:cNvSpPr/>
          <p:nvPr/>
        </p:nvSpPr>
        <p:spPr>
          <a:xfrm>
            <a:off x="6789018" y="2589295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0" name="Овал 209"/>
          <p:cNvSpPr/>
          <p:nvPr/>
        </p:nvSpPr>
        <p:spPr>
          <a:xfrm>
            <a:off x="6789017" y="3216888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1" name="Овал 210"/>
          <p:cNvSpPr/>
          <p:nvPr/>
        </p:nvSpPr>
        <p:spPr>
          <a:xfrm>
            <a:off x="6792283" y="1965408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2" name="Овал 211"/>
          <p:cNvSpPr/>
          <p:nvPr/>
        </p:nvSpPr>
        <p:spPr>
          <a:xfrm>
            <a:off x="6792283" y="2469742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3" name="Овал 212"/>
          <p:cNvSpPr/>
          <p:nvPr/>
        </p:nvSpPr>
        <p:spPr>
          <a:xfrm>
            <a:off x="4725868" y="3001807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4" name="Овал 213"/>
          <p:cNvSpPr/>
          <p:nvPr/>
        </p:nvSpPr>
        <p:spPr>
          <a:xfrm>
            <a:off x="4724504" y="3322673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5" name="Овал 214"/>
          <p:cNvSpPr/>
          <p:nvPr/>
        </p:nvSpPr>
        <p:spPr>
          <a:xfrm>
            <a:off x="4719002" y="5527663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6" name="Овал 215"/>
          <p:cNvSpPr/>
          <p:nvPr/>
        </p:nvSpPr>
        <p:spPr>
          <a:xfrm>
            <a:off x="4719002" y="5845409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7" name="Овал 216"/>
          <p:cNvSpPr/>
          <p:nvPr/>
        </p:nvSpPr>
        <p:spPr>
          <a:xfrm>
            <a:off x="4721201" y="5028547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8" name="Овал 217"/>
          <p:cNvSpPr/>
          <p:nvPr/>
        </p:nvSpPr>
        <p:spPr>
          <a:xfrm>
            <a:off x="4718724" y="5442915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19" name="Овал 218"/>
          <p:cNvSpPr/>
          <p:nvPr/>
        </p:nvSpPr>
        <p:spPr>
          <a:xfrm>
            <a:off x="4723642" y="4352716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0" name="Овал 219"/>
          <p:cNvSpPr/>
          <p:nvPr/>
        </p:nvSpPr>
        <p:spPr>
          <a:xfrm>
            <a:off x="4724503" y="4937180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1" name="Овал 220"/>
          <p:cNvSpPr/>
          <p:nvPr/>
        </p:nvSpPr>
        <p:spPr>
          <a:xfrm>
            <a:off x="4722866" y="4040091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2" name="Овал 221"/>
          <p:cNvSpPr/>
          <p:nvPr/>
        </p:nvSpPr>
        <p:spPr>
          <a:xfrm>
            <a:off x="4722866" y="4251966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4" name="Овал 223"/>
          <p:cNvSpPr/>
          <p:nvPr/>
        </p:nvSpPr>
        <p:spPr>
          <a:xfrm>
            <a:off x="3212800" y="2933793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5" name="Овал 224"/>
          <p:cNvSpPr/>
          <p:nvPr/>
        </p:nvSpPr>
        <p:spPr>
          <a:xfrm>
            <a:off x="3213191" y="3377762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6" name="Овал 225"/>
          <p:cNvSpPr/>
          <p:nvPr/>
        </p:nvSpPr>
        <p:spPr>
          <a:xfrm>
            <a:off x="3213982" y="2361999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7" name="Овал 226"/>
          <p:cNvSpPr/>
          <p:nvPr/>
        </p:nvSpPr>
        <p:spPr>
          <a:xfrm>
            <a:off x="3214615" y="2834919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8" name="Овал 227"/>
          <p:cNvSpPr/>
          <p:nvPr/>
        </p:nvSpPr>
        <p:spPr>
          <a:xfrm>
            <a:off x="3211890" y="1730582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29" name="Овал 228"/>
          <p:cNvSpPr/>
          <p:nvPr/>
        </p:nvSpPr>
        <p:spPr>
          <a:xfrm>
            <a:off x="3214119" y="2306034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30" name="Овал 229"/>
          <p:cNvSpPr/>
          <p:nvPr/>
        </p:nvSpPr>
        <p:spPr>
          <a:xfrm>
            <a:off x="3214615" y="1364210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31" name="Овал 230"/>
          <p:cNvSpPr/>
          <p:nvPr/>
        </p:nvSpPr>
        <p:spPr>
          <a:xfrm>
            <a:off x="3214164" y="1670047"/>
            <a:ext cx="98193" cy="9819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224" tIns="22112" rIns="44224" bIns="2211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71" dirty="0"/>
          </a:p>
        </p:txBody>
      </p:sp>
      <p:sp>
        <p:nvSpPr>
          <p:cNvPr id="232" name="Овал 231"/>
          <p:cNvSpPr/>
          <p:nvPr/>
        </p:nvSpPr>
        <p:spPr>
          <a:xfrm flipV="1">
            <a:off x="2592855" y="3619154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33" name="Овал 232"/>
          <p:cNvSpPr/>
          <p:nvPr/>
        </p:nvSpPr>
        <p:spPr>
          <a:xfrm>
            <a:off x="3122854" y="3619132"/>
            <a:ext cx="281721" cy="28172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34" name="Овал 233"/>
          <p:cNvSpPr/>
          <p:nvPr/>
        </p:nvSpPr>
        <p:spPr>
          <a:xfrm flipV="1">
            <a:off x="3624106" y="3619154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35" name="Овал 234"/>
          <p:cNvSpPr/>
          <p:nvPr/>
        </p:nvSpPr>
        <p:spPr>
          <a:xfrm>
            <a:off x="4129852" y="3619132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36" name="Овал 235"/>
          <p:cNvSpPr/>
          <p:nvPr/>
        </p:nvSpPr>
        <p:spPr>
          <a:xfrm flipV="1">
            <a:off x="4631105" y="3619154"/>
            <a:ext cx="281721" cy="28172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37" name="Овал 236"/>
          <p:cNvSpPr/>
          <p:nvPr/>
        </p:nvSpPr>
        <p:spPr>
          <a:xfrm>
            <a:off x="5161102" y="3619132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38" name="Овал 237"/>
          <p:cNvSpPr/>
          <p:nvPr/>
        </p:nvSpPr>
        <p:spPr>
          <a:xfrm flipV="1">
            <a:off x="5662355" y="3619154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39" name="Овал 238"/>
          <p:cNvSpPr/>
          <p:nvPr/>
        </p:nvSpPr>
        <p:spPr>
          <a:xfrm>
            <a:off x="6178724" y="3619132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41" name="Овал 240"/>
          <p:cNvSpPr/>
          <p:nvPr/>
        </p:nvSpPr>
        <p:spPr>
          <a:xfrm>
            <a:off x="6697257" y="3619132"/>
            <a:ext cx="281721" cy="28172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42" name="Овал 241"/>
          <p:cNvSpPr/>
          <p:nvPr/>
        </p:nvSpPr>
        <p:spPr>
          <a:xfrm flipV="1">
            <a:off x="7198509" y="3619154"/>
            <a:ext cx="281721" cy="28172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43" name="Овал 242"/>
          <p:cNvSpPr/>
          <p:nvPr/>
        </p:nvSpPr>
        <p:spPr>
          <a:xfrm>
            <a:off x="7723721" y="3619132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44" name="Овал 243"/>
          <p:cNvSpPr/>
          <p:nvPr/>
        </p:nvSpPr>
        <p:spPr>
          <a:xfrm flipV="1">
            <a:off x="8240239" y="3619154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45" name="Овал 244"/>
          <p:cNvSpPr/>
          <p:nvPr/>
        </p:nvSpPr>
        <p:spPr>
          <a:xfrm>
            <a:off x="8754051" y="3619132"/>
            <a:ext cx="281721" cy="281721"/>
          </a:xfrm>
          <a:prstGeom prst="ellipse">
            <a:avLst/>
          </a:prstGeom>
          <a:noFill/>
          <a:ln>
            <a:solidFill>
              <a:srgbClr val="B57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46" name="Овал 245"/>
          <p:cNvSpPr/>
          <p:nvPr/>
        </p:nvSpPr>
        <p:spPr>
          <a:xfrm flipV="1">
            <a:off x="9280476" y="3619154"/>
            <a:ext cx="281721" cy="28172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429" tIns="27214" rIns="54429" bIns="272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49" dirty="0"/>
          </a:p>
        </p:txBody>
      </p:sp>
      <p:sp>
        <p:nvSpPr>
          <p:cNvPr id="247" name="Прямоугольник 246"/>
          <p:cNvSpPr/>
          <p:nvPr/>
        </p:nvSpPr>
        <p:spPr>
          <a:xfrm>
            <a:off x="91441" y="1411332"/>
            <a:ext cx="3283345" cy="3216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инвентаризации международных стандартов разработки учебных планов по заданной дисциплине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Прямоугольник 247"/>
          <p:cNvSpPr/>
          <p:nvPr/>
        </p:nvSpPr>
        <p:spPr>
          <a:xfrm>
            <a:off x="128465" y="1771846"/>
            <a:ext cx="3105206" cy="5986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Анкетирование бывших выпускников с целью выявления пользы, которую изученные предметы, освоенные знания и навыки принесли в их корпоративной карьере</a:t>
            </a:r>
          </a:p>
        </p:txBody>
      </p:sp>
      <p:sp>
        <p:nvSpPr>
          <p:cNvPr id="249" name="Прямоугольник 248"/>
          <p:cNvSpPr/>
          <p:nvPr/>
        </p:nvSpPr>
        <p:spPr>
          <a:xfrm>
            <a:off x="128466" y="2419659"/>
            <a:ext cx="3181618" cy="4601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Анкетирование представителей бизнеса для уточнения знаний и навыков выпускников, наиболее полезных для бизнеса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Прямоугольник 249"/>
          <p:cNvSpPr/>
          <p:nvPr/>
        </p:nvSpPr>
        <p:spPr>
          <a:xfrm>
            <a:off x="91441" y="2965270"/>
            <a:ext cx="3182009" cy="5986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Инвентаризация опыта </a:t>
            </a: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ППС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 каждом вузе с уточнением направлений специализации в научной и </a:t>
            </a: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преподава-</a:t>
            </a:r>
          </a:p>
          <a:p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тельской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работе в пределах заданной дисциплины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1" name="Прямоугольник 250"/>
          <p:cNvSpPr/>
          <p:nvPr/>
        </p:nvSpPr>
        <p:spPr>
          <a:xfrm>
            <a:off x="2182913" y="4101463"/>
            <a:ext cx="2466614" cy="1831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Доработка новой структуры учебного плана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Прямоугольник 251"/>
          <p:cNvSpPr/>
          <p:nvPr/>
        </p:nvSpPr>
        <p:spPr>
          <a:xfrm>
            <a:off x="2201809" y="4393151"/>
            <a:ext cx="2426132" cy="5986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Налаживание взаимодействия с целевыми бизнес-структурами и закрепление </a:t>
            </a: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возмож-</a:t>
            </a:r>
          </a:p>
          <a:p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ностей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для привлечения представителей бизнеса в структуре учебного плана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3" name="Прямоугольник 252"/>
          <p:cNvSpPr/>
          <p:nvPr/>
        </p:nvSpPr>
        <p:spPr>
          <a:xfrm>
            <a:off x="2203859" y="5049573"/>
            <a:ext cx="2517342" cy="4601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Набор преподавателей, необходимых для обеспечения соответствия между новым форматом учебных планов и </a:t>
            </a: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ППСом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Прямоугольник 253"/>
          <p:cNvSpPr/>
          <p:nvPr/>
        </p:nvSpPr>
        <p:spPr>
          <a:xfrm>
            <a:off x="2203859" y="5575446"/>
            <a:ext cx="2426118" cy="3216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Подготовка учебных материалов, соответствующих новым учебным планам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Прямоугольник 254"/>
          <p:cNvSpPr/>
          <p:nvPr/>
        </p:nvSpPr>
        <p:spPr>
          <a:xfrm>
            <a:off x="3388701" y="3060460"/>
            <a:ext cx="1256427" cy="321655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Внедрение новых учебных планов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" name="Прямоугольник 255"/>
          <p:cNvSpPr/>
          <p:nvPr/>
        </p:nvSpPr>
        <p:spPr>
          <a:xfrm>
            <a:off x="5161102" y="2023112"/>
            <a:ext cx="1678832" cy="4601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Увеличение доли выпускников, продолжающих образование за границей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9" name="Прямоугольник 258"/>
          <p:cNvSpPr/>
          <p:nvPr/>
        </p:nvSpPr>
        <p:spPr>
          <a:xfrm>
            <a:off x="5168608" y="2640490"/>
            <a:ext cx="1678079" cy="5986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Увеличение доли выпускников, устраивающихся на работу за границей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0" name="Прямоугольник 259"/>
          <p:cNvSpPr/>
          <p:nvPr/>
        </p:nvSpPr>
        <p:spPr>
          <a:xfrm>
            <a:off x="5992474" y="4280167"/>
            <a:ext cx="1326860" cy="4601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Повышение качества соискателей докторской степени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1" name="Прямоугольник 260"/>
          <p:cNvSpPr/>
          <p:nvPr/>
        </p:nvSpPr>
        <p:spPr>
          <a:xfrm>
            <a:off x="5333459" y="4949295"/>
            <a:ext cx="1994690" cy="460154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Увеличение доли </a:t>
            </a: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выпускников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обучающихся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 докторантуре за границей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2" name="Прямоугольник 261"/>
          <p:cNvSpPr/>
          <p:nvPr/>
        </p:nvSpPr>
        <p:spPr>
          <a:xfrm>
            <a:off x="8040345" y="4059607"/>
            <a:ext cx="1360955" cy="875653"/>
          </a:xfrm>
          <a:prstGeom prst="rect">
            <a:avLst/>
          </a:prstGeom>
          <a:noFill/>
        </p:spPr>
        <p:txBody>
          <a:bodyPr wrap="square" lIns="44224" tIns="22112" rIns="44224" bIns="22112">
            <a:spAutoFit/>
          </a:bodyPr>
          <a:lstStyle/>
          <a:p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Повышение квалификации профессорско-преподавательского состава с учёной степенью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3" name="Группа 262"/>
          <p:cNvGrpSpPr/>
          <p:nvPr/>
        </p:nvGrpSpPr>
        <p:grpSpPr>
          <a:xfrm>
            <a:off x="3248816" y="6019545"/>
            <a:ext cx="4656512" cy="352432"/>
            <a:chOff x="4014943" y="8827492"/>
            <a:chExt cx="6519116" cy="493406"/>
          </a:xfrm>
        </p:grpSpPr>
        <p:sp>
          <p:nvSpPr>
            <p:cNvPr id="264" name="Прямоугольник 263"/>
            <p:cNvSpPr/>
            <p:nvPr/>
          </p:nvSpPr>
          <p:spPr>
            <a:xfrm>
              <a:off x="5968802" y="8936890"/>
              <a:ext cx="271629" cy="27162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85" dirty="0"/>
            </a:p>
          </p:txBody>
        </p:sp>
        <p:sp>
          <p:nvSpPr>
            <p:cNvPr id="265" name="Прямоугольник 264"/>
            <p:cNvSpPr/>
            <p:nvPr/>
          </p:nvSpPr>
          <p:spPr>
            <a:xfrm>
              <a:off x="9293891" y="8936891"/>
              <a:ext cx="271629" cy="27162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85" dirty="0"/>
            </a:p>
          </p:txBody>
        </p:sp>
        <p:sp>
          <p:nvSpPr>
            <p:cNvPr id="266" name="Прямоугольник 265"/>
            <p:cNvSpPr/>
            <p:nvPr/>
          </p:nvSpPr>
          <p:spPr>
            <a:xfrm>
              <a:off x="4014943" y="8936890"/>
              <a:ext cx="271629" cy="271629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85" dirty="0"/>
            </a:p>
          </p:txBody>
        </p:sp>
        <p:sp>
          <p:nvSpPr>
            <p:cNvPr id="267" name="Прямоугольник 266"/>
            <p:cNvSpPr/>
            <p:nvPr/>
          </p:nvSpPr>
          <p:spPr>
            <a:xfrm>
              <a:off x="6315221" y="8827492"/>
              <a:ext cx="2741804" cy="493406"/>
            </a:xfrm>
            <a:prstGeom prst="rect">
              <a:avLst/>
            </a:prstGeom>
            <a:noFill/>
          </p:spPr>
          <p:txBody>
            <a:bodyPr wrap="square" lIns="44224" tIns="22112" rIns="44224" bIns="22112">
              <a:spAutoFit/>
            </a:bodyPr>
            <a:lstStyle/>
            <a:p>
              <a:r>
                <a:rPr lang="ru-RU" sz="1000" dirty="0" smtClean="0"/>
                <a:t>(ППС) Профессорско-преподавательский </a:t>
              </a:r>
              <a:r>
                <a:rPr lang="ru-RU" sz="1000" dirty="0"/>
                <a:t>состав</a:t>
              </a:r>
              <a:endParaRPr lang="en-GB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" name="Прямоугольник 267"/>
            <p:cNvSpPr/>
            <p:nvPr/>
          </p:nvSpPr>
          <p:spPr>
            <a:xfrm>
              <a:off x="9555322" y="8928597"/>
              <a:ext cx="978737" cy="277962"/>
            </a:xfrm>
            <a:prstGeom prst="rect">
              <a:avLst/>
            </a:prstGeom>
            <a:noFill/>
          </p:spPr>
          <p:txBody>
            <a:bodyPr wrap="square" lIns="44224" tIns="22112" rIns="44224" bIns="22112">
              <a:spAutoFit/>
            </a:bodyPr>
            <a:lstStyle/>
            <a:p>
              <a:pPr algn="ctr"/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Студенты</a:t>
              </a:r>
              <a:endParaRPr lang="en-GB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9" name="Прямоугольник 268"/>
            <p:cNvSpPr/>
            <p:nvPr/>
          </p:nvSpPr>
          <p:spPr>
            <a:xfrm>
              <a:off x="4277832" y="8928597"/>
              <a:ext cx="855413" cy="277962"/>
            </a:xfrm>
            <a:prstGeom prst="rect">
              <a:avLst/>
            </a:prstGeom>
            <a:noFill/>
          </p:spPr>
          <p:txBody>
            <a:bodyPr wrap="square" lIns="44224" tIns="22112" rIns="44224" bIns="22112">
              <a:spAutoFit/>
            </a:bodyPr>
            <a:lstStyle/>
            <a:p>
              <a:pPr algn="ctr"/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Бизнес</a:t>
              </a:r>
              <a:endParaRPr lang="en-GB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57" name="Рисунок 1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940" y="263279"/>
            <a:ext cx="908564" cy="71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54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0"/>
    </mc:Choice>
    <mc:Fallback xmlns="">
      <p:transition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450"/>
                            </p:stCondLst>
                            <p:childTnLst>
                              <p:par>
                                <p:cTn id="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46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96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46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96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460"/>
                            </p:stCondLst>
                            <p:childTnLst>
                              <p:par>
                                <p:cTn id="6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960"/>
                            </p:stCondLst>
                            <p:childTnLst>
                              <p:par>
                                <p:cTn id="7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460"/>
                            </p:stCondLst>
                            <p:childTnLst>
                              <p:par>
                                <p:cTn id="7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460"/>
                            </p:stCondLst>
                            <p:childTnLst>
                              <p:par>
                                <p:cTn id="84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051E-6 1.48148E-6 L -0.3202 1.48148E-6 " pathEditMode="relative" rAng="0" ptsTypes="AA">
                                      <p:cBhvr>
                                        <p:cTn id="85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10" y="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051E-6 -4.44444E-6 L -0.3202 -4.44444E-6 " pathEditMode="relative" rAng="0" ptsTypes="AA">
                                      <p:cBhvr>
                                        <p:cTn id="87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10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96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460"/>
                            </p:stCondLst>
                            <p:childTnLst>
                              <p:par>
                                <p:cTn id="99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0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3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2460"/>
                            </p:stCondLst>
                            <p:childTnLst>
                              <p:par>
                                <p:cTn id="10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4460"/>
                            </p:stCondLst>
                            <p:childTnLst>
                              <p:par>
                                <p:cTn id="113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-0.31923 -7.40741E-7 " pathEditMode="relative" rAng="0" ptsTypes="AA">
                                      <p:cBhvr>
                                        <p:cTn id="114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62" y="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2.96296E-6 L -0.32004 2.96296E-6 " pathEditMode="relative" rAng="0" ptsTypes="AA">
                                      <p:cBhvr>
                                        <p:cTn id="116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10" y="0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960"/>
                            </p:stCondLst>
                            <p:childTnLst>
                              <p:par>
                                <p:cTn id="1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460"/>
                            </p:stCondLst>
                            <p:childTnLst>
                              <p:par>
                                <p:cTn id="128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6460"/>
                            </p:stCondLst>
                            <p:childTnLst>
                              <p:par>
                                <p:cTn id="1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0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7460"/>
                            </p:stCondLst>
                            <p:childTnLst>
                              <p:par>
                                <p:cTn id="142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-3.7037E-7 L -0.32004 -3.7037E-7 " pathEditMode="relative" rAng="0" ptsTypes="AA">
                                      <p:cBhvr>
                                        <p:cTn id="143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10" y="0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051E-6 -1.85185E-6 L -0.3202 -1.85185E-6 " pathEditMode="relative" rAng="0" ptsTypes="AA">
                                      <p:cBhvr>
                                        <p:cTn id="145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10" y="0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7960"/>
                            </p:stCondLst>
                            <p:childTnLst>
                              <p:par>
                                <p:cTn id="1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8460"/>
                            </p:stCondLst>
                            <p:childTnLst>
                              <p:par>
                                <p:cTn id="157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8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1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9460"/>
                            </p:stCondLst>
                            <p:childTnLst>
                              <p:par>
                                <p:cTn id="16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6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9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0460"/>
                            </p:stCondLst>
                            <p:childTnLst>
                              <p:par>
                                <p:cTn id="171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-3.7037E-6 L -0.32004 -3.7037E-6 " pathEditMode="relative" rAng="0" ptsTypes="AA">
                                      <p:cBhvr>
                                        <p:cTn id="172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10" y="0"/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1.48148E-6 L -0.32004 1.48148E-6 " pathEditMode="relative" rAng="0" ptsTypes="AA">
                                      <p:cBhvr>
                                        <p:cTn id="174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10" y="0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0960"/>
                            </p:stCondLst>
                            <p:childTnLst>
                              <p:par>
                                <p:cTn id="1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1460"/>
                            </p:stCondLst>
                            <p:childTnLst>
                              <p:par>
                                <p:cTn id="18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1960"/>
                            </p:stCondLst>
                            <p:childTnLst>
                              <p:par>
                                <p:cTn id="190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1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4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2960"/>
                            </p:stCondLst>
                            <p:childTnLst>
                              <p:par>
                                <p:cTn id="19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3460"/>
                            </p:stCondLst>
                            <p:childTnLst>
                              <p:par>
                                <p:cTn id="20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1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1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1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1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1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1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1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1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23470"/>
                            </p:stCondLst>
                            <p:childTnLst>
                              <p:par>
                                <p:cTn id="2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23970"/>
                            </p:stCondLst>
                            <p:childTnLst>
                              <p:par>
                                <p:cTn id="2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24470"/>
                            </p:stCondLst>
                            <p:childTnLst>
                              <p:par>
                                <p:cTn id="2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24970"/>
                            </p:stCondLst>
                            <p:childTnLst>
                              <p:par>
                                <p:cTn id="2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5470"/>
                            </p:stCondLst>
                            <p:childTnLst>
                              <p:par>
                                <p:cTn id="2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25970"/>
                            </p:stCondLst>
                            <p:childTnLst>
                              <p:par>
                                <p:cTn id="28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26470"/>
                            </p:stCondLst>
                            <p:childTnLst>
                              <p:par>
                                <p:cTn id="29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4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7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27470"/>
                            </p:stCondLst>
                            <p:childTnLst>
                              <p:par>
                                <p:cTn id="299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 -0.00093 L -0.26138 -0.00093 " pathEditMode="relative" rAng="0" ptsTypes="AA">
                                      <p:cBhvr>
                                        <p:cTn id="300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09" y="0"/>
                                    </p:animMotion>
                                  </p:childTnLst>
                                </p:cTn>
                              </p:par>
                              <p:par>
                                <p:cTn id="301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69231E-7 -3.33333E-6 L -0.26138 -3.33333E-6 " pathEditMode="relative" rAng="0" ptsTypes="AA">
                                      <p:cBhvr>
                                        <p:cTn id="302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77" y="0"/>
                                    </p:animMotion>
                                  </p:childTnLst>
                                </p:cTn>
                              </p:par>
                              <p:par>
                                <p:cTn id="303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27970"/>
                            </p:stCondLst>
                            <p:childTnLst>
                              <p:par>
                                <p:cTn id="3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2" dur="500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28470"/>
                            </p:stCondLst>
                            <p:childTnLst>
                              <p:par>
                                <p:cTn id="314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5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8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29470"/>
                            </p:stCondLst>
                            <p:childTnLst>
                              <p:par>
                                <p:cTn id="3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3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6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30470"/>
                            </p:stCondLst>
                            <p:childTnLst>
                              <p:par>
                                <p:cTn id="328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69231E-7 1.85185E-6 L -0.26138 1.85185E-6 " pathEditMode="relative" rAng="0" ptsTypes="AA">
                                      <p:cBhvr>
                                        <p:cTn id="32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77" y="0"/>
                                    </p:animMotion>
                                  </p:childTnLst>
                                </p:cTn>
                              </p:par>
                              <p:par>
                                <p:cTn id="330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2564E-6 -3.33333E-6 L -0.26186 -3.33333E-6 " pathEditMode="relative" rAng="0" ptsTypes="AA">
                                      <p:cBhvr>
                                        <p:cTn id="331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93" y="0"/>
                                    </p:animMotion>
                                  </p:childTnLst>
                                </p:cTn>
                              </p:par>
                              <p:par>
                                <p:cTn id="332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30970"/>
                            </p:stCondLst>
                            <p:childTnLst>
                              <p:par>
                                <p:cTn id="3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1" dur="500"/>
                                        <p:tgtEl>
                                          <p:spTgt spid="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31470"/>
                            </p:stCondLst>
                            <p:childTnLst>
                              <p:par>
                                <p:cTn id="3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5" dur="500"/>
                                        <p:tgtEl>
                                          <p:spTgt spid="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31970"/>
                            </p:stCondLst>
                            <p:childTnLst>
                              <p:par>
                                <p:cTn id="347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8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1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32970"/>
                            </p:stCondLst>
                            <p:childTnLst>
                              <p:par>
                                <p:cTn id="35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6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9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33970"/>
                            </p:stCondLst>
                            <p:childTnLst>
                              <p:par>
                                <p:cTn id="361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2.22222E-6 L -0.26026 2.22222E-6 " pathEditMode="relative" rAng="0" ptsTypes="AA">
                                      <p:cBhvr>
                                        <p:cTn id="362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13" y="0"/>
                                    </p:animMotion>
                                  </p:childTnLst>
                                </p:cTn>
                              </p:par>
                              <p:par>
                                <p:cTn id="363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0.25962 -4.44444E-6 " pathEditMode="relative" rAng="0" ptsTypes="AA">
                                      <p:cBhvr>
                                        <p:cTn id="364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81" y="0"/>
                                    </p:animMotion>
                                  </p:childTnLst>
                                </p:cTn>
                              </p:par>
                              <p:par>
                                <p:cTn id="36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34470"/>
                            </p:stCondLst>
                            <p:childTnLst>
                              <p:par>
                                <p:cTn id="3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4" dur="500"/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34970"/>
                            </p:stCondLst>
                            <p:childTnLst>
                              <p:par>
                                <p:cTn id="376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7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35970"/>
                            </p:stCondLst>
                            <p:childTnLst>
                              <p:par>
                                <p:cTn id="38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5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8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36970"/>
                            </p:stCondLst>
                            <p:childTnLst>
                              <p:par>
                                <p:cTn id="390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0.2609 -4.44444E-6 " pathEditMode="relative" rAng="0" ptsTypes="AA">
                                      <p:cBhvr>
                                        <p:cTn id="391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45" y="0"/>
                                    </p:animMotion>
                                  </p:childTnLst>
                                </p:cTn>
                              </p:par>
                              <p:par>
                                <p:cTn id="392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0741E-7 L -0.26138 -7.40741E-7 " pathEditMode="relative" rAng="0" ptsTypes="AA">
                                      <p:cBhvr>
                                        <p:cTn id="393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77" y="0"/>
                                    </p:animMotion>
                                  </p:childTnLst>
                                </p:cTn>
                              </p:par>
                              <p:par>
                                <p:cTn id="394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>
                            <p:stCondLst>
                              <p:cond delay="37470"/>
                            </p:stCondLst>
                            <p:childTnLst>
                              <p:par>
                                <p:cTn id="40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3" dur="500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37970"/>
                            </p:stCondLst>
                            <p:childTnLst>
                              <p:par>
                                <p:cTn id="405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6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9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38970"/>
                            </p:stCondLst>
                            <p:childTnLst>
                              <p:par>
                                <p:cTn id="412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1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>
                            <p:stCondLst>
                              <p:cond delay="39470"/>
                            </p:stCondLst>
                            <p:childTnLst>
                              <p:par>
                                <p:cTn id="416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2" presetID="64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12821E-7 3.33333E-6 L 0.00048 -0.09861 " pathEditMode="relative" rAng="0" ptsTypes="AA">
                                      <p:cBhvr>
                                        <p:cTn id="423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-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39970"/>
                            </p:stCondLst>
                            <p:childTnLst>
                              <p:par>
                                <p:cTn id="4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7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0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40970"/>
                            </p:stCondLst>
                            <p:childTnLst>
                              <p:par>
                                <p:cTn id="432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2.59259E-6 L -0.1383 2.59259E-6 " pathEditMode="relative" rAng="0" ptsTypes="AA">
                                      <p:cBhvr>
                                        <p:cTn id="433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23" y="0"/>
                                    </p:animMotion>
                                  </p:childTnLst>
                                </p:cTn>
                              </p:par>
                              <p:par>
                                <p:cTn id="434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2564E-6 3.33333E-6 L -0.13846 0.00023 " pathEditMode="relative" rAng="0" ptsTypes="AA">
                                      <p:cBhvr>
                                        <p:cTn id="435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23" y="0"/>
                                    </p:animMotion>
                                  </p:childTnLst>
                                </p:cTn>
                              </p:par>
                              <p:par>
                                <p:cTn id="436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41470"/>
                            </p:stCondLst>
                            <p:childTnLst>
                              <p:par>
                                <p:cTn id="4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5" dur="500"/>
                                        <p:tgtEl>
                                          <p:spTgt spid="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41970"/>
                            </p:stCondLst>
                            <p:childTnLst>
                              <p:par>
                                <p:cTn id="447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8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1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3" fill="hold">
                            <p:stCondLst>
                              <p:cond delay="42970"/>
                            </p:stCondLst>
                            <p:childTnLst>
                              <p:par>
                                <p:cTn id="45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6" dur="1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1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2" dur="1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4" dur="1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7" dur="1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1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9" dur="1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2" dur="1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3" dur="1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4" dur="1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7" dur="1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8" dur="1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9" dur="1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0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2" dur="1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1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1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1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8" dur="1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1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0" dur="1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3" dur="1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5" dur="1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8" dur="1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0" dur="1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3" dur="1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1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5" dur="1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6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8" dur="1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1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1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1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4" dur="1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5" dur="1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6" dur="1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9" dur="1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0" dur="1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1" dur="1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4" dur="1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1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6" dur="1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9" dur="1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1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1" dur="1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4" dur="1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1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6" dur="1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7" dur="1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8" fill="hold">
                            <p:stCondLst>
                              <p:cond delay="42980"/>
                            </p:stCondLst>
                            <p:childTnLst>
                              <p:par>
                                <p:cTn id="5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1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6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9" fill="hold">
                            <p:stCondLst>
                              <p:cond delay="43480"/>
                            </p:stCondLst>
                            <p:childTnLst>
                              <p:par>
                                <p:cTn id="56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6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3" fill="hold">
                            <p:stCondLst>
                              <p:cond delay="43980"/>
                            </p:stCondLst>
                            <p:childTnLst>
                              <p:par>
                                <p:cTn id="564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0" fill="hold">
                            <p:stCondLst>
                              <p:cond delay="44480"/>
                            </p:stCondLst>
                            <p:childTnLst>
                              <p:par>
                                <p:cTn id="57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3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6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>
                            <p:stCondLst>
                              <p:cond delay="45480"/>
                            </p:stCondLst>
                            <p:childTnLst>
                              <p:par>
                                <p:cTn id="578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7179E-6 0 L -0.16875 0 " pathEditMode="relative" rAng="0" ptsTypes="AA">
                                      <p:cBhvr>
                                        <p:cTn id="57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46" y="0"/>
                                    </p:animMotion>
                                  </p:childTnLst>
                                </p:cTn>
                              </p:par>
                              <p:par>
                                <p:cTn id="580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7179E-6 -1.11111E-6 L -0.16971 -1.11111E-6 " pathEditMode="relative" rAng="0" ptsTypes="AA">
                                      <p:cBhvr>
                                        <p:cTn id="581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94" y="0"/>
                                    </p:animMotion>
                                  </p:childTnLst>
                                </p:cTn>
                              </p:par>
                              <p:par>
                                <p:cTn id="582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8" fill="hold">
                            <p:stCondLst>
                              <p:cond delay="45980"/>
                            </p:stCondLst>
                            <p:childTnLst>
                              <p:par>
                                <p:cTn id="58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1" dur="500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2" fill="hold">
                            <p:stCondLst>
                              <p:cond delay="46480"/>
                            </p:stCondLst>
                            <p:childTnLst>
                              <p:par>
                                <p:cTn id="593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4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7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9" fill="hold">
                            <p:stCondLst>
                              <p:cond delay="47480"/>
                            </p:stCondLst>
                            <p:childTnLst>
                              <p:par>
                                <p:cTn id="60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2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5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6" fill="hold">
                            <p:stCondLst>
                              <p:cond delay="48480"/>
                            </p:stCondLst>
                            <p:childTnLst>
                              <p:par>
                                <p:cTn id="607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5897E-6 -2.22222E-6 L -0.16843 -2.22222E-6 " pathEditMode="relative" rAng="0" ptsTypes="AA">
                                      <p:cBhvr>
                                        <p:cTn id="608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29" y="0"/>
                                    </p:animMotion>
                                  </p:childTnLst>
                                </p:cTn>
                              </p:par>
                              <p:par>
                                <p:cTn id="609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5897E-6 2.59259E-6 L -0.16843 2.59259E-6 " pathEditMode="relative" rAng="0" ptsTypes="AA">
                                      <p:cBhvr>
                                        <p:cTn id="610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29" y="0"/>
                                    </p:animMotion>
                                  </p:childTnLst>
                                </p:cTn>
                              </p:par>
                              <p:par>
                                <p:cTn id="611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>
                            <p:stCondLst>
                              <p:cond delay="48980"/>
                            </p:stCondLst>
                            <p:childTnLst>
                              <p:par>
                                <p:cTn id="6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0" dur="500"/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>
                            <p:stCondLst>
                              <p:cond delay="49480"/>
                            </p:stCondLst>
                            <p:childTnLst>
                              <p:par>
                                <p:cTn id="622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3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6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8" fill="hold">
                            <p:stCondLst>
                              <p:cond delay="50480"/>
                            </p:stCondLst>
                            <p:childTnLst>
                              <p:par>
                                <p:cTn id="62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5" fill="hold">
                            <p:stCondLst>
                              <p:cond delay="50980"/>
                            </p:stCondLst>
                            <p:childTnLst>
                              <p:par>
                                <p:cTn id="6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1" fill="hold">
                            <p:stCondLst>
                              <p:cond delay="51480"/>
                            </p:stCondLst>
                            <p:childTnLst>
                              <p:par>
                                <p:cTn id="6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7" fill="hold">
                            <p:stCondLst>
                              <p:cond delay="51980"/>
                            </p:stCondLst>
                            <p:childTnLst>
                              <p:par>
                                <p:cTn id="6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0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1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3" fill="hold">
                            <p:stCondLst>
                              <p:cond delay="52480"/>
                            </p:stCondLst>
                            <p:childTnLst>
                              <p:par>
                                <p:cTn id="6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6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7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9" fill="hold">
                            <p:stCondLst>
                              <p:cond delay="52980"/>
                            </p:stCondLst>
                            <p:childTnLst>
                              <p:par>
                                <p:cTn id="6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3" fill="hold">
                            <p:stCondLst>
                              <p:cond delay="53480"/>
                            </p:stCondLst>
                            <p:childTnLst>
                              <p:par>
                                <p:cTn id="664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0" fill="hold">
                            <p:stCondLst>
                              <p:cond delay="53980"/>
                            </p:stCondLst>
                            <p:childTnLst>
                              <p:par>
                                <p:cTn id="67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3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6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7" fill="hold">
                            <p:stCondLst>
                              <p:cond delay="54980"/>
                            </p:stCondLst>
                            <p:childTnLst>
                              <p:par>
                                <p:cTn id="678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7179E-6 -2.22222E-6 L -0.1391 -0.00092 " pathEditMode="relative" rAng="0" ptsTypes="AA">
                                      <p:cBhvr>
                                        <p:cTn id="679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55" y="-46"/>
                                    </p:animMotion>
                                  </p:childTnLst>
                                </p:cTn>
                              </p:par>
                              <p:par>
                                <p:cTn id="680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0256E-6 2.22222E-6 L -0.13894 -0.00023 " pathEditMode="relative" rAng="0" ptsTypes="AA">
                                      <p:cBhvr>
                                        <p:cTn id="681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55" y="-23"/>
                                    </p:animMotion>
                                  </p:childTnLst>
                                </p:cTn>
                              </p:par>
                              <p:par>
                                <p:cTn id="682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8" fill="hold">
                            <p:stCondLst>
                              <p:cond delay="55480"/>
                            </p:stCondLst>
                            <p:childTnLst>
                              <p:par>
                                <p:cTn id="68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1" dur="500"/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2" fill="hold">
                            <p:stCondLst>
                              <p:cond delay="55980"/>
                            </p:stCondLst>
                            <p:childTnLst>
                              <p:par>
                                <p:cTn id="693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4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6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7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9" fill="hold">
                            <p:stCondLst>
                              <p:cond delay="56980"/>
                            </p:stCondLst>
                            <p:childTnLst>
                              <p:par>
                                <p:cTn id="70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2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5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6" fill="hold">
                            <p:stCondLst>
                              <p:cond delay="57980"/>
                            </p:stCondLst>
                            <p:childTnLst>
                              <p:par>
                                <p:cTn id="707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7.40741E-7 L -0.20192 -7.40741E-7 " pathEditMode="relative" rAng="0" ptsTypes="AA">
                                      <p:cBhvr>
                                        <p:cTn id="708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96" y="0"/>
                                    </p:animMotion>
                                  </p:childTnLst>
                                </p:cTn>
                              </p:par>
                              <p:par>
                                <p:cTn id="709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0256E-6 1.11111E-6 L -0.2016 1.11111E-6 " pathEditMode="relative" rAng="0" ptsTypes="AA">
                                      <p:cBhvr>
                                        <p:cTn id="710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80" y="0"/>
                                    </p:animMotion>
                                  </p:childTnLst>
                                </p:cTn>
                              </p:par>
                              <p:par>
                                <p:cTn id="711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7" fill="hold">
                            <p:stCondLst>
                              <p:cond delay="58480"/>
                            </p:stCondLst>
                            <p:childTnLst>
                              <p:par>
                                <p:cTn id="7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0" dur="500"/>
                                        <p:tgtEl>
                                          <p:spTgt spid="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1" fill="hold">
                            <p:stCondLst>
                              <p:cond delay="58980"/>
                            </p:stCondLst>
                            <p:childTnLst>
                              <p:par>
                                <p:cTn id="722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3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6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8" fill="hold">
                            <p:stCondLst>
                              <p:cond delay="59980"/>
                            </p:stCondLst>
                            <p:childTnLst>
                              <p:par>
                                <p:cTn id="72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1" dur="1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2" dur="1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3" dur="1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4" dur="1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7" dur="1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8" dur="1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9" dur="1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2" dur="1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3" dur="1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4" dur="1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7" dur="1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8" dur="1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9" dur="1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2" dur="1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3" dur="1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4" dur="1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7" dur="1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8" dur="1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9" dur="1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0" dur="1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3" dur="1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4" dur="1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5" dur="1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8" dur="1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9" dur="1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0" dur="1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3" dur="1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4" dur="1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5" dur="1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8" dur="1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9" dur="1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0" dur="1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1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3" dur="1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4" dur="1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5" dur="1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6" dur="1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9" dur="1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0" dur="1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1" dur="1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4" dur="1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5" dur="1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6" dur="1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9" dur="1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0" dur="1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1" dur="1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4" dur="1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5" dur="1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6" dur="1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9" dur="1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0" dur="1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1" dur="1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2" dur="1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3" fill="hold">
                            <p:stCondLst>
                              <p:cond delay="59990"/>
                            </p:stCondLst>
                            <p:childTnLst>
                              <p:par>
                                <p:cTn id="8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6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9" fill="hold">
                            <p:stCondLst>
                              <p:cond delay="60490"/>
                            </p:stCondLst>
                            <p:childTnLst>
                              <p:par>
                                <p:cTn id="8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2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3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5" fill="hold">
                            <p:stCondLst>
                              <p:cond delay="60990"/>
                            </p:stCondLst>
                            <p:childTnLst>
                              <p:par>
                                <p:cTn id="8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8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9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0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1" fill="hold">
                            <p:stCondLst>
                              <p:cond delay="61490"/>
                            </p:stCondLst>
                            <p:childTnLst>
                              <p:par>
                                <p:cTn id="8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5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7" fill="hold">
                            <p:stCondLst>
                              <p:cond delay="61990"/>
                            </p:stCondLst>
                            <p:childTnLst>
                              <p:par>
                                <p:cTn id="8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1" fill="hold">
                            <p:stCondLst>
                              <p:cond delay="62490"/>
                            </p:stCondLst>
                            <p:childTnLst>
                              <p:par>
                                <p:cTn id="84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5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6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8" fill="hold">
                            <p:stCondLst>
                              <p:cond delay="62990"/>
                            </p:stCondLst>
                            <p:childTnLst>
                              <p:par>
                                <p:cTn id="84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1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4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5" fill="hold">
                            <p:stCondLst>
                              <p:cond delay="63990"/>
                            </p:stCondLst>
                            <p:childTnLst>
                              <p:par>
                                <p:cTn id="856" presetID="35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69231E-7 -2.22222E-6 L -0.13814 0.00023 " pathEditMode="relative" rAng="0" ptsTypes="AA">
                                      <p:cBhvr>
                                        <p:cTn id="85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07" y="0"/>
                                    </p:animMotion>
                                  </p:childTnLst>
                                </p:cTn>
                              </p:par>
                              <p:par>
                                <p:cTn id="858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69231E-7 -1.48148E-6 L -0.13814 -1.48148E-6 " pathEditMode="relative" rAng="0" ptsTypes="AA">
                                      <p:cBhvr>
                                        <p:cTn id="859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07" y="0"/>
                                    </p:animMotion>
                                  </p:childTnLst>
                                </p:cTn>
                              </p:par>
                              <p:par>
                                <p:cTn id="860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6" fill="hold">
                            <p:stCondLst>
                              <p:cond delay="64490"/>
                            </p:stCondLst>
                            <p:childTnLst>
                              <p:par>
                                <p:cTn id="8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9" dur="500"/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0" fill="hold">
                            <p:stCondLst>
                              <p:cond delay="64990"/>
                            </p:stCondLst>
                            <p:childTnLst>
                              <p:par>
                                <p:cTn id="871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72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4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75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7" fill="hold">
                            <p:stCondLst>
                              <p:cond delay="65990"/>
                            </p:stCondLst>
                            <p:childTnLst>
                              <p:par>
                                <p:cTn id="878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0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3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24" grpId="0" animBg="1"/>
      <p:bldP spid="125" grpId="0" animBg="1"/>
      <p:bldP spid="129" grpId="0" animBg="1"/>
      <p:bldP spid="130" grpId="0" animBg="1"/>
      <p:bldP spid="131" grpId="0" animBg="1"/>
      <p:bldP spid="133" grpId="0" animBg="1"/>
      <p:bldP spid="134" grpId="0" animBg="1"/>
      <p:bldP spid="136" grpId="0" animBg="1"/>
      <p:bldP spid="137" grpId="0" animBg="1"/>
      <p:bldP spid="139" grpId="0" animBg="1"/>
      <p:bldP spid="140" grpId="0" animBg="1"/>
      <p:bldP spid="142" grpId="0" animBg="1"/>
      <p:bldP spid="143" grpId="0" animBg="1"/>
      <p:bldP spid="145" grpId="0" animBg="1"/>
      <p:bldP spid="146" grpId="0" animBg="1"/>
      <p:bldP spid="148" grpId="0" animBg="1"/>
      <p:bldP spid="149" grpId="0" animBg="1"/>
      <p:bldP spid="151" grpId="0" animBg="1"/>
      <p:bldP spid="152" grpId="0" animBg="1"/>
      <p:bldP spid="155" grpId="0" animBg="1"/>
      <p:bldP spid="156" grpId="0" animBg="1"/>
      <p:bldP spid="160" grpId="0" animBg="1"/>
      <p:bldP spid="163" grpId="0" animBg="1"/>
      <p:bldP spid="164" grpId="0" animBg="1"/>
      <p:bldP spid="165" grpId="0" animBg="1"/>
      <p:bldP spid="168" grpId="0" animBg="1"/>
      <p:bldP spid="170" grpId="0" animBg="1"/>
      <p:bldP spid="172" grpId="0" animBg="1"/>
      <p:bldP spid="173" grpId="0" animBg="1"/>
      <p:bldP spid="175" grpId="0" animBg="1"/>
      <p:bldP spid="176" grpId="0" animBg="1"/>
      <p:bldP spid="178" grpId="0" animBg="1"/>
      <p:bldP spid="179" grpId="0" animBg="1"/>
      <p:bldP spid="180" grpId="0" animBg="1"/>
      <p:bldP spid="183" grpId="0" animBg="1"/>
      <p:bldP spid="184" grpId="0" animBg="1"/>
      <p:bldP spid="187" grpId="0"/>
      <p:bldP spid="188" grpId="0"/>
      <p:bldP spid="189" grpId="0"/>
      <p:bldP spid="190" grpId="0"/>
      <p:bldP spid="191" grpId="0"/>
      <p:bldP spid="191" grpId="1"/>
      <p:bldP spid="192" grpId="0"/>
      <p:bldP spid="193" grpId="0"/>
      <p:bldP spid="195" grpId="0"/>
      <p:bldP spid="197" grpId="0"/>
      <p:bldP spid="198" grpId="0"/>
      <p:bldP spid="199" grpId="0"/>
      <p:bldP spid="200" grpId="0"/>
      <p:bldP spid="201" grpId="0"/>
      <p:bldP spid="202" grpId="0"/>
      <p:bldP spid="203" grpId="0" animBg="1"/>
      <p:bldP spid="203" grpId="1" animBg="1"/>
      <p:bldP spid="203" grpId="2" animBg="1"/>
      <p:bldP spid="204" grpId="0" animBg="1"/>
      <p:bldP spid="204" grpId="1" animBg="1"/>
      <p:bldP spid="204" grpId="2" animBg="1"/>
      <p:bldP spid="205" grpId="0" animBg="1"/>
      <p:bldP spid="205" grpId="1" animBg="1"/>
      <p:bldP spid="205" grpId="2" animBg="1"/>
      <p:bldP spid="206" grpId="0" animBg="1"/>
      <p:bldP spid="206" grpId="1" animBg="1"/>
      <p:bldP spid="206" grpId="2" animBg="1"/>
      <p:bldP spid="207" grpId="0" animBg="1"/>
      <p:bldP spid="207" grpId="1" animBg="1"/>
      <p:bldP spid="207" grpId="2" animBg="1"/>
      <p:bldP spid="208" grpId="0" animBg="1"/>
      <p:bldP spid="208" grpId="1" animBg="1"/>
      <p:bldP spid="208" grpId="2" animBg="1"/>
      <p:bldP spid="209" grpId="0" animBg="1"/>
      <p:bldP spid="209" grpId="1" animBg="1"/>
      <p:bldP spid="209" grpId="2" animBg="1"/>
      <p:bldP spid="210" grpId="0" animBg="1"/>
      <p:bldP spid="210" grpId="1" animBg="1"/>
      <p:bldP spid="210" grpId="2" animBg="1"/>
      <p:bldP spid="211" grpId="0" animBg="1"/>
      <p:bldP spid="211" grpId="1" animBg="1"/>
      <p:bldP spid="211" grpId="2" animBg="1"/>
      <p:bldP spid="212" grpId="0" animBg="1"/>
      <p:bldP spid="212" grpId="1" animBg="1"/>
      <p:bldP spid="212" grpId="2" animBg="1"/>
      <p:bldP spid="213" grpId="0" animBg="1"/>
      <p:bldP spid="213" grpId="1" animBg="1"/>
      <p:bldP spid="213" grpId="2" animBg="1"/>
      <p:bldP spid="214" grpId="0" animBg="1"/>
      <p:bldP spid="214" grpId="1" animBg="1"/>
      <p:bldP spid="214" grpId="2" animBg="1"/>
      <p:bldP spid="215" grpId="0" animBg="1"/>
      <p:bldP spid="215" grpId="1" animBg="1"/>
      <p:bldP spid="215" grpId="2" animBg="1"/>
      <p:bldP spid="216" grpId="0" animBg="1"/>
      <p:bldP spid="216" grpId="1" animBg="1"/>
      <p:bldP spid="216" grpId="2" animBg="1"/>
      <p:bldP spid="217" grpId="0" animBg="1"/>
      <p:bldP spid="217" grpId="1" animBg="1"/>
      <p:bldP spid="217" grpId="2" animBg="1"/>
      <p:bldP spid="218" grpId="0" animBg="1"/>
      <p:bldP spid="218" grpId="1" animBg="1"/>
      <p:bldP spid="218" grpId="2" animBg="1"/>
      <p:bldP spid="219" grpId="0" animBg="1"/>
      <p:bldP spid="219" grpId="1" animBg="1"/>
      <p:bldP spid="219" grpId="2" animBg="1"/>
      <p:bldP spid="220" grpId="0" animBg="1"/>
      <p:bldP spid="220" grpId="1" animBg="1"/>
      <p:bldP spid="220" grpId="2" animBg="1"/>
      <p:bldP spid="221" grpId="0" animBg="1"/>
      <p:bldP spid="221" grpId="1" animBg="1"/>
      <p:bldP spid="221" grpId="2" animBg="1"/>
      <p:bldP spid="222" grpId="0" animBg="1"/>
      <p:bldP spid="222" grpId="1" animBg="1"/>
      <p:bldP spid="222" grpId="2" animBg="1"/>
      <p:bldP spid="224" grpId="0" animBg="1"/>
      <p:bldP spid="224" grpId="1" animBg="1"/>
      <p:bldP spid="224" grpId="2" animBg="1"/>
      <p:bldP spid="225" grpId="0" animBg="1"/>
      <p:bldP spid="225" grpId="1" animBg="1"/>
      <p:bldP spid="225" grpId="2" animBg="1"/>
      <p:bldP spid="226" grpId="0" animBg="1"/>
      <p:bldP spid="226" grpId="1" animBg="1"/>
      <p:bldP spid="226" grpId="2" animBg="1"/>
      <p:bldP spid="227" grpId="0" animBg="1"/>
      <p:bldP spid="227" grpId="1" animBg="1"/>
      <p:bldP spid="227" grpId="2" animBg="1"/>
      <p:bldP spid="228" grpId="0" animBg="1"/>
      <p:bldP spid="228" grpId="1" animBg="1"/>
      <p:bldP spid="228" grpId="2" animBg="1"/>
      <p:bldP spid="229" grpId="0" animBg="1"/>
      <p:bldP spid="229" grpId="1" animBg="1"/>
      <p:bldP spid="229" grpId="2" animBg="1"/>
      <p:bldP spid="230" grpId="0" animBg="1"/>
      <p:bldP spid="230" grpId="1" animBg="1"/>
      <p:bldP spid="230" grpId="2" animBg="1"/>
      <p:bldP spid="231" grpId="0" animBg="1"/>
      <p:bldP spid="231" grpId="1" animBg="1"/>
      <p:bldP spid="231" grpId="2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Прямоугольник 107"/>
          <p:cNvSpPr/>
          <p:nvPr/>
        </p:nvSpPr>
        <p:spPr>
          <a:xfrm flipH="1">
            <a:off x="8913440" y="5065857"/>
            <a:ext cx="720076" cy="248606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100000">
                <a:srgbClr val="7030A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09" name="Прямоугольник 108"/>
          <p:cNvSpPr/>
          <p:nvPr/>
        </p:nvSpPr>
        <p:spPr>
          <a:xfrm flipH="1">
            <a:off x="8913440" y="5306266"/>
            <a:ext cx="720076" cy="269933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100000">
                <a:srgbClr val="7030A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18" name="Прямоугольник 117"/>
          <p:cNvSpPr/>
          <p:nvPr/>
        </p:nvSpPr>
        <p:spPr>
          <a:xfrm flipH="1">
            <a:off x="8913440" y="5583697"/>
            <a:ext cx="720076" cy="433326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00B05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29" name="Прямоугольник 428"/>
          <p:cNvSpPr/>
          <p:nvPr/>
        </p:nvSpPr>
        <p:spPr>
          <a:xfrm flipH="1">
            <a:off x="8913440" y="4283030"/>
            <a:ext cx="720076" cy="272289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100000">
                <a:srgbClr val="00B0F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60" name="Прямоугольник 59"/>
          <p:cNvSpPr/>
          <p:nvPr/>
        </p:nvSpPr>
        <p:spPr>
          <a:xfrm flipH="1">
            <a:off x="8913440" y="4555515"/>
            <a:ext cx="720076" cy="248606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100000">
                <a:srgbClr val="7030A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09" name="Прямоугольник 308"/>
          <p:cNvSpPr/>
          <p:nvPr/>
        </p:nvSpPr>
        <p:spPr>
          <a:xfrm flipH="1">
            <a:off x="8913440" y="1700809"/>
            <a:ext cx="720076" cy="272536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00B05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94" name="Прямоугольник 393"/>
          <p:cNvSpPr/>
          <p:nvPr/>
        </p:nvSpPr>
        <p:spPr>
          <a:xfrm flipH="1">
            <a:off x="8913440" y="1987286"/>
            <a:ext cx="720076" cy="350852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100000">
                <a:srgbClr val="7030A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98" name="Прямоугольник 397"/>
          <p:cNvSpPr/>
          <p:nvPr/>
        </p:nvSpPr>
        <p:spPr>
          <a:xfrm flipH="1">
            <a:off x="8913440" y="2331212"/>
            <a:ext cx="720076" cy="338862"/>
          </a:xfrm>
          <a:prstGeom prst="rect">
            <a:avLst/>
          </a:prstGeom>
          <a:gradFill flip="none" rotWithShape="1">
            <a:gsLst>
              <a:gs pos="0">
                <a:srgbClr val="FF6600"/>
              </a:gs>
              <a:gs pos="100000">
                <a:srgbClr val="FF660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02" name="Прямоугольник 401"/>
          <p:cNvSpPr/>
          <p:nvPr/>
        </p:nvSpPr>
        <p:spPr>
          <a:xfrm flipH="1">
            <a:off x="8913440" y="2680950"/>
            <a:ext cx="720076" cy="335329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00B05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06" name="Прямоугольник 405"/>
          <p:cNvSpPr/>
          <p:nvPr/>
        </p:nvSpPr>
        <p:spPr>
          <a:xfrm flipH="1">
            <a:off x="8913440" y="3027777"/>
            <a:ext cx="720076" cy="29834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00B05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12" name="Прямоугольник 411"/>
          <p:cNvSpPr/>
          <p:nvPr/>
        </p:nvSpPr>
        <p:spPr>
          <a:xfrm flipH="1">
            <a:off x="8913440" y="3332698"/>
            <a:ext cx="720076" cy="352912"/>
          </a:xfrm>
          <a:prstGeom prst="rect">
            <a:avLst/>
          </a:prstGeom>
          <a:gradFill flip="none" rotWithShape="1">
            <a:gsLst>
              <a:gs pos="0">
                <a:srgbClr val="FF6600"/>
              </a:gs>
              <a:gs pos="100000">
                <a:srgbClr val="FF660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16" name="Прямоугольник 415"/>
          <p:cNvSpPr/>
          <p:nvPr/>
        </p:nvSpPr>
        <p:spPr>
          <a:xfrm flipH="1">
            <a:off x="8913440" y="3675805"/>
            <a:ext cx="720076" cy="35887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00B05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20" name="Прямоугольник 419"/>
          <p:cNvSpPr/>
          <p:nvPr/>
        </p:nvSpPr>
        <p:spPr>
          <a:xfrm flipH="1">
            <a:off x="8913440" y="4017288"/>
            <a:ext cx="720076" cy="272536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00B05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88" name="Прямоугольник 87"/>
          <p:cNvSpPr/>
          <p:nvPr/>
        </p:nvSpPr>
        <p:spPr>
          <a:xfrm flipH="1">
            <a:off x="8913440" y="4795924"/>
            <a:ext cx="720076" cy="269933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100000">
                <a:srgbClr val="7030A0">
                  <a:alpha val="0"/>
                </a:srgbClr>
              </a:gs>
            </a:gsLst>
            <a:lin ang="0" scaled="0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000671" y="4804121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9" name="Прямоугольник 118"/>
          <p:cNvSpPr/>
          <p:nvPr/>
        </p:nvSpPr>
        <p:spPr>
          <a:xfrm flipH="1">
            <a:off x="350654" y="5576348"/>
            <a:ext cx="1656185" cy="444533"/>
          </a:xfrm>
          <a:prstGeom prst="rect">
            <a:avLst/>
          </a:prstGeom>
          <a:pattFill prst="dkDnDiag">
            <a:fgClr>
              <a:srgbClr val="FF6600"/>
            </a:fgClr>
            <a:bgClr>
              <a:srgbClr val="FF6600"/>
            </a:bgClr>
          </a:pattFill>
          <a:ln>
            <a:noFill/>
          </a:ln>
          <a:effectLst/>
          <a:scene3d>
            <a:camera prst="orthographicFront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 flipH="1">
            <a:off x="2000671" y="5576199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0" name="Прямоугольник 109"/>
          <p:cNvSpPr/>
          <p:nvPr/>
        </p:nvSpPr>
        <p:spPr>
          <a:xfrm flipH="1">
            <a:off x="350654" y="5058508"/>
            <a:ext cx="1656185" cy="517691"/>
          </a:xfrm>
          <a:prstGeom prst="rect">
            <a:avLst/>
          </a:prstGeom>
          <a:pattFill prst="dkDnDiag">
            <a:fgClr>
              <a:srgbClr val="FAB406"/>
            </a:fgClr>
            <a:bgClr>
              <a:srgbClr val="FAB406"/>
            </a:bgClr>
          </a:pattFill>
          <a:ln>
            <a:noFill/>
          </a:ln>
          <a:effectLst/>
          <a:scene3d>
            <a:camera prst="orthographicFront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8" name="Прямоугольник 57"/>
          <p:cNvSpPr/>
          <p:nvPr/>
        </p:nvSpPr>
        <p:spPr>
          <a:xfrm flipH="1">
            <a:off x="350654" y="4548166"/>
            <a:ext cx="1656185" cy="517691"/>
          </a:xfrm>
          <a:prstGeom prst="rect">
            <a:avLst/>
          </a:prstGeom>
          <a:pattFill prst="dkDnDiag">
            <a:fgClr>
              <a:srgbClr val="FFCC00"/>
            </a:fgClr>
            <a:bgClr>
              <a:srgbClr val="FFCC00"/>
            </a:bgClr>
          </a:pattFill>
          <a:ln>
            <a:noFill/>
          </a:ln>
          <a:effectLst/>
          <a:scene3d>
            <a:camera prst="orthographicFront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07" name="Прямоугольник 406"/>
          <p:cNvSpPr/>
          <p:nvPr/>
        </p:nvSpPr>
        <p:spPr>
          <a:xfrm flipH="1">
            <a:off x="350657" y="3028057"/>
            <a:ext cx="1656185" cy="1261766"/>
          </a:xfrm>
          <a:prstGeom prst="rect">
            <a:avLst/>
          </a:prstGeom>
          <a:pattFill prst="dkDnDiag">
            <a:fgClr>
              <a:srgbClr val="FFFF7D"/>
            </a:fgClr>
            <a:bgClr>
              <a:srgbClr val="FFFF7D"/>
            </a:bgClr>
          </a:pattFill>
          <a:ln>
            <a:noFill/>
          </a:ln>
          <a:effectLst/>
          <a:scene3d>
            <a:camera prst="orthographicFront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27" name="Прямоугольник 426"/>
          <p:cNvSpPr/>
          <p:nvPr/>
        </p:nvSpPr>
        <p:spPr>
          <a:xfrm flipH="1">
            <a:off x="350654" y="4289674"/>
            <a:ext cx="1656185" cy="274375"/>
          </a:xfrm>
          <a:prstGeom prst="rect">
            <a:avLst/>
          </a:prstGeom>
          <a:pattFill prst="dkDnDiag">
            <a:fgClr>
              <a:srgbClr val="FFFF7D"/>
            </a:fgClr>
            <a:bgClr>
              <a:srgbClr val="FFFF00"/>
            </a:bgClr>
          </a:pattFill>
          <a:ln>
            <a:noFill/>
          </a:ln>
          <a:effectLst/>
          <a:scene3d>
            <a:camera prst="orthographicFront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258" name="Прямоугольник 257"/>
          <p:cNvSpPr/>
          <p:nvPr/>
        </p:nvSpPr>
        <p:spPr>
          <a:xfrm flipH="1">
            <a:off x="350658" y="1700808"/>
            <a:ext cx="1656185" cy="1324705"/>
          </a:xfrm>
          <a:prstGeom prst="rect">
            <a:avLst/>
          </a:prstGeom>
          <a:pattFill prst="dkDnDiag">
            <a:fgClr>
              <a:srgbClr val="FFFFCC"/>
            </a:fgClr>
            <a:bgClr>
              <a:srgbClr val="FFFFCC"/>
            </a:bgClr>
          </a:pattFill>
          <a:ln>
            <a:noFill/>
          </a:ln>
          <a:effectLst/>
          <a:scene3d>
            <a:camera prst="orthographicFront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69" name="Овал 168"/>
          <p:cNvSpPr/>
          <p:nvPr/>
        </p:nvSpPr>
        <p:spPr>
          <a:xfrm>
            <a:off x="285981" y="1424219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223" name="Овал 222"/>
          <p:cNvSpPr/>
          <p:nvPr/>
        </p:nvSpPr>
        <p:spPr>
          <a:xfrm>
            <a:off x="285976" y="1424219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94" name="Прямоугольник 193"/>
          <p:cNvSpPr/>
          <p:nvPr/>
        </p:nvSpPr>
        <p:spPr>
          <a:xfrm>
            <a:off x="344487" y="1477770"/>
            <a:ext cx="1656184" cy="4546183"/>
          </a:xfrm>
          <a:prstGeom prst="rect">
            <a:avLst/>
          </a:prstGeom>
          <a:noFill/>
          <a:ln w="12700" cap="rnd" cmpd="sng">
            <a:solidFill>
              <a:schemeClr val="tx1"/>
            </a:solidFill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257" name="Овал 256"/>
          <p:cNvSpPr/>
          <p:nvPr/>
        </p:nvSpPr>
        <p:spPr>
          <a:xfrm>
            <a:off x="1942163" y="1432343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03" name="Прямоугольник 302"/>
          <p:cNvSpPr/>
          <p:nvPr/>
        </p:nvSpPr>
        <p:spPr>
          <a:xfrm>
            <a:off x="344484" y="1477771"/>
            <a:ext cx="9289035" cy="223037"/>
          </a:xfrm>
          <a:prstGeom prst="rect">
            <a:avLst/>
          </a:prstGeom>
          <a:noFill/>
          <a:ln w="12700" cap="rnd" cmpd="sng">
            <a:solidFill>
              <a:schemeClr val="tx1"/>
            </a:solidFill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1913" tIns="30957" rIns="61913" bIns="309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19" dirty="0"/>
          </a:p>
        </p:txBody>
      </p:sp>
      <p:sp>
        <p:nvSpPr>
          <p:cNvPr id="304" name="Овал 303"/>
          <p:cNvSpPr/>
          <p:nvPr/>
        </p:nvSpPr>
        <p:spPr>
          <a:xfrm>
            <a:off x="285981" y="1646137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05" name="Прямоугольник 304"/>
          <p:cNvSpPr/>
          <p:nvPr/>
        </p:nvSpPr>
        <p:spPr>
          <a:xfrm>
            <a:off x="2059176" y="1742890"/>
            <a:ext cx="6088262" cy="185629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ru-RU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Проведение инвентаризации международных стандартов разработки учебных планов по заданной дисциплине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" name="Прямоугольник 307"/>
          <p:cNvSpPr/>
          <p:nvPr/>
        </p:nvSpPr>
        <p:spPr>
          <a:xfrm>
            <a:off x="504710" y="2227053"/>
            <a:ext cx="1335735" cy="431851"/>
          </a:xfrm>
          <a:prstGeom prst="rect">
            <a:avLst/>
          </a:prstGeom>
          <a:noFill/>
          <a:effectLst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ru-RU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концу </a:t>
            </a:r>
            <a:endParaRPr lang="en-US" sz="1200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1-го ГОДА</a:t>
            </a:r>
            <a:endParaRPr lang="en-GB" sz="1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1" name="Прямая соединительная линия 300"/>
          <p:cNvCxnSpPr/>
          <p:nvPr/>
        </p:nvCxnSpPr>
        <p:spPr>
          <a:xfrm flipH="1">
            <a:off x="2000671" y="1973344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02" name="Овал 301"/>
          <p:cNvSpPr/>
          <p:nvPr/>
        </p:nvSpPr>
        <p:spPr>
          <a:xfrm>
            <a:off x="1942163" y="1918854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95" name="Прямоугольник 394"/>
          <p:cNvSpPr/>
          <p:nvPr/>
        </p:nvSpPr>
        <p:spPr>
          <a:xfrm>
            <a:off x="2059176" y="1988773"/>
            <a:ext cx="6088262" cy="3395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Анкетирование бывших выпускников с целью выявления пользы, которую изученные предметы, освоенные знания и навыки принесли в их корпоративной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карьере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6" name="Прямая соединительная линия 395"/>
          <p:cNvCxnSpPr/>
          <p:nvPr/>
        </p:nvCxnSpPr>
        <p:spPr>
          <a:xfrm flipH="1">
            <a:off x="2000671" y="2338708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97" name="Овал 396"/>
          <p:cNvSpPr/>
          <p:nvPr/>
        </p:nvSpPr>
        <p:spPr>
          <a:xfrm>
            <a:off x="1942163" y="2280202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399" name="Прямоугольник 398"/>
          <p:cNvSpPr/>
          <p:nvPr/>
        </p:nvSpPr>
        <p:spPr>
          <a:xfrm>
            <a:off x="2059176" y="2357648"/>
            <a:ext cx="6088262" cy="3395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Анкетирование представителей бизнеса для уточнения знаний и навыков выпускников, наиболее полезных для бизнеса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0" name="Прямая соединительная линия 399"/>
          <p:cNvCxnSpPr/>
          <p:nvPr/>
        </p:nvCxnSpPr>
        <p:spPr>
          <a:xfrm flipH="1">
            <a:off x="2000671" y="2679877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01" name="Овал 400"/>
          <p:cNvSpPr/>
          <p:nvPr/>
        </p:nvSpPr>
        <p:spPr>
          <a:xfrm>
            <a:off x="1942163" y="2621371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03" name="Прямоугольник 402"/>
          <p:cNvSpPr/>
          <p:nvPr/>
        </p:nvSpPr>
        <p:spPr>
          <a:xfrm>
            <a:off x="2059176" y="2682730"/>
            <a:ext cx="6088262" cy="3395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Инвентаризация опыта профессорско-преподавательского состава в каждом вузе с уточнением направлений специализации в научной и преподавательской работе в пределах заданной дисциплины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4" name="Прямая соединительная линия 403"/>
          <p:cNvCxnSpPr/>
          <p:nvPr/>
        </p:nvCxnSpPr>
        <p:spPr>
          <a:xfrm flipH="1">
            <a:off x="2000671" y="3026084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05" name="Овал 404"/>
          <p:cNvSpPr/>
          <p:nvPr/>
        </p:nvSpPr>
        <p:spPr>
          <a:xfrm>
            <a:off x="1942163" y="2967578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08" name="Прямоугольник 407"/>
          <p:cNvSpPr/>
          <p:nvPr/>
        </p:nvSpPr>
        <p:spPr>
          <a:xfrm>
            <a:off x="2059176" y="3045024"/>
            <a:ext cx="6088262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Доработка новой структуры учебного плана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" name="Прямоугольник 408"/>
          <p:cNvSpPr/>
          <p:nvPr/>
        </p:nvSpPr>
        <p:spPr>
          <a:xfrm>
            <a:off x="515514" y="3446852"/>
            <a:ext cx="1335735" cy="431851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ru-RU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концу </a:t>
            </a:r>
            <a:endParaRPr lang="en-US" sz="1200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4-го ГОДА</a:t>
            </a:r>
            <a:endParaRPr lang="en-GB" sz="1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0" name="Прямая соединительная линия 409"/>
          <p:cNvCxnSpPr/>
          <p:nvPr/>
        </p:nvCxnSpPr>
        <p:spPr>
          <a:xfrm flipH="1">
            <a:off x="2000671" y="3326117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1" name="Овал 410"/>
          <p:cNvSpPr/>
          <p:nvPr/>
        </p:nvSpPr>
        <p:spPr>
          <a:xfrm>
            <a:off x="1942163" y="3271627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13" name="Прямоугольник 412"/>
          <p:cNvSpPr/>
          <p:nvPr/>
        </p:nvSpPr>
        <p:spPr>
          <a:xfrm>
            <a:off x="2059176" y="3325722"/>
            <a:ext cx="6088262" cy="3395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Налаживание взаимодействия с целевыми бизнес-структурами и закрепление возможностей для привлечения представителей бизнеса в структуре учебного плана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4" name="Прямая соединительная линия 413"/>
          <p:cNvCxnSpPr/>
          <p:nvPr/>
        </p:nvCxnSpPr>
        <p:spPr>
          <a:xfrm flipH="1">
            <a:off x="2000671" y="3685609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5" name="Овал 414"/>
          <p:cNvSpPr/>
          <p:nvPr/>
        </p:nvSpPr>
        <p:spPr>
          <a:xfrm>
            <a:off x="1942163" y="3627103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17" name="Прямоугольник 416"/>
          <p:cNvSpPr/>
          <p:nvPr/>
        </p:nvSpPr>
        <p:spPr>
          <a:xfrm>
            <a:off x="2059176" y="3695156"/>
            <a:ext cx="6088262" cy="3395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Набор преподавателей, необходимых для обеспечения соответствия между новым форматом учебных планов и профессорско-преподавательским составом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8" name="Прямая соединительная линия 417"/>
          <p:cNvCxnSpPr/>
          <p:nvPr/>
        </p:nvCxnSpPr>
        <p:spPr>
          <a:xfrm flipH="1">
            <a:off x="2000671" y="4021294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9" name="Овал 418"/>
          <p:cNvSpPr/>
          <p:nvPr/>
        </p:nvSpPr>
        <p:spPr>
          <a:xfrm>
            <a:off x="1942163" y="3962788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21" name="Прямоугольник 420"/>
          <p:cNvSpPr/>
          <p:nvPr/>
        </p:nvSpPr>
        <p:spPr>
          <a:xfrm>
            <a:off x="2059175" y="4042638"/>
            <a:ext cx="6758787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Подготовка учебных материалов, соответствующих новым учебным планам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2" name="Прямая соединительная линия 421"/>
          <p:cNvCxnSpPr/>
          <p:nvPr/>
        </p:nvCxnSpPr>
        <p:spPr>
          <a:xfrm flipH="1">
            <a:off x="2000671" y="4289823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23" name="Овал 422"/>
          <p:cNvSpPr/>
          <p:nvPr/>
        </p:nvSpPr>
        <p:spPr>
          <a:xfrm>
            <a:off x="1942163" y="4231317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428" name="Прямоугольник 427"/>
          <p:cNvSpPr/>
          <p:nvPr/>
        </p:nvSpPr>
        <p:spPr>
          <a:xfrm>
            <a:off x="381457" y="4303202"/>
            <a:ext cx="1582242" cy="24718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ru-RU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конце </a:t>
            </a:r>
            <a:r>
              <a:rPr lang="ru-RU" sz="1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4-го ГОДА</a:t>
            </a:r>
            <a:endParaRPr lang="en-GB" sz="1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" name="Прямоугольник 429"/>
          <p:cNvSpPr/>
          <p:nvPr/>
        </p:nvSpPr>
        <p:spPr>
          <a:xfrm>
            <a:off x="2059176" y="4299937"/>
            <a:ext cx="6088262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Внедрение новых учебных планов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1" name="Прямая соединительная линия 430"/>
          <p:cNvCxnSpPr/>
          <p:nvPr/>
        </p:nvCxnSpPr>
        <p:spPr>
          <a:xfrm flipH="1">
            <a:off x="2000671" y="4555319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32" name="Овал 431"/>
          <p:cNvSpPr/>
          <p:nvPr/>
        </p:nvSpPr>
        <p:spPr>
          <a:xfrm>
            <a:off x="1942163" y="4496813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435404" y="4622687"/>
            <a:ext cx="1495956" cy="431851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ru-RU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окончания </a:t>
            </a:r>
            <a:r>
              <a:rPr lang="ru-RU" sz="1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8-го ГОДА</a:t>
            </a:r>
            <a:endParaRPr lang="en-GB" sz="1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059176" y="4548739"/>
            <a:ext cx="6088262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Увеличение доли выпускников, продолжающих образование за границей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Овал 62"/>
          <p:cNvSpPr/>
          <p:nvPr/>
        </p:nvSpPr>
        <p:spPr>
          <a:xfrm>
            <a:off x="1942163" y="4745615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2059175" y="4810475"/>
            <a:ext cx="6770189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Увеличение доли выпускников, устраивающихся на работу за границей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 flipH="1">
            <a:off x="2000671" y="5065857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1" name="Овал 90"/>
          <p:cNvSpPr/>
          <p:nvPr/>
        </p:nvSpPr>
        <p:spPr>
          <a:xfrm>
            <a:off x="1942163" y="5007351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426808" y="5104891"/>
            <a:ext cx="1495956" cy="431851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ru-RU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окончания </a:t>
            </a:r>
            <a:r>
              <a:rPr lang="ru-RU" sz="1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9-го ГОДА</a:t>
            </a:r>
            <a:endParaRPr lang="en-GB" sz="1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2059176" y="5059081"/>
            <a:ext cx="6726448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Повышение качества соискателей докторской степени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3" name="Прямая соединительная линия 112"/>
          <p:cNvCxnSpPr/>
          <p:nvPr/>
        </p:nvCxnSpPr>
        <p:spPr>
          <a:xfrm flipH="1">
            <a:off x="2000671" y="5314463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4" name="Овал 113"/>
          <p:cNvSpPr/>
          <p:nvPr/>
        </p:nvSpPr>
        <p:spPr>
          <a:xfrm>
            <a:off x="1942163" y="5255957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2059176" y="5320817"/>
            <a:ext cx="6088262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Увеличение доли выпускников, обучающихся в докторантуре за границей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Овал 116"/>
          <p:cNvSpPr/>
          <p:nvPr/>
        </p:nvSpPr>
        <p:spPr>
          <a:xfrm>
            <a:off x="1942163" y="5517693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350651" y="5592102"/>
            <a:ext cx="1650015" cy="431851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ru-RU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окончания </a:t>
            </a:r>
            <a:endParaRPr lang="en-US" sz="1200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13-го ГОДА</a:t>
            </a:r>
            <a:endParaRPr lang="en-GB" sz="1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2059176" y="5673019"/>
            <a:ext cx="6088262" cy="201018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Повышение качества остепененных представителей профессорско-преподавательского состава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 flipH="1">
            <a:off x="2000671" y="6017024"/>
            <a:ext cx="7632849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3" name="Овал 122"/>
          <p:cNvSpPr/>
          <p:nvPr/>
        </p:nvSpPr>
        <p:spPr>
          <a:xfrm>
            <a:off x="1942163" y="5958518"/>
            <a:ext cx="117013" cy="11701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48000">
                <a:schemeClr val="tx1">
                  <a:alpha val="0"/>
                </a:schemeClr>
              </a:gs>
              <a:gs pos="100000">
                <a:schemeClr val="tx1">
                  <a:alpha val="8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63" dirty="0"/>
          </a:p>
        </p:txBody>
      </p:sp>
      <p:sp>
        <p:nvSpPr>
          <p:cNvPr id="126" name="Прямоугольник 125"/>
          <p:cNvSpPr/>
          <p:nvPr/>
        </p:nvSpPr>
        <p:spPr>
          <a:xfrm>
            <a:off x="4989000" y="1464635"/>
            <a:ext cx="1861304" cy="247185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ЭТАПЫ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243019" y="1469901"/>
            <a:ext cx="1859115" cy="216407"/>
          </a:xfrm>
          <a:prstGeom prst="rect">
            <a:avLst/>
          </a:prstGeom>
          <a:noFill/>
        </p:spPr>
        <p:txBody>
          <a:bodyPr wrap="square" lIns="61913" tIns="30957" rIns="61913" bIns="30957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ВРЕМЕННАЯ ШКАЛА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3" name="Рисунок 8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6" y="424166"/>
            <a:ext cx="1469489" cy="421292"/>
          </a:xfrm>
          <a:prstGeom prst="rect">
            <a:avLst/>
          </a:prstGeom>
        </p:spPr>
      </p:pic>
      <p:sp>
        <p:nvSpPr>
          <p:cNvPr id="8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20366" y="6354945"/>
            <a:ext cx="9069138" cy="39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solidFill>
                  <a:schemeClr val="tx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www.britishcouncil.uz</a:t>
            </a:r>
            <a:endParaRPr lang="en-GB" sz="1100" dirty="0">
              <a:solidFill>
                <a:schemeClr val="tx1">
                  <a:alpha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5" name="Группа 84"/>
          <p:cNvGrpSpPr/>
          <p:nvPr/>
        </p:nvGrpSpPr>
        <p:grpSpPr>
          <a:xfrm>
            <a:off x="3248816" y="6019545"/>
            <a:ext cx="4656512" cy="352432"/>
            <a:chOff x="4014943" y="8827492"/>
            <a:chExt cx="6519116" cy="493406"/>
          </a:xfrm>
        </p:grpSpPr>
        <p:sp>
          <p:nvSpPr>
            <p:cNvPr id="86" name="Прямоугольник 85"/>
            <p:cNvSpPr/>
            <p:nvPr/>
          </p:nvSpPr>
          <p:spPr>
            <a:xfrm>
              <a:off x="5968802" y="8936890"/>
              <a:ext cx="271629" cy="27162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85" dirty="0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9293891" y="8936891"/>
              <a:ext cx="271629" cy="27162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85" dirty="0"/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4014943" y="8936890"/>
              <a:ext cx="271629" cy="271629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85" dirty="0"/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6315221" y="8827492"/>
              <a:ext cx="2741804" cy="493406"/>
            </a:xfrm>
            <a:prstGeom prst="rect">
              <a:avLst/>
            </a:prstGeom>
            <a:noFill/>
          </p:spPr>
          <p:txBody>
            <a:bodyPr wrap="square" lIns="44224" tIns="22112" rIns="44224" bIns="22112">
              <a:spAutoFit/>
            </a:bodyPr>
            <a:lstStyle/>
            <a:p>
              <a:r>
                <a:rPr lang="ru-RU" sz="1000" dirty="0"/>
                <a:t>(ППС) Профессорско-преподавательский состав</a:t>
              </a:r>
              <a:endParaRPr lang="en-GB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9555322" y="8928597"/>
              <a:ext cx="978737" cy="277962"/>
            </a:xfrm>
            <a:prstGeom prst="rect">
              <a:avLst/>
            </a:prstGeom>
            <a:noFill/>
          </p:spPr>
          <p:txBody>
            <a:bodyPr wrap="square" lIns="44224" tIns="22112" rIns="44224" bIns="22112">
              <a:spAutoFit/>
            </a:bodyPr>
            <a:lstStyle/>
            <a:p>
              <a:pPr algn="ctr"/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Студенты</a:t>
              </a:r>
              <a:endParaRPr lang="en-GB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Прямоугольник 94"/>
            <p:cNvSpPr/>
            <p:nvPr/>
          </p:nvSpPr>
          <p:spPr>
            <a:xfrm>
              <a:off x="4277832" y="8928597"/>
              <a:ext cx="855413" cy="277962"/>
            </a:xfrm>
            <a:prstGeom prst="rect">
              <a:avLst/>
            </a:prstGeom>
            <a:noFill/>
          </p:spPr>
          <p:txBody>
            <a:bodyPr wrap="square" lIns="44224" tIns="22112" rIns="44224" bIns="22112">
              <a:spAutoFit/>
            </a:bodyPr>
            <a:lstStyle/>
            <a:p>
              <a:pPr algn="ctr"/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Бизнес</a:t>
              </a:r>
              <a:endParaRPr lang="en-GB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97" name="Рисунок 9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940" y="263279"/>
            <a:ext cx="908564" cy="717696"/>
          </a:xfrm>
          <a:prstGeom prst="rect">
            <a:avLst/>
          </a:prstGeom>
        </p:spPr>
      </p:pic>
      <p:sp>
        <p:nvSpPr>
          <p:cNvPr id="96" name="Прямоугольник 95"/>
          <p:cNvSpPr/>
          <p:nvPr/>
        </p:nvSpPr>
        <p:spPr>
          <a:xfrm>
            <a:off x="344488" y="990864"/>
            <a:ext cx="9022310" cy="41357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4295" tIns="37148" rIns="74295" bIns="37148">
            <a:spAutoFit/>
          </a:bodyPr>
          <a:lstStyle/>
          <a:p>
            <a:r>
              <a:rPr lang="ru-RU" sz="11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ДОРОЖНАЯ КАРТА С ПРОМЕЖУТОЧНЫМИ ЭТАПАМИ ВЫПОЛНЕНИЯ КЛЮЧЕВЫХ МЕРОПРИЯТИЙ И ПОЛУЧЕНИЯ РЕЗУЛЬТАТОВ</a:t>
            </a:r>
            <a:endParaRPr lang="en-GB" sz="11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55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0"/>
    </mc:Choice>
    <mc:Fallback xmlns="">
      <p:transition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3.7037E-6 L 0.93766 -0.0013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75" y="-6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1.11111E-6 L 0.93766 -0.0013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75" y="-6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"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42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3.7037E-6 L 0.00048 0.6613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33056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1.11111E-6 L -3.07692E-6 0.6601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00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5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2"/>
                            </p:stCondLst>
                            <p:childTnLst>
                              <p:par>
                                <p:cTn id="6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612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5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862"/>
                            </p:stCondLst>
                            <p:childTnLst>
                              <p:par>
                                <p:cTn id="75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4.44444E-6 L 0.77052 -4.44444E-6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4"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5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91" dur="22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1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4890"/>
                            </p:stCondLst>
                            <p:childTnLst>
                              <p:par>
                                <p:cTn id="96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2.22222E-6 L 0.77052 -2.22222E-6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5" dur="1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5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2" dur="22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10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2110"/>
                            </p:stCondLst>
                            <p:childTnLst>
                              <p:par>
                                <p:cTn id="117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7.40741E-7 L 0.77052 -7.40741E-7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10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5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3" dur="22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7577"/>
                            </p:stCondLst>
                            <p:childTnLst>
                              <p:par>
                                <p:cTn id="138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3.7037E-6 L 0.77052 -3.7037E-6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5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4" dur="22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6551"/>
                            </p:stCondLst>
                            <p:childTnLst>
                              <p:par>
                                <p:cTn id="15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75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75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75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75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7301"/>
                            </p:stCondLst>
                            <p:childTnLst>
                              <p:par>
                                <p:cTn id="1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5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8" dur="10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38551"/>
                            </p:stCondLst>
                            <p:childTnLst>
                              <p:par>
                                <p:cTn id="170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1.85185E-6 L 0.77052 1.85185E-6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17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9" dur="10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5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6" dur="22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9" dur="10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41551"/>
                            </p:stCondLst>
                            <p:childTnLst>
                              <p:par>
                                <p:cTn id="191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1.48148E-6 L 0.77052 1.48148E-6 " pathEditMode="relative" rAng="0" ptsTypes="AA">
                                      <p:cBhvr>
                                        <p:cTn id="192" dur="20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19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2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0" dur="10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5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7" dur="22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0" dur="10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48990"/>
                            </p:stCondLst>
                            <p:childTnLst>
                              <p:par>
                                <p:cTn id="212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2.59259E-6 L 0.77052 -2.59259E-6 " pathEditMode="relative" rAng="0" ptsTypes="AA">
                                      <p:cBhvr>
                                        <p:cTn id="213" dur="20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214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2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2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2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1" dur="10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5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8" dur="22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1" dur="1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6046"/>
                            </p:stCondLst>
                            <p:childTnLst>
                              <p:par>
                                <p:cTn id="233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2.96296E-6 L 0.77052 -2.96296E-6 " pathEditMode="relative" rAng="0" ptsTypes="AA">
                                      <p:cBhvr>
                                        <p:cTn id="234" dur="20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23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20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20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20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0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2" dur="1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15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49" dur="22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9484"/>
                            </p:stCondLst>
                            <p:childTnLst>
                              <p:par>
                                <p:cTn id="25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75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75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75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75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60234"/>
                            </p:stCondLst>
                            <p:childTnLst>
                              <p:par>
                                <p:cTn id="2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5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3" dur="10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61484"/>
                            </p:stCondLst>
                            <p:childTnLst>
                              <p:par>
                                <p:cTn id="265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3.7037E-7 L 0.77052 -3.7037E-7 " pathEditMode="relative" rAng="0" ptsTypes="AA">
                                      <p:cBhvr>
                                        <p:cTn id="266" dur="20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26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20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0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0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20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4" dur="10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15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81" dur="22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64484"/>
                            </p:stCondLst>
                            <p:childTnLst>
                              <p:par>
                                <p:cTn id="28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5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65234"/>
                            </p:stCondLst>
                            <p:childTnLst>
                              <p:par>
                                <p:cTn id="2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1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66959"/>
                            </p:stCondLst>
                            <p:childTnLst>
                              <p:par>
                                <p:cTn id="297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2.96296E-6 L 0.77052 -2.96296E-6 " pathEditMode="relative" rAng="0" ptsTypes="AA">
                                      <p:cBhvr>
                                        <p:cTn id="29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29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5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1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13" dur="22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70288"/>
                            </p:stCondLst>
                            <p:childTnLst>
                              <p:par>
                                <p:cTn id="318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2.59259E-6 L 0.77052 2.59259E-6 " pathEditMode="relative" rAng="0" ptsTypes="AA">
                                      <p:cBhvr>
                                        <p:cTn id="319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320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6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1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34" dur="22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73562"/>
                            </p:stCondLst>
                            <p:childTnLst>
                              <p:par>
                                <p:cTn id="33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8" dur="7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7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7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7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74312"/>
                            </p:stCondLst>
                            <p:childTnLst>
                              <p:par>
                                <p:cTn id="3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15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8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76037"/>
                            </p:stCondLst>
                            <p:childTnLst>
                              <p:par>
                                <p:cTn id="350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0 L 0.77052 0 " pathEditMode="relative" rAng="0" ptsTypes="AA">
                                      <p:cBhvr>
                                        <p:cTn id="351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35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4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8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9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1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66" dur="22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9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79037"/>
                            </p:stCondLst>
                            <p:childTnLst>
                              <p:par>
                                <p:cTn id="371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2.96296E-6 L 0.77052 -2.96296E-6 " pathEditMode="relative" rAng="0" ptsTypes="AA">
                                      <p:cBhvr>
                                        <p:cTn id="372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37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5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9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1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87" dur="22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82420"/>
                            </p:stCondLst>
                            <p:childTnLst>
                              <p:par>
                                <p:cTn id="38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1" dur="75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75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75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75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83170"/>
                            </p:stCondLst>
                            <p:childTnLst>
                              <p:par>
                                <p:cTn id="3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8" dur="1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1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>
                            <p:stCondLst>
                              <p:cond delay="84970"/>
                            </p:stCondLst>
                            <p:childTnLst>
                              <p:par>
                                <p:cTn id="403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4.81481E-6 L 0.77052 -4.81481E-6 " pathEditMode="relative" rAng="0" ptsTypes="AA">
                                      <p:cBhvr>
                                        <p:cTn id="404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26" y="0"/>
                                    </p:animMotion>
                                  </p:childTnLst>
                                </p:cTn>
                              </p:par>
                              <p:par>
                                <p:cTn id="40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7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1" presetID="6" presetClass="exit" presetSubtype="32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2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6538"/>
                                  </p:iterate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6" dur="15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7" presetID="18" presetClass="entr" presetSubtype="9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19" dur="22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>
                            <p:stCondLst>
                              <p:cond delay="89505"/>
                            </p:stCondLst>
                            <p:childTnLst>
                              <p:par>
                                <p:cTn id="4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1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18" grpId="0" animBg="1"/>
      <p:bldP spid="429" grpId="0" animBg="1"/>
      <p:bldP spid="60" grpId="0" animBg="1"/>
      <p:bldP spid="309" grpId="0" animBg="1"/>
      <p:bldP spid="394" grpId="0" animBg="1"/>
      <p:bldP spid="398" grpId="0" animBg="1"/>
      <p:bldP spid="402" grpId="0" animBg="1"/>
      <p:bldP spid="406" grpId="0" animBg="1"/>
      <p:bldP spid="412" grpId="0" animBg="1"/>
      <p:bldP spid="416" grpId="0" animBg="1"/>
      <p:bldP spid="420" grpId="0" animBg="1"/>
      <p:bldP spid="88" grpId="0" animBg="1"/>
      <p:bldP spid="119" grpId="0" animBg="1"/>
      <p:bldP spid="110" grpId="0" animBg="1"/>
      <p:bldP spid="58" grpId="0" animBg="1"/>
      <p:bldP spid="407" grpId="0" animBg="1"/>
      <p:bldP spid="427" grpId="0" animBg="1"/>
      <p:bldP spid="258" grpId="0" animBg="1"/>
      <p:bldP spid="169" grpId="0" animBg="1"/>
      <p:bldP spid="169" grpId="1" animBg="1"/>
      <p:bldP spid="169" grpId="2" animBg="1"/>
      <p:bldP spid="223" grpId="0" animBg="1"/>
      <p:bldP spid="223" grpId="1" animBg="1"/>
      <p:bldP spid="223" grpId="2" animBg="1"/>
      <p:bldP spid="194" grpId="0" animBg="1"/>
      <p:bldP spid="257" grpId="0" animBg="1"/>
      <p:bldP spid="257" grpId="1" animBg="1"/>
      <p:bldP spid="257" grpId="2" animBg="1"/>
      <p:bldP spid="303" grpId="0" animBg="1"/>
      <p:bldP spid="304" grpId="0" animBg="1"/>
      <p:bldP spid="304" grpId="1" animBg="1"/>
      <p:bldP spid="304" grpId="2" animBg="1"/>
      <p:bldP spid="305" grpId="0"/>
      <p:bldP spid="308" grpId="0"/>
      <p:bldP spid="302" grpId="0" animBg="1"/>
      <p:bldP spid="302" grpId="1" animBg="1"/>
      <p:bldP spid="302" grpId="2" animBg="1"/>
      <p:bldP spid="395" grpId="0"/>
      <p:bldP spid="397" grpId="0" animBg="1"/>
      <p:bldP spid="397" grpId="1" animBg="1"/>
      <p:bldP spid="397" grpId="2" animBg="1"/>
      <p:bldP spid="399" grpId="0"/>
      <p:bldP spid="401" grpId="0" animBg="1"/>
      <p:bldP spid="401" grpId="1" animBg="1"/>
      <p:bldP spid="401" grpId="2" animBg="1"/>
      <p:bldP spid="403" grpId="0"/>
      <p:bldP spid="405" grpId="0" animBg="1"/>
      <p:bldP spid="405" grpId="1" animBg="1"/>
      <p:bldP spid="405" grpId="2" animBg="1"/>
      <p:bldP spid="408" grpId="0"/>
      <p:bldP spid="409" grpId="0"/>
      <p:bldP spid="411" grpId="0" animBg="1"/>
      <p:bldP spid="411" grpId="1" animBg="1"/>
      <p:bldP spid="411" grpId="2" animBg="1"/>
      <p:bldP spid="413" grpId="0"/>
      <p:bldP spid="415" grpId="0" animBg="1"/>
      <p:bldP spid="415" grpId="1" animBg="1"/>
      <p:bldP spid="415" grpId="2" animBg="1"/>
      <p:bldP spid="417" grpId="0"/>
      <p:bldP spid="419" grpId="0" animBg="1"/>
      <p:bldP spid="419" grpId="1" animBg="1"/>
      <p:bldP spid="419" grpId="2" animBg="1"/>
      <p:bldP spid="421" grpId="0"/>
      <p:bldP spid="423" grpId="0" animBg="1"/>
      <p:bldP spid="423" grpId="1" animBg="1"/>
      <p:bldP spid="423" grpId="2" animBg="1"/>
      <p:bldP spid="428" grpId="0"/>
      <p:bldP spid="430" grpId="0"/>
      <p:bldP spid="432" grpId="0" animBg="1"/>
      <p:bldP spid="432" grpId="1" animBg="1"/>
      <p:bldP spid="432" grpId="2" animBg="1"/>
      <p:bldP spid="59" grpId="0"/>
      <p:bldP spid="61" grpId="0"/>
      <p:bldP spid="63" grpId="0" animBg="1"/>
      <p:bldP spid="63" grpId="1" animBg="1"/>
      <p:bldP spid="63" grpId="2" animBg="1"/>
      <p:bldP spid="89" grpId="0"/>
      <p:bldP spid="91" grpId="0" animBg="1"/>
      <p:bldP spid="91" grpId="1" animBg="1"/>
      <p:bldP spid="91" grpId="2" animBg="1"/>
      <p:bldP spid="111" grpId="0"/>
      <p:bldP spid="112" grpId="0"/>
      <p:bldP spid="114" grpId="0" animBg="1"/>
      <p:bldP spid="114" grpId="1" animBg="1"/>
      <p:bldP spid="114" grpId="2" animBg="1"/>
      <p:bldP spid="115" grpId="0"/>
      <p:bldP spid="117" grpId="0" animBg="1"/>
      <p:bldP spid="117" grpId="1" animBg="1"/>
      <p:bldP spid="117" grpId="2" animBg="1"/>
      <p:bldP spid="120" grpId="0"/>
      <p:bldP spid="121" grpId="0"/>
      <p:bldP spid="123" grpId="0" animBg="1"/>
      <p:bldP spid="123" grpId="1" animBg="1"/>
      <p:bldP spid="123" grpId="2" animBg="1"/>
      <p:bldP spid="126" grpId="0"/>
      <p:bldP spid="127" grpId="0"/>
      <p:bldP spid="9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8277</TotalTime>
  <Words>575</Words>
  <Application>Microsoft Office PowerPoint</Application>
  <PresentationFormat>Лист A4 (210x297 мм)</PresentationFormat>
  <Paragraphs>142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Century Gothic</vt:lpstr>
      <vt:lpstr>Times New Roman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DDI</dc:creator>
  <cp:lastModifiedBy>Маргарита</cp:lastModifiedBy>
  <cp:revision>284</cp:revision>
  <dcterms:created xsi:type="dcterms:W3CDTF">2018-03-04T10:14:18Z</dcterms:created>
  <dcterms:modified xsi:type="dcterms:W3CDTF">2018-06-13T06:28:46Z</dcterms:modified>
</cp:coreProperties>
</file>