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handoutMasterIdLst>
    <p:handoutMasterId r:id="rId28"/>
  </p:handoutMasterIdLst>
  <p:sldIdLst>
    <p:sldId id="261" r:id="rId5"/>
    <p:sldId id="266" r:id="rId6"/>
    <p:sldId id="361" r:id="rId7"/>
    <p:sldId id="382" r:id="rId8"/>
    <p:sldId id="386" r:id="rId9"/>
    <p:sldId id="387" r:id="rId10"/>
    <p:sldId id="388" r:id="rId11"/>
    <p:sldId id="378" r:id="rId12"/>
    <p:sldId id="389" r:id="rId13"/>
    <p:sldId id="390" r:id="rId14"/>
    <p:sldId id="394" r:id="rId15"/>
    <p:sldId id="396" r:id="rId16"/>
    <p:sldId id="393" r:id="rId17"/>
    <p:sldId id="395" r:id="rId18"/>
    <p:sldId id="397" r:id="rId19"/>
    <p:sldId id="392" r:id="rId20"/>
    <p:sldId id="368" r:id="rId21"/>
    <p:sldId id="381" r:id="rId22"/>
    <p:sldId id="399" r:id="rId23"/>
    <p:sldId id="400" r:id="rId24"/>
    <p:sldId id="380" r:id="rId25"/>
    <p:sldId id="257" r:id="rId26"/>
  </p:sldIdLst>
  <p:sldSz cx="9144000" cy="5143500" type="screen16x9"/>
  <p:notesSz cx="6858000"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Holbrook" initials="V" lastIdx="12" clrIdx="0">
    <p:extLst>
      <p:ext uri="{19B8F6BF-5375-455C-9EA6-DF929625EA0E}">
        <p15:presenceInfo xmlns:p15="http://schemas.microsoft.com/office/powerpoint/2012/main" userId="Victoria.Holbr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3792" autoAdjust="0"/>
  </p:normalViewPr>
  <p:slideViewPr>
    <p:cSldViewPr snapToGrid="0" snapToObjects="1" showGuides="1">
      <p:cViewPr>
        <p:scale>
          <a:sx n="80" d="100"/>
          <a:sy n="80" d="100"/>
        </p:scale>
        <p:origin x="768" y="188"/>
      </p:cViewPr>
      <p:guideLst>
        <p:guide orient="horz" pos="1620"/>
        <p:guide pos="2880"/>
      </p:guideLst>
    </p:cSldViewPr>
  </p:slideViewPr>
  <p:outlineViewPr>
    <p:cViewPr>
      <p:scale>
        <a:sx n="33" d="100"/>
        <a:sy n="33" d="100"/>
      </p:scale>
      <p:origin x="0" y="-5116"/>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31B40-E65B-4E10-ACF4-E68AC5794D60}" type="doc">
      <dgm:prSet loTypeId="urn:microsoft.com/office/officeart/2005/8/layout/funnel1" loCatId="relationship" qsTypeId="urn:microsoft.com/office/officeart/2005/8/quickstyle/simple5" qsCatId="simple" csTypeId="urn:microsoft.com/office/officeart/2005/8/colors/accent1_2" csCatId="accent1" phldr="1"/>
      <dgm:spPr/>
      <dgm:t>
        <a:bodyPr/>
        <a:lstStyle/>
        <a:p>
          <a:endParaRPr lang="en-US"/>
        </a:p>
      </dgm:t>
    </dgm:pt>
    <dgm:pt modelId="{9C8C214C-AD13-49D9-8699-DE60F264A9B6}">
      <dgm:prSet phldrT="[Text]"/>
      <dgm:spPr/>
      <dgm:t>
        <a:bodyPr/>
        <a:lstStyle/>
        <a:p>
          <a:r>
            <a:rPr lang="ru-RU" b="1" dirty="0"/>
            <a:t>Кодекс и передовая практика</a:t>
          </a:r>
          <a:endParaRPr lang="en-US" b="1" dirty="0"/>
        </a:p>
      </dgm:t>
    </dgm:pt>
    <dgm:pt modelId="{2F4F83E0-6CDA-4413-BF16-DE44277CACB9}" type="parTrans" cxnId="{C3084899-EB6F-4E02-936D-799BB28C7CEE}">
      <dgm:prSet/>
      <dgm:spPr/>
      <dgm:t>
        <a:bodyPr/>
        <a:lstStyle/>
        <a:p>
          <a:endParaRPr lang="en-US"/>
        </a:p>
      </dgm:t>
    </dgm:pt>
    <dgm:pt modelId="{568AA4CB-CE32-46C2-9B58-3E1A7F987EEF}" type="sibTrans" cxnId="{C3084899-EB6F-4E02-936D-799BB28C7CEE}">
      <dgm:prSet/>
      <dgm:spPr/>
      <dgm:t>
        <a:bodyPr/>
        <a:lstStyle/>
        <a:p>
          <a:endParaRPr lang="en-US"/>
        </a:p>
      </dgm:t>
    </dgm:pt>
    <dgm:pt modelId="{BF6DEB18-D45B-4DB4-A58C-2CFDEC9BAEE5}">
      <dgm:prSet phldrT="[Text]" custT="1"/>
      <dgm:spPr/>
      <dgm:t>
        <a:bodyPr/>
        <a:lstStyle/>
        <a:p>
          <a:r>
            <a:rPr lang="ru-RU" sz="1100" b="1" dirty="0"/>
            <a:t>Регулирование/закон</a:t>
          </a:r>
          <a:endParaRPr lang="en-US" sz="1100" b="1" dirty="0"/>
        </a:p>
      </dgm:t>
    </dgm:pt>
    <dgm:pt modelId="{56FD0C9B-7F5F-4148-B2E3-D567C2BFC147}" type="parTrans" cxnId="{2950EA7D-8A17-496E-8932-6AFAC9F9FFE0}">
      <dgm:prSet/>
      <dgm:spPr/>
      <dgm:t>
        <a:bodyPr/>
        <a:lstStyle/>
        <a:p>
          <a:endParaRPr lang="en-US"/>
        </a:p>
      </dgm:t>
    </dgm:pt>
    <dgm:pt modelId="{DCA6EA9D-F550-4577-910E-525D33187737}" type="sibTrans" cxnId="{2950EA7D-8A17-496E-8932-6AFAC9F9FFE0}">
      <dgm:prSet/>
      <dgm:spPr/>
      <dgm:t>
        <a:bodyPr/>
        <a:lstStyle/>
        <a:p>
          <a:endParaRPr lang="en-US"/>
        </a:p>
      </dgm:t>
    </dgm:pt>
    <dgm:pt modelId="{2554B4D5-262A-4955-A130-6FEF09270D08}">
      <dgm:prSet phldrT="[Text]"/>
      <dgm:spPr/>
      <dgm:t>
        <a:bodyPr/>
        <a:lstStyle/>
        <a:p>
          <a:r>
            <a:rPr lang="ru-RU" dirty="0"/>
            <a:t>Документы по управлению</a:t>
          </a:r>
          <a:endParaRPr lang="en-US" dirty="0"/>
        </a:p>
      </dgm:t>
    </dgm:pt>
    <dgm:pt modelId="{1B9AB37E-F114-4C3A-B9EA-B3B0FBB2DA1C}" type="parTrans" cxnId="{86EDB9EB-1B0D-44F5-B618-8865AFE7CD0E}">
      <dgm:prSet/>
      <dgm:spPr/>
      <dgm:t>
        <a:bodyPr/>
        <a:lstStyle/>
        <a:p>
          <a:endParaRPr lang="en-US"/>
        </a:p>
      </dgm:t>
    </dgm:pt>
    <dgm:pt modelId="{DD0B7BED-4E6D-41A8-9A6C-56F93D877785}" type="sibTrans" cxnId="{86EDB9EB-1B0D-44F5-B618-8865AFE7CD0E}">
      <dgm:prSet/>
      <dgm:spPr/>
      <dgm:t>
        <a:bodyPr/>
        <a:lstStyle/>
        <a:p>
          <a:endParaRPr lang="en-US"/>
        </a:p>
      </dgm:t>
    </dgm:pt>
    <dgm:pt modelId="{8A8790CA-FC73-45FF-906C-A7076E33C8F2}">
      <dgm:prSet phldrT="[Text]"/>
      <dgm:spPr/>
      <dgm:t>
        <a:bodyPr/>
        <a:lstStyle/>
        <a:p>
          <a:r>
            <a:rPr lang="ru-RU" dirty="0"/>
            <a:t>Эффективное управление высшим образованием</a:t>
          </a:r>
          <a:endParaRPr lang="en-US" dirty="0"/>
        </a:p>
      </dgm:t>
    </dgm:pt>
    <dgm:pt modelId="{2D0184FF-5E0B-4FA1-ACA1-A169E557385D}" type="parTrans" cxnId="{F04AB0EF-788A-4BCE-9C46-65B452DC73C2}">
      <dgm:prSet/>
      <dgm:spPr/>
      <dgm:t>
        <a:bodyPr/>
        <a:lstStyle/>
        <a:p>
          <a:endParaRPr lang="en-US"/>
        </a:p>
      </dgm:t>
    </dgm:pt>
    <dgm:pt modelId="{BE51C55D-40E1-4E40-A418-B95C3D07612B}" type="sibTrans" cxnId="{F04AB0EF-788A-4BCE-9C46-65B452DC73C2}">
      <dgm:prSet/>
      <dgm:spPr/>
      <dgm:t>
        <a:bodyPr/>
        <a:lstStyle/>
        <a:p>
          <a:endParaRPr lang="en-US"/>
        </a:p>
      </dgm:t>
    </dgm:pt>
    <dgm:pt modelId="{8453E1C9-7399-47D1-BAE7-790DD57DD41E}" type="pres">
      <dgm:prSet presAssocID="{DF631B40-E65B-4E10-ACF4-E68AC5794D60}" presName="Name0" presStyleCnt="0">
        <dgm:presLayoutVars>
          <dgm:chMax val="4"/>
          <dgm:resizeHandles val="exact"/>
        </dgm:presLayoutVars>
      </dgm:prSet>
      <dgm:spPr/>
    </dgm:pt>
    <dgm:pt modelId="{296A3FE2-B074-4DC4-BE77-03768957665A}" type="pres">
      <dgm:prSet presAssocID="{DF631B40-E65B-4E10-ACF4-E68AC5794D60}" presName="ellipse" presStyleLbl="trBgShp" presStyleIdx="0" presStyleCnt="1" custLinFactNeighborX="43" custLinFactNeighborY="11418"/>
      <dgm:spPr/>
    </dgm:pt>
    <dgm:pt modelId="{B21AA80C-F9FB-4338-B75D-DD72371598F4}" type="pres">
      <dgm:prSet presAssocID="{DF631B40-E65B-4E10-ACF4-E68AC5794D60}" presName="arrow1" presStyleLbl="fgShp" presStyleIdx="0" presStyleCnt="1"/>
      <dgm:spPr/>
    </dgm:pt>
    <dgm:pt modelId="{FDE45069-9EDE-4874-BC48-F80DE6AE2D05}" type="pres">
      <dgm:prSet presAssocID="{DF631B40-E65B-4E10-ACF4-E68AC5794D60}" presName="rectangle" presStyleLbl="revTx" presStyleIdx="0" presStyleCnt="1">
        <dgm:presLayoutVars>
          <dgm:bulletEnabled val="1"/>
        </dgm:presLayoutVars>
      </dgm:prSet>
      <dgm:spPr/>
    </dgm:pt>
    <dgm:pt modelId="{D109C991-BBDF-429E-BB96-CCF09DC8FBC6}" type="pres">
      <dgm:prSet presAssocID="{BF6DEB18-D45B-4DB4-A58C-2CFDEC9BAEE5}" presName="item1" presStyleLbl="node1" presStyleIdx="0" presStyleCnt="3">
        <dgm:presLayoutVars>
          <dgm:bulletEnabled val="1"/>
        </dgm:presLayoutVars>
      </dgm:prSet>
      <dgm:spPr/>
    </dgm:pt>
    <dgm:pt modelId="{7B4F1145-AAAD-44BE-8911-53E92B3CD0E1}" type="pres">
      <dgm:prSet presAssocID="{2554B4D5-262A-4955-A130-6FEF09270D08}" presName="item2" presStyleLbl="node1" presStyleIdx="1" presStyleCnt="3" custLinFactNeighborX="-6464" custLinFactNeighborY="1439">
        <dgm:presLayoutVars>
          <dgm:bulletEnabled val="1"/>
        </dgm:presLayoutVars>
      </dgm:prSet>
      <dgm:spPr/>
    </dgm:pt>
    <dgm:pt modelId="{28256B96-22B1-4892-A2C3-2600659F7713}" type="pres">
      <dgm:prSet presAssocID="{8A8790CA-FC73-45FF-906C-A7076E33C8F2}" presName="item3" presStyleLbl="node1" presStyleIdx="2" presStyleCnt="3" custLinFactNeighborX="18849" custLinFactNeighborY="-9090">
        <dgm:presLayoutVars>
          <dgm:bulletEnabled val="1"/>
        </dgm:presLayoutVars>
      </dgm:prSet>
      <dgm:spPr/>
    </dgm:pt>
    <dgm:pt modelId="{C949F713-9F75-450E-B87F-F489DE18F0F6}" type="pres">
      <dgm:prSet presAssocID="{DF631B40-E65B-4E10-ACF4-E68AC5794D60}" presName="funnel" presStyleLbl="trAlignAcc1" presStyleIdx="0" presStyleCnt="1" custScaleX="103858" custScaleY="114213" custLinFactNeighborX="1119" custLinFactNeighborY="13160"/>
      <dgm:spPr/>
    </dgm:pt>
  </dgm:ptLst>
  <dgm:cxnLst>
    <dgm:cxn modelId="{C78F3120-537C-4F5A-9C82-BE6B40139206}" type="presOf" srcId="{9C8C214C-AD13-49D9-8699-DE60F264A9B6}" destId="{28256B96-22B1-4892-A2C3-2600659F7713}" srcOrd="0" destOrd="0" presId="urn:microsoft.com/office/officeart/2005/8/layout/funnel1"/>
    <dgm:cxn modelId="{6BEACB6E-2946-4C50-B279-898937F4A10E}" type="presOf" srcId="{BF6DEB18-D45B-4DB4-A58C-2CFDEC9BAEE5}" destId="{7B4F1145-AAAD-44BE-8911-53E92B3CD0E1}" srcOrd="0" destOrd="0" presId="urn:microsoft.com/office/officeart/2005/8/layout/funnel1"/>
    <dgm:cxn modelId="{2950EA7D-8A17-496E-8932-6AFAC9F9FFE0}" srcId="{DF631B40-E65B-4E10-ACF4-E68AC5794D60}" destId="{BF6DEB18-D45B-4DB4-A58C-2CFDEC9BAEE5}" srcOrd="1" destOrd="0" parTransId="{56FD0C9B-7F5F-4148-B2E3-D567C2BFC147}" sibTransId="{DCA6EA9D-F550-4577-910E-525D33187737}"/>
    <dgm:cxn modelId="{C3084899-EB6F-4E02-936D-799BB28C7CEE}" srcId="{DF631B40-E65B-4E10-ACF4-E68AC5794D60}" destId="{9C8C214C-AD13-49D9-8699-DE60F264A9B6}" srcOrd="0" destOrd="0" parTransId="{2F4F83E0-6CDA-4413-BF16-DE44277CACB9}" sibTransId="{568AA4CB-CE32-46C2-9B58-3E1A7F987EEF}"/>
    <dgm:cxn modelId="{A0CAAF9D-4ACD-43B6-B810-F58C0F87E029}" type="presOf" srcId="{8A8790CA-FC73-45FF-906C-A7076E33C8F2}" destId="{FDE45069-9EDE-4874-BC48-F80DE6AE2D05}" srcOrd="0" destOrd="0" presId="urn:microsoft.com/office/officeart/2005/8/layout/funnel1"/>
    <dgm:cxn modelId="{8E442EB2-1510-4F1C-A4DC-05162AE6E62B}" type="presOf" srcId="{2554B4D5-262A-4955-A130-6FEF09270D08}" destId="{D109C991-BBDF-429E-BB96-CCF09DC8FBC6}" srcOrd="0" destOrd="0" presId="urn:microsoft.com/office/officeart/2005/8/layout/funnel1"/>
    <dgm:cxn modelId="{4E9261B7-657B-457E-99D4-687DDAE7B918}" type="presOf" srcId="{DF631B40-E65B-4E10-ACF4-E68AC5794D60}" destId="{8453E1C9-7399-47D1-BAE7-790DD57DD41E}" srcOrd="0" destOrd="0" presId="urn:microsoft.com/office/officeart/2005/8/layout/funnel1"/>
    <dgm:cxn modelId="{86EDB9EB-1B0D-44F5-B618-8865AFE7CD0E}" srcId="{DF631B40-E65B-4E10-ACF4-E68AC5794D60}" destId="{2554B4D5-262A-4955-A130-6FEF09270D08}" srcOrd="2" destOrd="0" parTransId="{1B9AB37E-F114-4C3A-B9EA-B3B0FBB2DA1C}" sibTransId="{DD0B7BED-4E6D-41A8-9A6C-56F93D877785}"/>
    <dgm:cxn modelId="{F04AB0EF-788A-4BCE-9C46-65B452DC73C2}" srcId="{DF631B40-E65B-4E10-ACF4-E68AC5794D60}" destId="{8A8790CA-FC73-45FF-906C-A7076E33C8F2}" srcOrd="3" destOrd="0" parTransId="{2D0184FF-5E0B-4FA1-ACA1-A169E557385D}" sibTransId="{BE51C55D-40E1-4E40-A418-B95C3D07612B}"/>
    <dgm:cxn modelId="{2A0C2502-027C-4843-975A-B014BD249CC7}" type="presParOf" srcId="{8453E1C9-7399-47D1-BAE7-790DD57DD41E}" destId="{296A3FE2-B074-4DC4-BE77-03768957665A}" srcOrd="0" destOrd="0" presId="urn:microsoft.com/office/officeart/2005/8/layout/funnel1"/>
    <dgm:cxn modelId="{29D98CC8-4E7A-4D81-A5D9-13F7C571D119}" type="presParOf" srcId="{8453E1C9-7399-47D1-BAE7-790DD57DD41E}" destId="{B21AA80C-F9FB-4338-B75D-DD72371598F4}" srcOrd="1" destOrd="0" presId="urn:microsoft.com/office/officeart/2005/8/layout/funnel1"/>
    <dgm:cxn modelId="{B9E39F14-F951-466F-909E-AC0BD1876D93}" type="presParOf" srcId="{8453E1C9-7399-47D1-BAE7-790DD57DD41E}" destId="{FDE45069-9EDE-4874-BC48-F80DE6AE2D05}" srcOrd="2" destOrd="0" presId="urn:microsoft.com/office/officeart/2005/8/layout/funnel1"/>
    <dgm:cxn modelId="{7AF9D7F7-8403-4DA9-AECE-066D0E744403}" type="presParOf" srcId="{8453E1C9-7399-47D1-BAE7-790DD57DD41E}" destId="{D109C991-BBDF-429E-BB96-CCF09DC8FBC6}" srcOrd="3" destOrd="0" presId="urn:microsoft.com/office/officeart/2005/8/layout/funnel1"/>
    <dgm:cxn modelId="{3B9A812D-D57E-44CC-9454-A90A115EB1EA}" type="presParOf" srcId="{8453E1C9-7399-47D1-BAE7-790DD57DD41E}" destId="{7B4F1145-AAAD-44BE-8911-53E92B3CD0E1}" srcOrd="4" destOrd="0" presId="urn:microsoft.com/office/officeart/2005/8/layout/funnel1"/>
    <dgm:cxn modelId="{B6ED361D-9E51-4B5A-81DC-8C0E6B663314}" type="presParOf" srcId="{8453E1C9-7399-47D1-BAE7-790DD57DD41E}" destId="{28256B96-22B1-4892-A2C3-2600659F7713}" srcOrd="5" destOrd="0" presId="urn:microsoft.com/office/officeart/2005/8/layout/funnel1"/>
    <dgm:cxn modelId="{FB885C8E-1003-485C-BCAB-0F71F6658F07}" type="presParOf" srcId="{8453E1C9-7399-47D1-BAE7-790DD57DD41E}" destId="{C949F713-9F75-450E-B87F-F489DE18F0F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A3FE2-B074-4DC4-BE77-03768957665A}">
      <dsp:nvSpPr>
        <dsp:cNvPr id="0" name=""/>
        <dsp:cNvSpPr/>
      </dsp:nvSpPr>
      <dsp:spPr>
        <a:xfrm>
          <a:off x="1405174" y="428625"/>
          <a:ext cx="3545560" cy="12313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AA80C-F9FB-4338-B75D-DD72371598F4}">
      <dsp:nvSpPr>
        <dsp:cNvPr id="0" name=""/>
        <dsp:cNvSpPr/>
      </dsp:nvSpPr>
      <dsp:spPr>
        <a:xfrm>
          <a:off x="2838365" y="3303133"/>
          <a:ext cx="687124" cy="439759"/>
        </a:xfrm>
        <a:prstGeom prst="down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FDE45069-9EDE-4874-BC48-F80DE6AE2D05}">
      <dsp:nvSpPr>
        <dsp:cNvPr id="0" name=""/>
        <dsp:cNvSpPr/>
      </dsp:nvSpPr>
      <dsp:spPr>
        <a:xfrm>
          <a:off x="1532829" y="3654941"/>
          <a:ext cx="3298196" cy="82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Эффективное управление высшим образованием</a:t>
          </a:r>
          <a:endParaRPr lang="en-US" sz="1900" kern="1200" dirty="0"/>
        </a:p>
      </dsp:txBody>
      <dsp:txXfrm>
        <a:off x="1532829" y="3654941"/>
        <a:ext cx="3298196" cy="824549"/>
      </dsp:txXfrm>
    </dsp:sp>
    <dsp:sp modelId="{D109C991-BBDF-429E-BB96-CCF09DC8FBC6}">
      <dsp:nvSpPr>
        <dsp:cNvPr id="0" name=""/>
        <dsp:cNvSpPr/>
      </dsp:nvSpPr>
      <dsp:spPr>
        <a:xfrm>
          <a:off x="2692695" y="1614457"/>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Документы по управлению</a:t>
          </a:r>
          <a:endParaRPr lang="en-US" sz="1100" kern="1200" dirty="0"/>
        </a:p>
      </dsp:txBody>
      <dsp:txXfrm>
        <a:off x="2873824" y="1795586"/>
        <a:ext cx="874565" cy="874565"/>
      </dsp:txXfrm>
    </dsp:sp>
    <dsp:sp modelId="{7B4F1145-AAAD-44BE-8911-53E92B3CD0E1}">
      <dsp:nvSpPr>
        <dsp:cNvPr id="0" name=""/>
        <dsp:cNvSpPr/>
      </dsp:nvSpPr>
      <dsp:spPr>
        <a:xfrm>
          <a:off x="1727730" y="704362"/>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Регулирование/закон</a:t>
          </a:r>
          <a:endParaRPr lang="en-US" sz="1100" b="1" kern="1200" dirty="0"/>
        </a:p>
      </dsp:txBody>
      <dsp:txXfrm>
        <a:off x="1908859" y="885491"/>
        <a:ext cx="874565" cy="874565"/>
      </dsp:txXfrm>
    </dsp:sp>
    <dsp:sp modelId="{28256B96-22B1-4892-A2C3-2600659F7713}">
      <dsp:nvSpPr>
        <dsp:cNvPr id="0" name=""/>
        <dsp:cNvSpPr/>
      </dsp:nvSpPr>
      <dsp:spPr>
        <a:xfrm>
          <a:off x="3305116" y="275100"/>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Кодекс и передовая практика</a:t>
          </a:r>
          <a:endParaRPr lang="en-US" sz="1100" b="1" kern="1200" dirty="0"/>
        </a:p>
      </dsp:txBody>
      <dsp:txXfrm>
        <a:off x="3486245" y="456229"/>
        <a:ext cx="874565" cy="874565"/>
      </dsp:txXfrm>
    </dsp:sp>
    <dsp:sp modelId="{C949F713-9F75-450E-B87F-F489DE18F0F6}">
      <dsp:nvSpPr>
        <dsp:cNvPr id="0" name=""/>
        <dsp:cNvSpPr/>
      </dsp:nvSpPr>
      <dsp:spPr>
        <a:xfrm>
          <a:off x="1226811" y="323211"/>
          <a:ext cx="3996347" cy="35158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93712"/>
          </a:xfrm>
          <a:prstGeom prst="rect">
            <a:avLst/>
          </a:prstGeom>
        </p:spPr>
        <p:txBody>
          <a:bodyPr vert="horz" lIns="91440" tIns="45720" rIns="91440" bIns="45720" rtlCol="0"/>
          <a:lstStyle>
            <a:lvl1pPr algn="r">
              <a:defRPr sz="1200"/>
            </a:lvl1pPr>
          </a:lstStyle>
          <a:p>
            <a:fld id="{892E1094-75F3-5840-8920-42DDDEE6F4D0}" type="datetimeFigureOut">
              <a:rPr lang="en-US" smtClean="0"/>
              <a:t>3/28/2021</a:t>
            </a:fld>
            <a:endParaRPr lang="en-US" dirty="0"/>
          </a:p>
        </p:txBody>
      </p:sp>
      <p:sp>
        <p:nvSpPr>
          <p:cNvPr id="4" name="Footer Placeholder 3"/>
          <p:cNvSpPr>
            <a:spLocks noGrp="1"/>
          </p:cNvSpPr>
          <p:nvPr>
            <p:ph type="ftr" sz="quarter" idx="2"/>
          </p:nvPr>
        </p:nvSpPr>
        <p:spPr>
          <a:xfrm>
            <a:off x="0" y="9378824"/>
            <a:ext cx="29718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9378824"/>
            <a:ext cx="2971800" cy="493712"/>
          </a:xfrm>
          <a:prstGeom prst="rect">
            <a:avLst/>
          </a:prstGeom>
        </p:spPr>
        <p:txBody>
          <a:bodyPr vert="horz" lIns="91440" tIns="45720" rIns="91440" bIns="45720" rtlCol="0" anchor="b"/>
          <a:lstStyle>
            <a:lvl1pPr algn="r">
              <a:defRPr sz="1200"/>
            </a:lvl1pPr>
          </a:lstStyle>
          <a:p>
            <a:fld id="{D3995F25-09BD-9548-839F-C6968BE2232B}" type="slidenum">
              <a:rPr lang="en-US" smtClean="0"/>
              <a:t>‹#›</a:t>
            </a:fld>
            <a:endParaRPr lang="en-US" dirty="0"/>
          </a:p>
        </p:txBody>
      </p:sp>
    </p:spTree>
    <p:extLst>
      <p:ext uri="{BB962C8B-B14F-4D97-AF65-F5344CB8AC3E}">
        <p14:creationId xmlns:p14="http://schemas.microsoft.com/office/powerpoint/2010/main" val="71378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F6E76EF1-1166-4C8F-943B-778A87DAF8F1}" type="datetimeFigureOut">
              <a:rPr lang="en-GB" smtClean="0"/>
              <a:t>28/03/2021</a:t>
            </a:fld>
            <a:endParaRPr lang="en-GB" dirty="0"/>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FD3B0656-1BBA-4071-8B1C-F76B66225C48}" type="slidenum">
              <a:rPr lang="en-GB" smtClean="0"/>
              <a:t>‹#›</a:t>
            </a:fld>
            <a:endParaRPr lang="en-GB" dirty="0"/>
          </a:p>
        </p:txBody>
      </p:sp>
    </p:spTree>
    <p:extLst>
      <p:ext uri="{BB962C8B-B14F-4D97-AF65-F5344CB8AC3E}">
        <p14:creationId xmlns:p14="http://schemas.microsoft.com/office/powerpoint/2010/main" val="213529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1</a:t>
            </a:fld>
            <a:endParaRPr lang="en-GB" dirty="0"/>
          </a:p>
        </p:txBody>
      </p:sp>
    </p:spTree>
    <p:extLst>
      <p:ext uri="{BB962C8B-B14F-4D97-AF65-F5344CB8AC3E}">
        <p14:creationId xmlns:p14="http://schemas.microsoft.com/office/powerpoint/2010/main" val="272548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a simplified version of what the HE system looked like in England. The red labels denote the formal government structures. But this was not a highly regulated approach – the system operated with a very high degree of autonomy given to providers. The key lever government had was the public funding given to institutions via the funding council. </a:t>
            </a:r>
          </a:p>
          <a:p>
            <a:endParaRPr lang="en-GB" baseline="0" dirty="0"/>
          </a:p>
          <a:p>
            <a:r>
              <a:rPr lang="en-GB" baseline="0" dirty="0"/>
              <a:t>Note that there is a line between the funding council and the advancement body, so the government was keen to fund and support the development of practice and people in support of government aims and a healthy system. </a:t>
            </a:r>
          </a:p>
          <a:p>
            <a:r>
              <a:rPr lang="en-GB" baseline="0" dirty="0"/>
              <a:t>Note that the primary relationship on academic quality matters is at a relatively low level between the quality agency and the institution – was it too focussed on process not outcomes? </a:t>
            </a:r>
          </a:p>
          <a:p>
            <a:r>
              <a:rPr lang="en-GB" baseline="0" dirty="0"/>
              <a:t>We will return to the role of the Vice Chancellors Group and the Chairs Group later. </a:t>
            </a:r>
          </a:p>
          <a:p>
            <a:r>
              <a:rPr lang="en-GB" baseline="0" dirty="0"/>
              <a:t>Note that students feel set apart from the system in any formal sense.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17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So who was doing what to ensure that HE participation increased and education was of good quality? </a:t>
            </a:r>
          </a:p>
          <a:p>
            <a:pPr marL="0" indent="0">
              <a:buFontTx/>
              <a:buNone/>
            </a:pPr>
            <a:endParaRPr lang="en-GB" dirty="0"/>
          </a:p>
          <a:p>
            <a:pPr marL="0" indent="0">
              <a:buFontTx/>
              <a:buNone/>
            </a:pPr>
            <a:r>
              <a:rPr lang="en-GB" dirty="0"/>
              <a:t>I will draw out</a:t>
            </a:r>
            <a:r>
              <a:rPr lang="en-GB" baseline="0" dirty="0"/>
              <a:t> a few key points. </a:t>
            </a:r>
          </a:p>
          <a:p>
            <a:pPr marL="0" indent="0">
              <a:buFontTx/>
              <a:buNone/>
            </a:pPr>
            <a:r>
              <a:rPr lang="en-GB" baseline="0" dirty="0"/>
              <a:t>Funding was used as the main lever, </a:t>
            </a:r>
          </a:p>
          <a:p>
            <a:pPr marL="0" indent="0">
              <a:buFontTx/>
              <a:buNone/>
            </a:pPr>
            <a:r>
              <a:rPr lang="en-GB" baseline="0" dirty="0"/>
              <a:t> - either to increase or decrease student numbers through caps on how many places the government would fund</a:t>
            </a:r>
          </a:p>
          <a:p>
            <a:pPr marL="0" indent="0">
              <a:buFontTx/>
              <a:buNone/>
            </a:pPr>
            <a:r>
              <a:rPr lang="en-GB" baseline="0" dirty="0"/>
              <a:t> - to fund programmes such as outreach into regions and communities with low participation rates</a:t>
            </a:r>
          </a:p>
          <a:p>
            <a:pPr marL="171450" indent="-171450">
              <a:buFontTx/>
              <a:buChar char="-"/>
            </a:pPr>
            <a:r>
              <a:rPr lang="en-GB" baseline="0" dirty="0"/>
              <a:t>to develop practice such as learning and teaching improvements</a:t>
            </a:r>
          </a:p>
          <a:p>
            <a:pPr marL="171450" indent="-171450">
              <a:buFontTx/>
              <a:buChar char="-"/>
            </a:pPr>
            <a:r>
              <a:rPr lang="en-GB" baseline="0" dirty="0"/>
              <a:t>To try new types of courses or subjects</a:t>
            </a:r>
          </a:p>
          <a:p>
            <a:pPr marL="0" indent="0">
              <a:buFontTx/>
              <a:buNone/>
            </a:pPr>
            <a:r>
              <a:rPr lang="en-GB" baseline="0" dirty="0"/>
              <a:t>The other feature was regular inspection by the quality agency for education and by the funding council for overall approach to governance and assurance. These were fairly formulaic and process driven. Reports delivered action plans, but very little sanction or implications. </a:t>
            </a: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8549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within the institution, governance regarding quality of the student experience was largely left as a managerial task within the committees and structures of the institution. The governing body did not play a very active role in education matters, but would focus on overall strategy, growth, financial resilience. League table performance often a key measure of success. </a:t>
            </a:r>
          </a:p>
          <a:p>
            <a:r>
              <a:rPr lang="en-GB" baseline="0" dirty="0"/>
              <a:t>Students as stakeholders in governance and being able to add value to how their student experience could be improved was an emerging theme, but not yet considered important by the system overall. The same is true of employer engagement</a:t>
            </a:r>
          </a:p>
          <a:p>
            <a:r>
              <a:rPr lang="en-GB" baseline="0" dirty="0"/>
              <a:t>Overall, highly autonomous institutions could get on with things and keep their funders happy quite easily. </a:t>
            </a:r>
          </a:p>
          <a:p>
            <a:r>
              <a:rPr lang="en-GB" baseline="0" dirty="0"/>
              <a:t>The incentive to drive up participation and quality relied heavily on values.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02570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So what changed and why?</a:t>
            </a:r>
          </a:p>
          <a:p>
            <a:endParaRPr lang="en-GB" baseline="0" dirty="0"/>
          </a:p>
          <a:p>
            <a:pPr marL="0" indent="0">
              <a:buFontTx/>
              <a:buNone/>
            </a:pPr>
            <a:r>
              <a:rPr lang="en-GB" dirty="0"/>
              <a:t>Broadly, England has one of the most expensive HE systems in</a:t>
            </a:r>
            <a:r>
              <a:rPr lang="en-GB" baseline="0" dirty="0"/>
              <a:t> the world. Government believed that institutions were receiving too much public money for not enough accountability. Particularly, they grew concerned about the quality of teaching and outcomes being fair for all students. They also thought progress was not being made quickly enough on social mobility – so a focus on not just getting students into higher education, but what did they go on to do afterwards? What value was HE really providing to students and the taxpayer? A very difficult question to answer. </a:t>
            </a:r>
          </a:p>
          <a:p>
            <a:pPr marL="0" indent="0">
              <a:buFontTx/>
              <a:buNone/>
            </a:pPr>
            <a:r>
              <a:rPr lang="en-GB" baseline="0" dirty="0"/>
              <a:t>This created the political case for change and a new regulatory system came into being in 2018. </a:t>
            </a:r>
          </a:p>
          <a:p>
            <a:pPr marL="0" indent="0">
              <a:buFontTx/>
              <a:buNone/>
            </a:pPr>
            <a:r>
              <a:rPr lang="en-GB" baseline="0" dirty="0"/>
              <a:t>The key aspects of this are:</a:t>
            </a:r>
          </a:p>
          <a:p>
            <a:pPr marL="0" indent="0">
              <a:buFontTx/>
              <a:buNone/>
            </a:pPr>
            <a:r>
              <a:rPr lang="en-GB" dirty="0"/>
              <a:t>The main</a:t>
            </a:r>
            <a:r>
              <a:rPr lang="en-GB" baseline="0" dirty="0"/>
              <a:t> lever is no longer funding, it is regulation and the ability to comply with the conditions set by the regulator. But it importantly takes a risk-based approach, so we don’t have inspection on a regular basis, but only when the regulator thinks necessary. </a:t>
            </a:r>
          </a:p>
          <a:p>
            <a:pPr marL="0" indent="0">
              <a:buFontTx/>
              <a:buNone/>
            </a:pPr>
            <a:r>
              <a:rPr lang="en-GB" baseline="0" dirty="0"/>
              <a:t>And crucially for institutions, the expectations of the regulator more explicit and place much more onus on the institution’s governance at the highest level to be assured about standards and quality, as much as financial sustainability. </a:t>
            </a:r>
          </a:p>
          <a:p>
            <a:pPr marL="0" indent="0">
              <a:buFontTx/>
              <a:buNone/>
            </a:pPr>
            <a:r>
              <a:rPr lang="en-GB" baseline="0" dirty="0"/>
              <a:t>So the stars here represent what has changed – funder to regulator, students at the heart of things, and the primacy of institutional governance. </a:t>
            </a:r>
          </a:p>
          <a:p>
            <a:pPr marL="0" indent="0">
              <a:buFontTx/>
              <a:buNone/>
            </a:pPr>
            <a:r>
              <a:rPr lang="en-GB" baseline="0" dirty="0"/>
              <a:t>Another key element is that the regulator does not see a key role for itself in advancing practice or developing the system i.e. teaching and learning practice or leadership capability. It sees those as matters for institutions and continuous improvement. The only area it does provide support around is access and participation.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3140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p>
          <a:p>
            <a:pPr marL="0" indent="0">
              <a:buFontTx/>
              <a:buNone/>
            </a:pPr>
            <a:r>
              <a:rPr lang="en-GB" dirty="0"/>
              <a:t>Again there is lots of detail here and I highlight a few key points. </a:t>
            </a:r>
          </a:p>
          <a:p>
            <a:pPr marL="0" indent="0">
              <a:buFontTx/>
              <a:buNone/>
            </a:pPr>
            <a:r>
              <a:rPr lang="en-GB" dirty="0"/>
              <a:t>The primacy of the conditions of registration as driving practice,</a:t>
            </a:r>
            <a:r>
              <a:rPr lang="en-GB" baseline="0" dirty="0"/>
              <a:t> especially on access and participation where targets are set.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2834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where this has arguably made a big difference is the approach to governance within the institution as it relates to student numbers and quality of education. </a:t>
            </a:r>
          </a:p>
          <a:p>
            <a:pPr marL="171450" indent="-171450">
              <a:buFontTx/>
              <a:buChar char="-"/>
            </a:pPr>
            <a:r>
              <a:rPr lang="en-GB" dirty="0"/>
              <a:t>The clear regulatory expectations mean governing bodes have to know more, understand</a:t>
            </a:r>
            <a:r>
              <a:rPr lang="en-GB" baseline="0" dirty="0"/>
              <a:t> more and it is their assurance that matters to the regulator.</a:t>
            </a:r>
          </a:p>
          <a:p>
            <a:pPr marL="171450" indent="-171450">
              <a:buFontTx/>
              <a:buChar char="-"/>
            </a:pPr>
            <a:r>
              <a:rPr lang="en-GB" baseline="0" dirty="0"/>
              <a:t>But the burden of compliance is higher as more evidence is sought and needed. </a:t>
            </a:r>
          </a:p>
          <a:p>
            <a:pPr marL="171450" indent="-171450">
              <a:buFontTx/>
              <a:buChar char="-"/>
            </a:pPr>
            <a:r>
              <a:rPr lang="en-GB" baseline="0" dirty="0"/>
              <a:t>However, students as stakeholders in governance are front and centre. This is also translating to other stakeholders. </a:t>
            </a:r>
          </a:p>
          <a:p>
            <a:pPr marL="171450" indent="-171450">
              <a:buFontTx/>
              <a:buChar char="-"/>
            </a:pPr>
            <a:endParaRPr lang="en-GB" baseline="0" dirty="0"/>
          </a:p>
          <a:p>
            <a:pPr marL="0" indent="0">
              <a:buFontTx/>
              <a:buNone/>
            </a:pPr>
            <a:r>
              <a:rPr lang="en-GB" baseline="0" dirty="0"/>
              <a:t>So what does this comparison between the old system and the new tell us? Clearly, different actors in the system can use different levers, but incentives need to be used carefully. There are advantages and disadvantages to both approaches, and it is still too early to tell in England, which is best for delivering the government’s aims.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017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p>
          <a:p>
            <a:pPr marL="0" indent="0">
              <a:buFontTx/>
              <a:buNone/>
            </a:pPr>
            <a:r>
              <a:rPr lang="en-GB" dirty="0"/>
              <a:t>Clearly</a:t>
            </a:r>
            <a:r>
              <a:rPr lang="en-GB" baseline="0" dirty="0"/>
              <a:t> the relationship between the regulatory bodies and the institutions themselves is key, but other actors can also play key roles.</a:t>
            </a:r>
          </a:p>
          <a:p>
            <a:pPr marL="0" indent="0">
              <a:buFontTx/>
              <a:buNone/>
            </a:pPr>
            <a:endParaRPr lang="en-GB" baseline="0" dirty="0"/>
          </a:p>
          <a:p>
            <a:pPr marL="0" indent="0">
              <a:buFontTx/>
              <a:buNone/>
            </a:pPr>
            <a:r>
              <a:rPr lang="en-GB" baseline="0" dirty="0"/>
              <a:t>In England there are three key groups that influence practice and behaviours by institutions and can be seen as self-regulation. </a:t>
            </a:r>
          </a:p>
          <a:p>
            <a:pPr marL="0" indent="0">
              <a:buFontTx/>
              <a:buNone/>
            </a:pPr>
            <a:r>
              <a:rPr lang="en-GB" baseline="0" dirty="0"/>
              <a:t>The Chairs group develops and issues voluntary codes of conduct on institutional governance. Adherence to these can be used as evidence to submit to the regulator that you are meeting your conditions. </a:t>
            </a:r>
          </a:p>
          <a:p>
            <a:pPr marL="0" indent="0">
              <a:buFontTx/>
              <a:buNone/>
            </a:pPr>
            <a:r>
              <a:rPr lang="en-GB" baseline="0" dirty="0"/>
              <a:t>The Vice Chancellors Group provides a forum for universities to have a shared voice or take forward initiatives in their own right. They also lobby government and the regulator. </a:t>
            </a:r>
          </a:p>
          <a:p>
            <a:pPr marL="0" indent="0">
              <a:buFontTx/>
              <a:buNone/>
            </a:pPr>
            <a:r>
              <a:rPr lang="en-GB" baseline="0" dirty="0"/>
              <a:t>The advancement body provides services to enhance practice and accredit success, giving the sector confidence in what is doing and recognition for key achievements. It responds to the needs identified by its members – the universities – and so helps keep the system healthy. </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61458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talk briefly about university level governance</a:t>
            </a:r>
            <a:r>
              <a:rPr lang="en-GB" baseline="0" dirty="0"/>
              <a:t> and effectiveness. </a:t>
            </a:r>
          </a:p>
          <a:p>
            <a:r>
              <a:rPr lang="en-GB" baseline="0" dirty="0"/>
              <a:t>In England it is these factors which make up the governance approach. The most important one of these being culture.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17</a:t>
            </a:fld>
            <a:endParaRPr lang="en-GB" dirty="0"/>
          </a:p>
        </p:txBody>
      </p:sp>
    </p:spTree>
    <p:extLst>
      <p:ext uri="{BB962C8B-B14F-4D97-AF65-F5344CB8AC3E}">
        <p14:creationId xmlns:p14="http://schemas.microsoft.com/office/powerpoint/2010/main" val="322497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 why is culture so important to governance? </a:t>
            </a:r>
          </a:p>
          <a:p>
            <a:r>
              <a:rPr lang="en-GB" baseline="0" dirty="0"/>
              <a:t>Because it looks beyond the processes and structures - although those remain important – and considers the ways of doing things that mean that results can be achieved best. It is about collegiality but also about professionalism. Much research has been undertaken into how Boards work, and how strategy is delivered. The key thing people come back to is culture. And this famous phrase ‘culture easts strategy for breakfast’. Meaning if you do not understand your culture and it is not conducive to delivering your goals, your strategy won’t exist for long.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70022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Diversity of perspective is one of the key things we are working on in HE governance. Who gets a seat at the table matters and it matters to building trust and confidence with our stakeholders.</a:t>
            </a:r>
          </a:p>
          <a:p>
            <a:r>
              <a:rPr lang="en-GB" baseline="0" dirty="0"/>
              <a:t>More than that though, there is emerging, strong evidence in the corporate sector that diverse boards and leadership lead to better performing organisations. If we are serious about equality in society and social mobility, then we need to ensure that reaches into our governance systems at all levels. If there is opportunity to strengthen that, it should be taken.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8053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Victoria Holbrook. I am delighted to be speaking to you today. </a:t>
            </a:r>
          </a:p>
          <a:p>
            <a:r>
              <a:rPr lang="en-US" dirty="0"/>
              <a:t>I am Assistant Director with responsibility</a:t>
            </a:r>
            <a:r>
              <a:rPr lang="en-US" baseline="0" dirty="0"/>
              <a:t> for higher education governance at Advance HE.</a:t>
            </a:r>
          </a:p>
          <a:p>
            <a:r>
              <a:rPr lang="en-US" baseline="0" dirty="0"/>
              <a:t>We train nearly 1000 governors and governance professionals every year.</a:t>
            </a:r>
          </a:p>
          <a:p>
            <a:r>
              <a:rPr lang="en-US" baseline="0" dirty="0"/>
              <a:t>We conduct reviews of governance effectiveness at universities.</a:t>
            </a:r>
          </a:p>
          <a:p>
            <a:r>
              <a:rPr lang="en-US" baseline="0" dirty="0"/>
              <a:t>We share practice and lead change projects such as how to diversify the membership of governing bodies.</a:t>
            </a:r>
          </a:p>
          <a:p>
            <a:r>
              <a:rPr lang="en-US" baseline="0" dirty="0"/>
              <a:t>My background is as a senior public servant, working for the English government bodies for higher education on funding and regulatory policy in a number of areas such as widening participation, health education provision and effective university governance. I experienced the change in regulatory system and approach in England which took place in 2018 and I will reflect on that today. </a:t>
            </a:r>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2</a:t>
            </a:fld>
            <a:endParaRPr lang="en-GB" dirty="0"/>
          </a:p>
        </p:txBody>
      </p:sp>
    </p:spTree>
    <p:extLst>
      <p:ext uri="{BB962C8B-B14F-4D97-AF65-F5344CB8AC3E}">
        <p14:creationId xmlns:p14="http://schemas.microsoft.com/office/powerpoint/2010/main" val="3853365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p>
          <a:p>
            <a:pPr marL="0" indent="0">
              <a:buFontTx/>
              <a:buNone/>
            </a:pPr>
            <a:r>
              <a:rPr lang="en-GB" dirty="0"/>
              <a:t>We have a framework which we use at Advance HE when we evaluate</a:t>
            </a:r>
            <a:r>
              <a:rPr lang="en-GB" baseline="0" dirty="0"/>
              <a:t> the effectiveness of universities governance. It is based on research and the themes I identified at the beginning of this session. It helps us understand how far governance is delivering against those two key tests of purpose – confidence and trust for stakeholders, and delivering what you ought to be. </a:t>
            </a:r>
          </a:p>
          <a:p>
            <a:pPr marL="0" indent="0">
              <a:buFontTx/>
              <a:buNone/>
            </a:pPr>
            <a:r>
              <a:rPr lang="en-GB" baseline="0" dirty="0"/>
              <a:t>While university governance in the UK is generally well developed, it is still adapting to shifts in the regulatory and operating environment . Effectiveness needs to be tested regularly to ensure continuous improvement. </a:t>
            </a:r>
          </a:p>
          <a:p>
            <a:pPr marL="0" indent="0">
              <a:buFontTx/>
              <a:buNone/>
            </a:pPr>
            <a:r>
              <a:rPr lang="en-GB" baseline="0" dirty="0"/>
              <a:t>When we analyse all the work we do with institutions, we still find there are some persistent issues, around diversity, induction, confidence to assure academic matters, clarity around strategy and performance. We also find that universities tend to rate themselves better than our judgement would rate them. So having checks and balances is a good thing. It is our job to hold the mirror up and support the system to be the best it can be.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1702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stopping here. I have noted some references,</a:t>
            </a:r>
            <a:r>
              <a:rPr lang="en-GB" baseline="0" dirty="0"/>
              <a:t> but I hope that has been a useful exploration of governance systems at work to deliver strategy, the roles different actors can play and some of the choices we have in ensuring governance is fit for purpose. </a:t>
            </a:r>
          </a:p>
          <a:p>
            <a:r>
              <a:rPr lang="en-GB" baseline="0" dirty="0"/>
              <a:t>Thank you. </a:t>
            </a:r>
          </a:p>
        </p:txBody>
      </p:sp>
      <p:sp>
        <p:nvSpPr>
          <p:cNvPr id="4" name="Slide Number Placeholder 3"/>
          <p:cNvSpPr>
            <a:spLocks noGrp="1"/>
          </p:cNvSpPr>
          <p:nvPr>
            <p:ph type="sldNum" sz="quarter" idx="10"/>
          </p:nvPr>
        </p:nvSpPr>
        <p:spPr/>
        <p:txBody>
          <a:bodyPr/>
          <a:lstStyle/>
          <a:p>
            <a:fld id="{FD3B0656-1BBA-4071-8B1C-F76B66225C48}" type="slidenum">
              <a:rPr lang="en-GB" smtClean="0"/>
              <a:t>21</a:t>
            </a:fld>
            <a:endParaRPr lang="en-GB" dirty="0"/>
          </a:p>
        </p:txBody>
      </p:sp>
    </p:spTree>
    <p:extLst>
      <p:ext uri="{BB962C8B-B14F-4D97-AF65-F5344CB8AC3E}">
        <p14:creationId xmlns:p14="http://schemas.microsoft.com/office/powerpoint/2010/main" val="44548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22</a:t>
            </a:fld>
            <a:endParaRPr lang="en-GB" dirty="0"/>
          </a:p>
        </p:txBody>
      </p:sp>
    </p:spTree>
    <p:extLst>
      <p:ext uri="{BB962C8B-B14F-4D97-AF65-F5344CB8AC3E}">
        <p14:creationId xmlns:p14="http://schemas.microsoft.com/office/powerpoint/2010/main" val="226324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I have been asked to talk about how governance can work effectively to deliver the country’s aims and ambitions for higher education. </a:t>
            </a:r>
          </a:p>
          <a:p>
            <a:pPr marL="0" indent="0">
              <a:buNone/>
            </a:pPr>
            <a:r>
              <a:rPr lang="en-US" baseline="0" dirty="0"/>
              <a:t>We will cover:</a:t>
            </a:r>
          </a:p>
          <a:p>
            <a:pPr marL="0" indent="0">
              <a:buNone/>
            </a:pPr>
            <a:r>
              <a:rPr lang="en-US" baseline="0" dirty="0"/>
              <a:t>What a systems approach to governance can look like.</a:t>
            </a:r>
          </a:p>
          <a:p>
            <a:pPr marL="0" indent="0">
              <a:buNone/>
            </a:pPr>
            <a:r>
              <a:rPr lang="en-US" baseline="0" dirty="0"/>
              <a:t>What levers can different parts of the system use to drive progress and improvements.</a:t>
            </a:r>
          </a:p>
          <a:p>
            <a:pPr marL="0" indent="0">
              <a:buNone/>
            </a:pPr>
            <a:r>
              <a:rPr lang="en-US" baseline="0" dirty="0"/>
              <a:t>What do we know are the features of good practice in English universities? </a:t>
            </a:r>
          </a:p>
          <a:p>
            <a:pPr marL="0" indent="0">
              <a:buNone/>
            </a:pPr>
            <a:r>
              <a:rPr lang="en-US" baseline="0" dirty="0"/>
              <a:t>I will be drawing on the English experience because it is one of the most developed approaches to HE governance and has undergone significant change in the last few years, which provides opportunity for reflection. </a:t>
            </a:r>
          </a:p>
          <a:p>
            <a:pPr marL="0" indent="0">
              <a:buNone/>
            </a:pPr>
            <a:r>
              <a:rPr lang="en-US" baseline="0" dirty="0"/>
              <a:t>I am not recommending how things should be done in Uzbekistan; you will decide what is most appropriate for your operating context. </a:t>
            </a:r>
          </a:p>
          <a:p>
            <a:pPr marL="0" indent="0">
              <a:buNone/>
            </a:pPr>
            <a:r>
              <a:rPr lang="en-US" baseline="0" dirty="0"/>
              <a:t>My slides contain quite a lot of text in English but I will not be speaking to all of it . The slides will be translated and shared afterwards. </a:t>
            </a:r>
          </a:p>
          <a:p>
            <a:pPr marL="0" indent="0">
              <a:buNone/>
            </a:pPr>
            <a:endParaRPr lang="en-US" baseline="0" dirty="0"/>
          </a:p>
        </p:txBody>
      </p:sp>
      <p:sp>
        <p:nvSpPr>
          <p:cNvPr id="4" name="Slide Number Placeholder 3"/>
          <p:cNvSpPr>
            <a:spLocks noGrp="1"/>
          </p:cNvSpPr>
          <p:nvPr>
            <p:ph type="sldNum" sz="quarter" idx="5"/>
          </p:nvPr>
        </p:nvSpPr>
        <p:spPr/>
        <p:txBody>
          <a:bodyPr/>
          <a:lstStyle/>
          <a:p>
            <a:fld id="{FD3B0656-1BBA-4071-8B1C-F76B66225C48}" type="slidenum">
              <a:rPr lang="en-GB" smtClean="0"/>
              <a:t>3</a:t>
            </a:fld>
            <a:endParaRPr lang="en-GB" dirty="0"/>
          </a:p>
        </p:txBody>
      </p:sp>
    </p:spTree>
    <p:extLst>
      <p:ext uri="{BB962C8B-B14F-4D97-AF65-F5344CB8AC3E}">
        <p14:creationId xmlns:p14="http://schemas.microsoft.com/office/powerpoint/2010/main" val="26948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recap, we</a:t>
            </a:r>
            <a:r>
              <a:rPr lang="en-GB" baseline="0" dirty="0"/>
              <a:t> understand these to be your key ambitions for HE . Clearly, effective governance throughout the system from government to student will help you deliver these. I am going to particularly focus on increasing participation and the role of autonomy in this session, but everything we cover will have implications for the whole strategy.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4</a:t>
            </a:fld>
            <a:endParaRPr lang="en-GB" dirty="0"/>
          </a:p>
        </p:txBody>
      </p:sp>
    </p:spTree>
    <p:extLst>
      <p:ext uri="{BB962C8B-B14F-4D97-AF65-F5344CB8AC3E}">
        <p14:creationId xmlns:p14="http://schemas.microsoft.com/office/powerpoint/2010/main" val="126281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talked about this before.</a:t>
            </a:r>
            <a:r>
              <a:rPr lang="en-GB" baseline="0" dirty="0"/>
              <a:t> Uzbekistan as it develops its system and approach has some choices to make about how it exercises powers and where. And how different parts in the system work together. I will illustrate some of this.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5</a:t>
            </a:fld>
            <a:endParaRPr lang="en-GB" dirty="0"/>
          </a:p>
        </p:txBody>
      </p:sp>
    </p:spTree>
    <p:extLst>
      <p:ext uri="{BB962C8B-B14F-4D97-AF65-F5344CB8AC3E}">
        <p14:creationId xmlns:p14="http://schemas.microsoft.com/office/powerpoint/2010/main" val="239324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 wanted to begin by reminding ourselves what the overarching purpose of governance is. It can be easy to forget about the first statement and focus on the second. But confidence and clarity for stakeholders is vital to securing your objectives – it means people, investors, governments, partners trust you and are more likely to want to work with you. It requires something more than just doing a good job, but being able to evidence and communicate that well.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8305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we look across the world and other sectors such as banking, corporate, charitable we can see some themes emerging in how institutions are governing themselves, and how stakeholders want their institutions to be governed. </a:t>
            </a:r>
          </a:p>
          <a:p>
            <a:pPr marL="0" indent="0">
              <a:buFontTx/>
              <a:buNone/>
            </a:pPr>
            <a:endParaRPr lang="en-GB" dirty="0"/>
          </a:p>
          <a:p>
            <a:pPr marL="0" indent="0">
              <a:buFontTx/>
              <a:buNone/>
            </a:pPr>
            <a:r>
              <a:rPr lang="en-GB" dirty="0"/>
              <a:t>Transparency, of how decisions are made</a:t>
            </a:r>
            <a:r>
              <a:rPr lang="en-GB" baseline="0" dirty="0"/>
              <a:t> and by who</a:t>
            </a:r>
          </a:p>
          <a:p>
            <a:pPr marL="0" indent="0">
              <a:buFontTx/>
              <a:buNone/>
            </a:pPr>
            <a:r>
              <a:rPr lang="en-GB" baseline="0" dirty="0"/>
              <a:t>Impact,  clarity around what difference are we making and outcomes are we achieving </a:t>
            </a:r>
          </a:p>
          <a:p>
            <a:pPr marL="0" indent="0">
              <a:buFontTx/>
              <a:buNone/>
            </a:pPr>
            <a:r>
              <a:rPr lang="en-GB" baseline="0" dirty="0"/>
              <a:t>Evidence, decisions being made based on strong evidence and thoughtful approaches to risk</a:t>
            </a:r>
          </a:p>
          <a:p>
            <a:pPr marL="0" indent="0">
              <a:buFontTx/>
              <a:buNone/>
            </a:pPr>
            <a:r>
              <a:rPr lang="en-GB" baseline="0" dirty="0"/>
              <a:t>Social responsibility, playing a role in the world beyond financial contribution</a:t>
            </a:r>
          </a:p>
          <a:p>
            <a:pPr marL="0" indent="0">
              <a:buFontTx/>
              <a:buNone/>
            </a:pPr>
            <a:r>
              <a:rPr lang="en-GB" baseline="0" dirty="0"/>
              <a:t>Voices, giving stakeholders including users more say in what happens and how things are done</a:t>
            </a: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24941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So bearing those themes in mind, what and who makes up the governance system?</a:t>
            </a:r>
          </a:p>
          <a:p>
            <a:r>
              <a:rPr lang="en-GB" baseline="0" dirty="0"/>
              <a:t>it is a balance between government, the sector and institutions comprising formal and informal elements of governance, some of which is prescribed and codified and some of which is about collaborative working and action.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369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There are a large number of roles to consider as part of the system of governance</a:t>
            </a:r>
          </a:p>
          <a:p>
            <a:r>
              <a:rPr lang="en-GB" baseline="0" dirty="0"/>
              <a:t>We will now look at some of these and the levers they have, in the context of wanting to increase the number of HE students and improve quality. I’m going to show you how this would have worked in England up to 2018, and then since 2018.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1461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721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2721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93279" y="1399408"/>
            <a:ext cx="7007788" cy="1477142"/>
          </a:xfrm>
          <a:prstGeom prst="rect">
            <a:avLst/>
          </a:prstGeom>
        </p:spPr>
        <p:txBody>
          <a:bodyPr rtlCol="0" anchor="t" anchorCtr="0">
            <a:normAutofit/>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93743" y="3577859"/>
            <a:ext cx="7007225" cy="33018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4"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6553200" y="4710114"/>
            <a:ext cx="2133600" cy="273844"/>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6"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7"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6"/>
            <a:ext cx="5486400" cy="452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8891"/>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45620"/>
            <a:ext cx="8229600" cy="323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68471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Victoria.Holbrook@advance-he.ac.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advance-he.ac.uk/knowledge-hub/diversity-governors-higher-educatio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advance-he.ac.uk/knowledge-hub/governance-higher-education-understanding-governance-performance-and-future" TargetMode="External"/><Relationship Id="rId5" Type="http://schemas.openxmlformats.org/officeDocument/2006/relationships/hyperlink" Target="https://www.advance-he.ac.uk/knowledge-hub/framework-supporting-governing-body-effectiveness-reviews-higher-education" TargetMode="External"/><Relationship Id="rId4" Type="http://schemas.openxmlformats.org/officeDocument/2006/relationships/hyperlink" Target="https://www.universitychairs.ac.uk/wp-content/uploads/2020/09/CUC-HE-Code-of-Governance-publication-final.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ru-RU" sz="2400" b="1" dirty="0">
                <a:latin typeface="Arial" charset="0"/>
              </a:rPr>
              <a:t>Увеличить число абитуриентов и улучшить качество работы со студентами </a:t>
            </a:r>
            <a:r>
              <a:rPr lang="en-US" sz="2400" dirty="0">
                <a:latin typeface="Arial" charset="0"/>
              </a:rPr>
              <a:t>– </a:t>
            </a:r>
            <a:r>
              <a:rPr lang="ru-RU" sz="2400" dirty="0">
                <a:latin typeface="Arial" charset="0"/>
              </a:rPr>
              <a:t>Англия до </a:t>
            </a:r>
            <a:r>
              <a:rPr lang="en-US" sz="2400" dirty="0">
                <a:latin typeface="Arial" charset="0"/>
              </a:rPr>
              <a:t>2018</a:t>
            </a:r>
            <a:r>
              <a:rPr lang="ru-RU" sz="2400" dirty="0">
                <a:latin typeface="Arial" charset="0"/>
              </a:rPr>
              <a:t> г.</a:t>
            </a:r>
            <a:endParaRPr lang="en-US" sz="2400" dirty="0">
              <a:latin typeface="Arial" charset="0"/>
            </a:endParaRPr>
          </a:p>
        </p:txBody>
      </p:sp>
      <p:sp>
        <p:nvSpPr>
          <p:cNvPr id="2" name="Content Placeholder 1"/>
          <p:cNvSpPr>
            <a:spLocks noGrp="1"/>
          </p:cNvSpPr>
          <p:nvPr>
            <p:ph idx="1"/>
          </p:nvPr>
        </p:nvSpPr>
        <p:spPr>
          <a:xfrm>
            <a:off x="0" y="1034183"/>
            <a:ext cx="8714510" cy="3805672"/>
          </a:xfrm>
        </p:spPr>
        <p:txBody>
          <a:bodyPr/>
          <a:lstStyle/>
          <a:p>
            <a:pPr marL="457200" lvl="1" indent="0">
              <a:buNone/>
            </a:pPr>
            <a:endParaRPr lang="en-GB" sz="2000" dirty="0"/>
          </a:p>
          <a:p>
            <a:pPr marL="914400" lvl="2" indent="0">
              <a:buNone/>
            </a:pPr>
            <a:endParaRPr lang="en-GB" sz="1200" b="1" dirty="0"/>
          </a:p>
          <a:p>
            <a:pPr lvl="2">
              <a:buFontTx/>
              <a:buChar char="-"/>
            </a:pPr>
            <a:endParaRPr lang="en-GB" sz="1200" b="1" dirty="0"/>
          </a:p>
          <a:p>
            <a:pPr marL="457200" lvl="1" indent="0">
              <a:buNone/>
            </a:pPr>
            <a:endParaRPr lang="en-GB" sz="2000" dirty="0"/>
          </a:p>
          <a:p>
            <a:pPr marL="457200" lvl="1" indent="0">
              <a:buNone/>
            </a:pPr>
            <a:endParaRPr lang="en-GB" sz="2000" b="1" dirty="0"/>
          </a:p>
          <a:p>
            <a:pPr marL="457200" lvl="1" indent="0">
              <a:buNone/>
            </a:pPr>
            <a:endParaRPr lang="en-GB" sz="2000" b="1" dirty="0"/>
          </a:p>
          <a:p>
            <a:pPr marL="457200" lvl="1" indent="0">
              <a:buNone/>
            </a:pPr>
            <a:endParaRPr lang="en-GB" sz="2000" b="1" dirty="0"/>
          </a:p>
          <a:p>
            <a:pPr marL="457200" lvl="1" indent="0">
              <a:buNone/>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sp>
        <p:nvSpPr>
          <p:cNvPr id="3" name="Oval 2"/>
          <p:cNvSpPr/>
          <p:nvPr/>
        </p:nvSpPr>
        <p:spPr>
          <a:xfrm>
            <a:off x="531091" y="2263412"/>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err="1"/>
              <a:t>Финанс</a:t>
            </a:r>
            <a:r>
              <a:rPr lang="ru-RU" dirty="0"/>
              <a:t>. совет</a:t>
            </a:r>
            <a:endParaRPr lang="en-GB" dirty="0"/>
          </a:p>
        </p:txBody>
      </p:sp>
      <p:sp>
        <p:nvSpPr>
          <p:cNvPr id="5" name="Oval 4"/>
          <p:cNvSpPr/>
          <p:nvPr/>
        </p:nvSpPr>
        <p:spPr>
          <a:xfrm>
            <a:off x="7021946" y="1073511"/>
            <a:ext cx="2006600"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ректоров</a:t>
            </a:r>
            <a:endParaRPr lang="en-GB" dirty="0"/>
          </a:p>
        </p:txBody>
      </p:sp>
      <p:sp>
        <p:nvSpPr>
          <p:cNvPr id="6" name="Oval 5"/>
          <p:cNvSpPr/>
          <p:nvPr/>
        </p:nvSpPr>
        <p:spPr>
          <a:xfrm>
            <a:off x="6648450" y="2207488"/>
            <a:ext cx="1825914" cy="81718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a:t>
            </a:r>
            <a:r>
              <a:rPr lang="ru-RU" dirty="0" err="1"/>
              <a:t>председа-телей</a:t>
            </a:r>
            <a:endParaRPr lang="en-GB" dirty="0"/>
          </a:p>
        </p:txBody>
      </p:sp>
      <p:sp>
        <p:nvSpPr>
          <p:cNvPr id="7" name="Oval 6"/>
          <p:cNvSpPr/>
          <p:nvPr/>
        </p:nvSpPr>
        <p:spPr>
          <a:xfrm>
            <a:off x="402936" y="3785925"/>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t>Агентство по качеству</a:t>
            </a:r>
            <a:endParaRPr lang="en-GB" sz="1600" dirty="0"/>
          </a:p>
        </p:txBody>
      </p:sp>
      <p:sp>
        <p:nvSpPr>
          <p:cNvPr id="8" name="Oval 7"/>
          <p:cNvSpPr/>
          <p:nvPr/>
        </p:nvSpPr>
        <p:spPr>
          <a:xfrm>
            <a:off x="3652404" y="977663"/>
            <a:ext cx="2486313" cy="968836"/>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Орган по развитию</a:t>
            </a:r>
            <a:endParaRPr lang="en-GB" dirty="0"/>
          </a:p>
        </p:txBody>
      </p:sp>
      <p:sp>
        <p:nvSpPr>
          <p:cNvPr id="9" name="Oval 8"/>
          <p:cNvSpPr/>
          <p:nvPr/>
        </p:nvSpPr>
        <p:spPr>
          <a:xfrm>
            <a:off x="4331856" y="2139224"/>
            <a:ext cx="2036618" cy="975304"/>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Управляющий орган вуза</a:t>
            </a:r>
            <a:endParaRPr lang="en-GB" dirty="0"/>
          </a:p>
        </p:txBody>
      </p:sp>
      <p:sp>
        <p:nvSpPr>
          <p:cNvPr id="10" name="Oval 9"/>
          <p:cNvSpPr/>
          <p:nvPr/>
        </p:nvSpPr>
        <p:spPr>
          <a:xfrm>
            <a:off x="3427845" y="3142780"/>
            <a:ext cx="1870364" cy="746876"/>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Руководство вуза</a:t>
            </a:r>
            <a:endParaRPr lang="en-GB" dirty="0"/>
          </a:p>
        </p:txBody>
      </p:sp>
      <p:sp>
        <p:nvSpPr>
          <p:cNvPr id="12" name="Oval 11"/>
          <p:cNvSpPr/>
          <p:nvPr/>
        </p:nvSpPr>
        <p:spPr>
          <a:xfrm>
            <a:off x="5350165" y="3242377"/>
            <a:ext cx="2057400" cy="947549"/>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Academic governance system</a:t>
            </a:r>
          </a:p>
        </p:txBody>
      </p:sp>
      <p:cxnSp>
        <p:nvCxnSpPr>
          <p:cNvPr id="13" name="Straight Arrow Connector 12"/>
          <p:cNvCxnSpPr/>
          <p:nvPr/>
        </p:nvCxnSpPr>
        <p:spPr>
          <a:xfrm flipV="1">
            <a:off x="2249055" y="1474267"/>
            <a:ext cx="1349663" cy="862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68582" y="3242377"/>
            <a:ext cx="18473" cy="192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78182" y="4109316"/>
            <a:ext cx="3401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401455" y="2854036"/>
            <a:ext cx="1026390" cy="498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6935" y="931560"/>
            <a:ext cx="2058555" cy="7957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Правитель-</a:t>
            </a:r>
            <a:r>
              <a:rPr lang="ru-RU" dirty="0" err="1"/>
              <a:t>ство</a:t>
            </a:r>
            <a:endParaRPr lang="en-GB" dirty="0"/>
          </a:p>
        </p:txBody>
      </p:sp>
      <p:sp>
        <p:nvSpPr>
          <p:cNvPr id="30" name="Oval 29"/>
          <p:cNvSpPr/>
          <p:nvPr/>
        </p:nvSpPr>
        <p:spPr>
          <a:xfrm>
            <a:off x="7272485" y="3001591"/>
            <a:ext cx="1756061" cy="74687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Студенты</a:t>
            </a:r>
            <a:endParaRPr lang="en-GB" dirty="0"/>
          </a:p>
        </p:txBody>
      </p:sp>
      <p:sp>
        <p:nvSpPr>
          <p:cNvPr id="29" name="5-Point Star 28"/>
          <p:cNvSpPr/>
          <p:nvPr/>
        </p:nvSpPr>
        <p:spPr>
          <a:xfrm>
            <a:off x="2497858" y="1675514"/>
            <a:ext cx="573809" cy="5174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5-Point Star 31"/>
          <p:cNvSpPr/>
          <p:nvPr/>
        </p:nvSpPr>
        <p:spPr>
          <a:xfrm>
            <a:off x="2826904" y="3814758"/>
            <a:ext cx="573809" cy="5174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5-Point Star 30"/>
          <p:cNvSpPr/>
          <p:nvPr/>
        </p:nvSpPr>
        <p:spPr>
          <a:xfrm>
            <a:off x="8164947" y="3466976"/>
            <a:ext cx="572655" cy="49835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p:cNvSpPr/>
          <p:nvPr/>
        </p:nvSpPr>
        <p:spPr>
          <a:xfrm>
            <a:off x="389082" y="3024668"/>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t>Орган по доступу</a:t>
            </a:r>
            <a:endParaRPr lang="en-GB" sz="1600" dirty="0"/>
          </a:p>
        </p:txBody>
      </p:sp>
      <p:cxnSp>
        <p:nvCxnSpPr>
          <p:cNvPr id="36" name="Straight Arrow Connector 35"/>
          <p:cNvCxnSpPr/>
          <p:nvPr/>
        </p:nvCxnSpPr>
        <p:spPr>
          <a:xfrm flipH="1">
            <a:off x="1468582" y="1763251"/>
            <a:ext cx="23379" cy="375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249055" y="3435061"/>
            <a:ext cx="1066800" cy="31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62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marL="914400" lvl="2" indent="0">
              <a:buNone/>
            </a:pPr>
            <a:endParaRPr lang="en-GB" sz="1200" b="1" dirty="0"/>
          </a:p>
          <a:p>
            <a:pPr marL="457200" lvl="1" indent="0">
              <a:buNone/>
            </a:pPr>
            <a:endParaRPr lang="en-GB" sz="2000" b="1" dirty="0"/>
          </a:p>
          <a:p>
            <a:pPr lvl="1">
              <a:buFontTx/>
              <a:buChar char="-"/>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679983455"/>
              </p:ext>
            </p:extLst>
          </p:nvPr>
        </p:nvGraphicFramePr>
        <p:xfrm>
          <a:off x="95250" y="0"/>
          <a:ext cx="8934450" cy="4910975"/>
        </p:xfrm>
        <a:graphic>
          <a:graphicData uri="http://schemas.openxmlformats.org/drawingml/2006/table">
            <a:tbl>
              <a:tblPr firstRow="1" bandRow="1">
                <a:tableStyleId>{5C22544A-7EE6-4342-B048-85BDC9FD1C3A}</a:tableStyleId>
              </a:tblPr>
              <a:tblGrid>
                <a:gridCol w="2778749">
                  <a:extLst>
                    <a:ext uri="{9D8B030D-6E8A-4147-A177-3AD203B41FA5}">
                      <a16:colId xmlns:a16="http://schemas.microsoft.com/office/drawing/2014/main" val="2879104564"/>
                    </a:ext>
                  </a:extLst>
                </a:gridCol>
                <a:gridCol w="3177551">
                  <a:extLst>
                    <a:ext uri="{9D8B030D-6E8A-4147-A177-3AD203B41FA5}">
                      <a16:colId xmlns:a16="http://schemas.microsoft.com/office/drawing/2014/main" val="1271405990"/>
                    </a:ext>
                  </a:extLst>
                </a:gridCol>
                <a:gridCol w="2978150">
                  <a:extLst>
                    <a:ext uri="{9D8B030D-6E8A-4147-A177-3AD203B41FA5}">
                      <a16:colId xmlns:a16="http://schemas.microsoft.com/office/drawing/2014/main" val="1490442192"/>
                    </a:ext>
                  </a:extLst>
                </a:gridCol>
              </a:tblGrid>
              <a:tr h="444201">
                <a:tc>
                  <a:txBody>
                    <a:bodyPr/>
                    <a:lstStyle/>
                    <a:p>
                      <a:r>
                        <a:rPr lang="ru-RU" sz="1200" dirty="0"/>
                        <a:t>Участник</a:t>
                      </a:r>
                      <a:endParaRPr lang="en-GB" sz="1200" dirty="0"/>
                    </a:p>
                  </a:txBody>
                  <a:tcPr/>
                </a:tc>
                <a:tc>
                  <a:txBody>
                    <a:bodyPr/>
                    <a:lstStyle/>
                    <a:p>
                      <a:r>
                        <a:rPr lang="ru-RU" sz="1200" dirty="0"/>
                        <a:t>Рычаги</a:t>
                      </a:r>
                      <a:endParaRPr lang="en-GB" sz="1200" dirty="0"/>
                    </a:p>
                  </a:txBody>
                  <a:tcPr/>
                </a:tc>
                <a:tc>
                  <a:txBody>
                    <a:bodyPr/>
                    <a:lstStyle/>
                    <a:p>
                      <a:r>
                        <a:rPr lang="ru-RU" sz="1200" dirty="0"/>
                        <a:t>Примеры</a:t>
                      </a:r>
                      <a:endParaRPr lang="en-GB" sz="1200" dirty="0"/>
                    </a:p>
                  </a:txBody>
                  <a:tcPr/>
                </a:tc>
                <a:extLst>
                  <a:ext uri="{0D108BD9-81ED-4DB2-BD59-A6C34878D82A}">
                    <a16:rowId xmlns:a16="http://schemas.microsoft.com/office/drawing/2014/main" val="2535515207"/>
                  </a:ext>
                </a:extLst>
              </a:tr>
              <a:tr h="1279958">
                <a:tc>
                  <a:txBody>
                    <a:bodyPr/>
                    <a:lstStyle/>
                    <a:p>
                      <a:r>
                        <a:rPr lang="ru-RU" sz="1200" dirty="0"/>
                        <a:t>Правительство</a:t>
                      </a:r>
                      <a:endParaRPr lang="en-GB" sz="1200" dirty="0"/>
                    </a:p>
                  </a:txBody>
                  <a:tcPr/>
                </a:tc>
                <a:tc>
                  <a:txBody>
                    <a:bodyPr/>
                    <a:lstStyle/>
                    <a:p>
                      <a:r>
                        <a:rPr lang="ru-RU" sz="1200" b="1" dirty="0"/>
                        <a:t>Стратегическое направление, законодательная база, финансирование</a:t>
                      </a:r>
                      <a:endParaRPr lang="en-GB" sz="1200" b="1" dirty="0"/>
                    </a:p>
                  </a:txBody>
                  <a:tcPr/>
                </a:tc>
                <a:tc>
                  <a:txBody>
                    <a:bodyPr/>
                    <a:lstStyle/>
                    <a:p>
                      <a:r>
                        <a:rPr lang="ru-RU" sz="1200" dirty="0"/>
                        <a:t>Ограничения на число студентов/размер оплаты</a:t>
                      </a:r>
                    </a:p>
                    <a:p>
                      <a:r>
                        <a:rPr lang="ru-RU" sz="1200" dirty="0"/>
                        <a:t>Гранты студентам</a:t>
                      </a:r>
                    </a:p>
                    <a:p>
                      <a:r>
                        <a:rPr lang="ru-RU" sz="1200" dirty="0"/>
                        <a:t>Финансирование органа мониторинга доступа</a:t>
                      </a:r>
                    </a:p>
                    <a:p>
                      <a:r>
                        <a:rPr lang="ru-RU" sz="1200" baseline="0" dirty="0"/>
                        <a:t>Новые типы курсов</a:t>
                      </a:r>
                      <a:endParaRPr lang="en-GB" sz="1200" baseline="0" dirty="0"/>
                    </a:p>
                  </a:txBody>
                  <a:tcPr/>
                </a:tc>
                <a:extLst>
                  <a:ext uri="{0D108BD9-81ED-4DB2-BD59-A6C34878D82A}">
                    <a16:rowId xmlns:a16="http://schemas.microsoft.com/office/drawing/2014/main" val="2919545029"/>
                  </a:ext>
                </a:extLst>
              </a:tr>
              <a:tr h="1083696">
                <a:tc>
                  <a:txBody>
                    <a:bodyPr/>
                    <a:lstStyle/>
                    <a:p>
                      <a:r>
                        <a:rPr lang="ru-RU" sz="1200" dirty="0"/>
                        <a:t>Совет по финансированию высшего образования Англии </a:t>
                      </a:r>
                      <a:r>
                        <a:rPr lang="en-GB" sz="1200" dirty="0"/>
                        <a:t>(HEFCE)</a:t>
                      </a:r>
                    </a:p>
                  </a:txBody>
                  <a:tcPr/>
                </a:tc>
                <a:tc>
                  <a:txBody>
                    <a:bodyPr/>
                    <a:lstStyle/>
                    <a:p>
                      <a:r>
                        <a:rPr lang="ru-RU" sz="1200" b="1" dirty="0"/>
                        <a:t>Практика финансирования и общего пользования, улучшение, обеспечение. «Подталкивающие» диалоги. Гранты учреждениям. Консультирование правительства.  </a:t>
                      </a:r>
                      <a:endParaRPr lang="en-GB" sz="1200" b="1" baseline="0" dirty="0"/>
                    </a:p>
                  </a:txBody>
                  <a:tcPr/>
                </a:tc>
                <a:tc>
                  <a:txBody>
                    <a:bodyPr/>
                    <a:lstStyle/>
                    <a:p>
                      <a:r>
                        <a:rPr lang="ru-RU" sz="1200" dirty="0"/>
                        <a:t>Финансирование новых курсов и роста. Поддержка студентов. Финансирование программ и практики. </a:t>
                      </a:r>
                      <a:r>
                        <a:rPr lang="ru-RU" sz="1200" baseline="0" dirty="0"/>
                        <a:t> </a:t>
                      </a:r>
                      <a:endParaRPr lang="en-GB" sz="1200" baseline="0" dirty="0"/>
                    </a:p>
                    <a:p>
                      <a:r>
                        <a:rPr lang="en-GB" sz="1200" b="1" baseline="0" dirty="0"/>
                        <a:t>5</a:t>
                      </a:r>
                      <a:r>
                        <a:rPr lang="ru-RU" sz="1200" b="1" baseline="0" dirty="0"/>
                        <a:t>-летние проверки для удостоверения</a:t>
                      </a:r>
                      <a:endParaRPr lang="en-GB" sz="1200" b="1" baseline="0" dirty="0"/>
                    </a:p>
                  </a:txBody>
                  <a:tcPr/>
                </a:tc>
                <a:extLst>
                  <a:ext uri="{0D108BD9-81ED-4DB2-BD59-A6C34878D82A}">
                    <a16:rowId xmlns:a16="http://schemas.microsoft.com/office/drawing/2014/main" val="3870901252"/>
                  </a:ext>
                </a:extLst>
              </a:tr>
              <a:tr h="435670">
                <a:tc>
                  <a:txBody>
                    <a:bodyPr/>
                    <a:lstStyle/>
                    <a:p>
                      <a:r>
                        <a:rPr lang="ru-RU" sz="1200" dirty="0"/>
                        <a:t>Орган по доступу </a:t>
                      </a:r>
                      <a:r>
                        <a:rPr lang="en-GB" sz="1200" baseline="0" dirty="0"/>
                        <a:t>(OFFA) – </a:t>
                      </a:r>
                      <a:r>
                        <a:rPr lang="ru-RU" sz="1200" baseline="0" dirty="0"/>
                        <a:t>больше уязвимых студентов в ВО</a:t>
                      </a:r>
                      <a:endParaRPr lang="en-GB" sz="1200" dirty="0"/>
                    </a:p>
                  </a:txBody>
                  <a:tcPr/>
                </a:tc>
                <a:tc>
                  <a:txBody>
                    <a:bodyPr/>
                    <a:lstStyle/>
                    <a:p>
                      <a:r>
                        <a:rPr lang="ru-RU" sz="1200" dirty="0"/>
                        <a:t>«Разрешение действовать»</a:t>
                      </a:r>
                    </a:p>
                    <a:p>
                      <a:r>
                        <a:rPr lang="ru-RU" sz="1200" dirty="0"/>
                        <a:t>Мониторинг</a:t>
                      </a:r>
                      <a:endParaRPr lang="en-GB" sz="1200" dirty="0"/>
                    </a:p>
                  </a:txBody>
                  <a:tcPr/>
                </a:tc>
                <a:tc>
                  <a:txBody>
                    <a:bodyPr/>
                    <a:lstStyle/>
                    <a:p>
                      <a:r>
                        <a:rPr lang="ru-RU" sz="1200" b="1" dirty="0"/>
                        <a:t>Требуются утвержденные планы и ход работ</a:t>
                      </a:r>
                      <a:endParaRPr lang="en-GB" sz="1200" b="1" dirty="0"/>
                    </a:p>
                  </a:txBody>
                  <a:tcPr/>
                </a:tc>
                <a:extLst>
                  <a:ext uri="{0D108BD9-81ED-4DB2-BD59-A6C34878D82A}">
                    <a16:rowId xmlns:a16="http://schemas.microsoft.com/office/drawing/2014/main" val="759578210"/>
                  </a:ext>
                </a:extLst>
              </a:tr>
              <a:tr h="416361">
                <a:tc>
                  <a:txBody>
                    <a:bodyPr/>
                    <a:lstStyle/>
                    <a:p>
                      <a:r>
                        <a:rPr lang="ru-RU" sz="1200" dirty="0"/>
                        <a:t>Агентство по обеспечению качества </a:t>
                      </a:r>
                      <a:r>
                        <a:rPr lang="en-GB" sz="1200" dirty="0"/>
                        <a:t>(QAA)</a:t>
                      </a:r>
                    </a:p>
                  </a:txBody>
                  <a:tcPr/>
                </a:tc>
                <a:tc>
                  <a:txBody>
                    <a:bodyPr/>
                    <a:lstStyle/>
                    <a:p>
                      <a:r>
                        <a:rPr lang="ru-RU" sz="1200" b="1" dirty="0"/>
                        <a:t>Инспектирование</a:t>
                      </a:r>
                      <a:endParaRPr lang="en-GB" sz="1200" b="1" dirty="0"/>
                    </a:p>
                    <a:p>
                      <a:r>
                        <a:rPr lang="ru-RU" sz="1200" dirty="0"/>
                        <a:t>Деятельность по улучшению</a:t>
                      </a:r>
                      <a:endParaRPr lang="en-GB" sz="1200" dirty="0"/>
                    </a:p>
                  </a:txBody>
                  <a:tcPr/>
                </a:tc>
                <a:tc>
                  <a:txBody>
                    <a:bodyPr/>
                    <a:lstStyle/>
                    <a:p>
                      <a:r>
                        <a:rPr lang="ru-RU" sz="1200" dirty="0"/>
                        <a:t>4-летний цикл</a:t>
                      </a:r>
                    </a:p>
                    <a:p>
                      <a:r>
                        <a:rPr lang="ru-RU" sz="1200" dirty="0"/>
                        <a:t>Опубликованные отчеты</a:t>
                      </a:r>
                      <a:endParaRPr lang="en-GB" sz="1200" dirty="0"/>
                    </a:p>
                  </a:txBody>
                  <a:tcPr/>
                </a:tc>
                <a:extLst>
                  <a:ext uri="{0D108BD9-81ED-4DB2-BD59-A6C34878D82A}">
                    <a16:rowId xmlns:a16="http://schemas.microsoft.com/office/drawing/2014/main" val="3024349868"/>
                  </a:ext>
                </a:extLst>
              </a:tr>
              <a:tr h="307910">
                <a:tc>
                  <a:txBody>
                    <a:bodyPr/>
                    <a:lstStyle/>
                    <a:p>
                      <a:r>
                        <a:rPr lang="ru-RU" sz="1200" dirty="0"/>
                        <a:t>Органы сектора по совершенствованию деятельности (учебно-методическая деятельность, </a:t>
                      </a:r>
                      <a:r>
                        <a:rPr lang="ru-RU" sz="1200" dirty="0" err="1"/>
                        <a:t>руководство.управление</a:t>
                      </a:r>
                      <a:r>
                        <a:rPr lang="en-GB" sz="1200" dirty="0"/>
                        <a:t>,</a:t>
                      </a:r>
                      <a:r>
                        <a:rPr lang="en-GB" sz="1200" baseline="0" dirty="0"/>
                        <a:t> EDI)</a:t>
                      </a:r>
                    </a:p>
                    <a:p>
                      <a:r>
                        <a:rPr lang="en-GB" sz="1200" baseline="0" dirty="0"/>
                        <a:t>(HEA, LFHE, ECU) </a:t>
                      </a:r>
                      <a:endParaRPr lang="en-GB" sz="1200" dirty="0"/>
                    </a:p>
                  </a:txBody>
                  <a:tcPr/>
                </a:tc>
                <a:tc>
                  <a:txBody>
                    <a:bodyPr/>
                    <a:lstStyle/>
                    <a:p>
                      <a:r>
                        <a:rPr lang="ru-RU" sz="1200" dirty="0"/>
                        <a:t>Использование</a:t>
                      </a:r>
                      <a:r>
                        <a:rPr lang="en-GB" sz="1200" baseline="0" dirty="0"/>
                        <a:t> </a:t>
                      </a:r>
                      <a:r>
                        <a:rPr lang="ru-RU" sz="1200" b="1" baseline="0" dirty="0"/>
                        <a:t>государственного финансирования </a:t>
                      </a:r>
                      <a:r>
                        <a:rPr lang="ru-RU" sz="1200" baseline="0" dirty="0"/>
                        <a:t>для работы по ключевым направлениям</a:t>
                      </a:r>
                      <a:endParaRPr lang="en-GB" sz="1200" baseline="0" dirty="0"/>
                    </a:p>
                    <a:p>
                      <a:r>
                        <a:rPr lang="ru-RU" sz="1200" baseline="0" dirty="0"/>
                        <a:t>Делиться практикой, объединять практических специалистов</a:t>
                      </a:r>
                      <a:endParaRPr lang="en-GB" sz="1200" dirty="0"/>
                    </a:p>
                  </a:txBody>
                  <a:tcPr/>
                </a:tc>
                <a:tc>
                  <a:txBody>
                    <a:bodyPr/>
                    <a:lstStyle/>
                    <a:p>
                      <a:r>
                        <a:rPr lang="ru-RU" sz="1200" dirty="0"/>
                        <a:t>Предметные центры, напр. </a:t>
                      </a:r>
                      <a:r>
                        <a:rPr lang="en-GB" sz="1200" baseline="0" dirty="0"/>
                        <a:t>STEM</a:t>
                      </a:r>
                    </a:p>
                    <a:p>
                      <a:r>
                        <a:rPr lang="ru-RU" sz="1200" baseline="0" dirty="0"/>
                        <a:t>Программы развития от управляющих</a:t>
                      </a:r>
                    </a:p>
                    <a:p>
                      <a:r>
                        <a:rPr lang="ru-RU" sz="1200" baseline="0" dirty="0"/>
                        <a:t>Консультирование по </a:t>
                      </a:r>
                      <a:r>
                        <a:rPr lang="en-GB" sz="1200" baseline="0" dirty="0"/>
                        <a:t>EDI</a:t>
                      </a:r>
                      <a:r>
                        <a:rPr lang="ru-RU" sz="1200" baseline="0" dirty="0"/>
                        <a:t>, проверка прогресса</a:t>
                      </a:r>
                      <a:endParaRPr lang="en-GB" sz="12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367328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marL="914400" lvl="2" indent="0">
              <a:buNone/>
            </a:pPr>
            <a:endParaRPr lang="en-GB" sz="1200" b="1" dirty="0"/>
          </a:p>
          <a:p>
            <a:pPr marL="457200" lvl="1" indent="0">
              <a:buNone/>
            </a:pPr>
            <a:endParaRPr lang="en-GB" sz="2000" b="1" dirty="0"/>
          </a:p>
          <a:p>
            <a:pPr lvl="1">
              <a:buFontTx/>
              <a:buChar char="-"/>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614894568"/>
              </p:ext>
            </p:extLst>
          </p:nvPr>
        </p:nvGraphicFramePr>
        <p:xfrm>
          <a:off x="424873" y="25453"/>
          <a:ext cx="8377383" cy="4777672"/>
        </p:xfrm>
        <a:graphic>
          <a:graphicData uri="http://schemas.openxmlformats.org/drawingml/2006/table">
            <a:tbl>
              <a:tblPr firstRow="1" bandRow="1">
                <a:tableStyleId>{5C22544A-7EE6-4342-B048-85BDC9FD1C3A}</a:tableStyleId>
              </a:tblPr>
              <a:tblGrid>
                <a:gridCol w="2792461">
                  <a:extLst>
                    <a:ext uri="{9D8B030D-6E8A-4147-A177-3AD203B41FA5}">
                      <a16:colId xmlns:a16="http://schemas.microsoft.com/office/drawing/2014/main" val="2879104564"/>
                    </a:ext>
                  </a:extLst>
                </a:gridCol>
                <a:gridCol w="2792461">
                  <a:extLst>
                    <a:ext uri="{9D8B030D-6E8A-4147-A177-3AD203B41FA5}">
                      <a16:colId xmlns:a16="http://schemas.microsoft.com/office/drawing/2014/main" val="1271405990"/>
                    </a:ext>
                  </a:extLst>
                </a:gridCol>
                <a:gridCol w="2792461">
                  <a:extLst>
                    <a:ext uri="{9D8B030D-6E8A-4147-A177-3AD203B41FA5}">
                      <a16:colId xmlns:a16="http://schemas.microsoft.com/office/drawing/2014/main" val="1490442192"/>
                    </a:ext>
                  </a:extLst>
                </a:gridCol>
              </a:tblGrid>
              <a:tr h="319400">
                <a:tc>
                  <a:txBody>
                    <a:bodyPr/>
                    <a:lstStyle/>
                    <a:p>
                      <a:r>
                        <a:rPr lang="ru-RU" sz="1200" dirty="0"/>
                        <a:t>Участник</a:t>
                      </a:r>
                      <a:endParaRPr lang="en-GB" sz="1200" dirty="0"/>
                    </a:p>
                  </a:txBody>
                  <a:tcPr/>
                </a:tc>
                <a:tc>
                  <a:txBody>
                    <a:bodyPr/>
                    <a:lstStyle/>
                    <a:p>
                      <a:r>
                        <a:rPr lang="ru-RU" sz="1200" dirty="0"/>
                        <a:t>Рычаги</a:t>
                      </a:r>
                      <a:endParaRPr lang="en-GB" sz="1200" dirty="0"/>
                    </a:p>
                  </a:txBody>
                  <a:tcPr/>
                </a:tc>
                <a:tc>
                  <a:txBody>
                    <a:bodyPr/>
                    <a:lstStyle/>
                    <a:p>
                      <a:r>
                        <a:rPr lang="ru-RU" sz="1200" dirty="0"/>
                        <a:t>Примеры</a:t>
                      </a:r>
                      <a:endParaRPr lang="en-GB" sz="1200" dirty="0"/>
                    </a:p>
                  </a:txBody>
                  <a:tcPr/>
                </a:tc>
                <a:extLst>
                  <a:ext uri="{0D108BD9-81ED-4DB2-BD59-A6C34878D82A}">
                    <a16:rowId xmlns:a16="http://schemas.microsoft.com/office/drawing/2014/main" val="2535515207"/>
                  </a:ext>
                </a:extLst>
              </a:tr>
              <a:tr h="1062528">
                <a:tc>
                  <a:txBody>
                    <a:bodyPr/>
                    <a:lstStyle/>
                    <a:p>
                      <a:r>
                        <a:rPr lang="ru-RU" sz="1200" dirty="0"/>
                        <a:t>Учреждения – управляющий орган</a:t>
                      </a:r>
                      <a:endParaRPr lang="en-GB" sz="1200" dirty="0"/>
                    </a:p>
                  </a:txBody>
                  <a:tcPr/>
                </a:tc>
                <a:tc>
                  <a:txBody>
                    <a:bodyPr/>
                    <a:lstStyle/>
                    <a:p>
                      <a:r>
                        <a:rPr lang="ru-RU" sz="1200" dirty="0"/>
                        <a:t>Утверждение решений о росте</a:t>
                      </a:r>
                    </a:p>
                    <a:p>
                      <a:r>
                        <a:rPr lang="ru-RU" sz="1200" b="1" baseline="0" dirty="0"/>
                        <a:t>Помощь в определении стратегии и индикаторов эффективности </a:t>
                      </a:r>
                    </a:p>
                    <a:p>
                      <a:r>
                        <a:rPr lang="ru-RU" sz="1200" baseline="0" dirty="0"/>
                        <a:t>Мониторинг прогресса, принятие необходимых мер, аудит</a:t>
                      </a:r>
                    </a:p>
                    <a:p>
                      <a:r>
                        <a:rPr lang="ru-RU" sz="1200" baseline="0" dirty="0"/>
                        <a:t>Саморегулирование по Кодексу</a:t>
                      </a:r>
                      <a:endParaRPr lang="en-GB" sz="1200" dirty="0"/>
                    </a:p>
                  </a:txBody>
                  <a:tcPr/>
                </a:tc>
                <a:tc>
                  <a:txBody>
                    <a:bodyPr/>
                    <a:lstStyle/>
                    <a:p>
                      <a:r>
                        <a:rPr lang="ru-RU" sz="1200" baseline="0" dirty="0"/>
                        <a:t>Планы по расширению – новые курсы и партнеры, международные</a:t>
                      </a:r>
                    </a:p>
                    <a:p>
                      <a:r>
                        <a:rPr lang="ru-RU" sz="1200" baseline="0" dirty="0"/>
                        <a:t>Улучшение стратегии найма</a:t>
                      </a:r>
                    </a:p>
                    <a:p>
                      <a:r>
                        <a:rPr lang="ru-RU" sz="1200" baseline="0" dirty="0"/>
                        <a:t>Утверждение Советом результатов проверки на предмет подотчетности</a:t>
                      </a:r>
                      <a:endParaRPr lang="en-GB" sz="1200" baseline="0" dirty="0"/>
                    </a:p>
                  </a:txBody>
                  <a:tcPr/>
                </a:tc>
                <a:extLst>
                  <a:ext uri="{0D108BD9-81ED-4DB2-BD59-A6C34878D82A}">
                    <a16:rowId xmlns:a16="http://schemas.microsoft.com/office/drawing/2014/main" val="2919545029"/>
                  </a:ext>
                </a:extLst>
              </a:tr>
              <a:tr h="1201462">
                <a:tc>
                  <a:txBody>
                    <a:bodyPr/>
                    <a:lstStyle/>
                    <a:p>
                      <a:r>
                        <a:rPr lang="ru-RU" sz="1200" dirty="0"/>
                        <a:t>Учреждения - руководство</a:t>
                      </a:r>
                      <a:endParaRPr lang="en-GB" sz="1200" dirty="0"/>
                    </a:p>
                  </a:txBody>
                  <a:tcPr/>
                </a:tc>
                <a:tc>
                  <a:txBody>
                    <a:bodyPr/>
                    <a:lstStyle/>
                    <a:p>
                      <a:r>
                        <a:rPr lang="ru-RU" sz="1200" baseline="0" dirty="0"/>
                        <a:t>Понимание рыночных условий</a:t>
                      </a:r>
                    </a:p>
                    <a:p>
                      <a:r>
                        <a:rPr lang="ru-RU" sz="1200" baseline="0" dirty="0"/>
                        <a:t>Управление эффективностью</a:t>
                      </a:r>
                    </a:p>
                    <a:p>
                      <a:r>
                        <a:rPr lang="ru-RU" sz="1200" baseline="0" dirty="0"/>
                        <a:t>Надзор за академическим портфелем и его качеством – преподавание и наука</a:t>
                      </a:r>
                      <a:endParaRPr lang="en-GB" sz="1200" baseline="0" dirty="0"/>
                    </a:p>
                  </a:txBody>
                  <a:tcPr/>
                </a:tc>
                <a:tc>
                  <a:txBody>
                    <a:bodyPr/>
                    <a:lstStyle/>
                    <a:p>
                      <a:r>
                        <a:rPr lang="ru-RU" sz="1200" baseline="0" dirty="0"/>
                        <a:t>Обеспечение наличия соглашения  о доступе с </a:t>
                      </a:r>
                      <a:r>
                        <a:rPr lang="en-GB" sz="1200" baseline="0" dirty="0"/>
                        <a:t>OFFA</a:t>
                      </a:r>
                    </a:p>
                    <a:p>
                      <a:r>
                        <a:rPr lang="ru-RU" sz="1200" b="1" baseline="0" dirty="0"/>
                        <a:t>Полное расходование финансирования, удовлетворение требований </a:t>
                      </a:r>
                      <a:r>
                        <a:rPr lang="en-GB" sz="1200" b="1" baseline="0" dirty="0"/>
                        <a:t>HEFCE </a:t>
                      </a:r>
                      <a:r>
                        <a:rPr lang="ru-RU" sz="1200" b="1" baseline="0" dirty="0"/>
                        <a:t>и</a:t>
                      </a:r>
                      <a:r>
                        <a:rPr lang="en-GB" sz="1200" b="1" baseline="0" dirty="0"/>
                        <a:t> QAA</a:t>
                      </a:r>
                    </a:p>
                    <a:p>
                      <a:r>
                        <a:rPr lang="ru-RU" sz="1200" baseline="0" dirty="0"/>
                        <a:t>Автономия действий</a:t>
                      </a:r>
                      <a:endParaRPr lang="en-GB" sz="1200" baseline="0" dirty="0"/>
                    </a:p>
                  </a:txBody>
                  <a:tcPr/>
                </a:tc>
                <a:extLst>
                  <a:ext uri="{0D108BD9-81ED-4DB2-BD59-A6C34878D82A}">
                    <a16:rowId xmlns:a16="http://schemas.microsoft.com/office/drawing/2014/main" val="3870901252"/>
                  </a:ext>
                </a:extLst>
              </a:tr>
              <a:tr h="537496">
                <a:tc>
                  <a:txBody>
                    <a:bodyPr/>
                    <a:lstStyle/>
                    <a:p>
                      <a:r>
                        <a:rPr lang="ru-RU" sz="1200" dirty="0"/>
                        <a:t>Учреждения - секретариат</a:t>
                      </a:r>
                      <a:endParaRPr lang="en-GB" sz="1200" dirty="0"/>
                    </a:p>
                  </a:txBody>
                  <a:tcPr/>
                </a:tc>
                <a:tc>
                  <a:txBody>
                    <a:bodyPr/>
                    <a:lstStyle/>
                    <a:p>
                      <a:r>
                        <a:rPr lang="ru-RU" sz="1200" b="1" dirty="0"/>
                        <a:t>Контроль за соблюдением требований низкий</a:t>
                      </a:r>
                      <a:endParaRPr lang="en-GB" sz="1200" dirty="0"/>
                    </a:p>
                  </a:txBody>
                  <a:tcPr/>
                </a:tc>
                <a:tc>
                  <a:txBody>
                    <a:bodyPr/>
                    <a:lstStyle/>
                    <a:p>
                      <a:r>
                        <a:rPr lang="ru-RU" sz="1200" dirty="0"/>
                        <a:t>Ежегодное согласование</a:t>
                      </a:r>
                      <a:endParaRPr lang="en-GB" sz="1200" dirty="0"/>
                    </a:p>
                  </a:txBody>
                  <a:tcPr/>
                </a:tc>
                <a:extLst>
                  <a:ext uri="{0D108BD9-81ED-4DB2-BD59-A6C34878D82A}">
                    <a16:rowId xmlns:a16="http://schemas.microsoft.com/office/drawing/2014/main" val="759578210"/>
                  </a:ext>
                </a:extLst>
              </a:tr>
              <a:tr h="537496">
                <a:tc>
                  <a:txBody>
                    <a:bodyPr/>
                    <a:lstStyle/>
                    <a:p>
                      <a:r>
                        <a:rPr lang="ru-RU" sz="1200" dirty="0"/>
                        <a:t>Студенты</a:t>
                      </a:r>
                      <a:endParaRPr lang="en-GB" sz="1200" dirty="0"/>
                    </a:p>
                  </a:txBody>
                  <a:tcPr/>
                </a:tc>
                <a:tc>
                  <a:txBody>
                    <a:bodyPr/>
                    <a:lstStyle/>
                    <a:p>
                      <a:r>
                        <a:rPr lang="ru-RU" sz="1200" dirty="0"/>
                        <a:t>Вовлеченность и право голоса</a:t>
                      </a:r>
                      <a:endParaRPr lang="en-GB" sz="1200" dirty="0"/>
                    </a:p>
                  </a:txBody>
                  <a:tcPr/>
                </a:tc>
                <a:tc>
                  <a:txBody>
                    <a:bodyPr/>
                    <a:lstStyle/>
                    <a:p>
                      <a:r>
                        <a:rPr lang="ru-RU" sz="1200" b="1" dirty="0"/>
                        <a:t>Новая практика </a:t>
                      </a:r>
                      <a:r>
                        <a:rPr lang="en-GB" sz="1200" dirty="0"/>
                        <a:t>– </a:t>
                      </a:r>
                      <a:r>
                        <a:rPr lang="ru-RU" sz="1200" dirty="0"/>
                        <a:t>включение вместе с академ. управлением</a:t>
                      </a:r>
                      <a:endParaRPr lang="en-GB" sz="1200" dirty="0"/>
                    </a:p>
                  </a:txBody>
                  <a:tcPr/>
                </a:tc>
                <a:extLst>
                  <a:ext uri="{0D108BD9-81ED-4DB2-BD59-A6C34878D82A}">
                    <a16:rowId xmlns:a16="http://schemas.microsoft.com/office/drawing/2014/main" val="3024349868"/>
                  </a:ext>
                </a:extLst>
              </a:tr>
              <a:tr h="758818">
                <a:tc>
                  <a:txBody>
                    <a:bodyPr/>
                    <a:lstStyle/>
                    <a:p>
                      <a:r>
                        <a:rPr lang="ru-RU" sz="1200" dirty="0"/>
                        <a:t>Расширенный круг заинтересованных сторон (сотрудники, работодатели, сообщество)</a:t>
                      </a:r>
                      <a:endParaRPr lang="en-GB" sz="1200" dirty="0"/>
                    </a:p>
                  </a:txBody>
                  <a:tcPr/>
                </a:tc>
                <a:tc>
                  <a:txBody>
                    <a:bodyPr/>
                    <a:lstStyle/>
                    <a:p>
                      <a:r>
                        <a:rPr lang="ru-RU" sz="1200" dirty="0"/>
                        <a:t>Вовлеченность и право голоса</a:t>
                      </a:r>
                      <a:endParaRPr lang="en-GB" sz="1200" dirty="0"/>
                    </a:p>
                  </a:txBody>
                  <a:tcPr/>
                </a:tc>
                <a:tc>
                  <a:txBody>
                    <a:bodyPr/>
                    <a:lstStyle/>
                    <a:p>
                      <a:r>
                        <a:rPr lang="ru-RU" sz="1200" dirty="0"/>
                        <a:t>Новая практика </a:t>
                      </a:r>
                      <a:r>
                        <a:rPr lang="en-GB" sz="1200" dirty="0"/>
                        <a:t>– </a:t>
                      </a:r>
                      <a:r>
                        <a:rPr lang="ru-RU" sz="1200" dirty="0"/>
                        <a:t>внедрение в структуры и хорошая информационная работа</a:t>
                      </a:r>
                      <a:endParaRPr lang="en-GB" sz="12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155762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769199"/>
          </a:xfrm>
        </p:spPr>
        <p:txBody>
          <a:bodyPr/>
          <a:lstStyle/>
          <a:p>
            <a:r>
              <a:rPr lang="ru-RU" sz="2400" b="1" dirty="0">
                <a:latin typeface="Arial" charset="0"/>
              </a:rPr>
              <a:t>Увеличение числа абитуриентов и качества работы со студентами </a:t>
            </a:r>
            <a:r>
              <a:rPr lang="en-US" sz="2400" b="1" dirty="0">
                <a:latin typeface="Arial" charset="0"/>
              </a:rPr>
              <a:t>–</a:t>
            </a:r>
            <a:r>
              <a:rPr lang="en-US" sz="2400" dirty="0">
                <a:latin typeface="Arial" charset="0"/>
              </a:rPr>
              <a:t> </a:t>
            </a:r>
            <a:r>
              <a:rPr lang="ru-RU" sz="2400" dirty="0">
                <a:latin typeface="Arial" charset="0"/>
              </a:rPr>
              <a:t>Англия с </a:t>
            </a:r>
            <a:r>
              <a:rPr lang="en-US" sz="2400" dirty="0">
                <a:latin typeface="Arial" charset="0"/>
              </a:rPr>
              <a:t>2018</a:t>
            </a:r>
            <a:r>
              <a:rPr lang="ru-RU" sz="2400" dirty="0">
                <a:latin typeface="Arial" charset="0"/>
              </a:rPr>
              <a:t> г.</a:t>
            </a:r>
            <a:endParaRPr lang="en-US" sz="2400" dirty="0">
              <a:latin typeface="Arial" charset="0"/>
            </a:endParaRPr>
          </a:p>
        </p:txBody>
      </p:sp>
      <p:sp>
        <p:nvSpPr>
          <p:cNvPr id="2" name="Content Placeholder 1"/>
          <p:cNvSpPr>
            <a:spLocks noGrp="1"/>
          </p:cNvSpPr>
          <p:nvPr>
            <p:ph idx="1"/>
          </p:nvPr>
        </p:nvSpPr>
        <p:spPr>
          <a:xfrm>
            <a:off x="0" y="849814"/>
            <a:ext cx="8714510" cy="3990041"/>
          </a:xfrm>
        </p:spPr>
        <p:txBody>
          <a:bodyPr/>
          <a:lstStyle/>
          <a:p>
            <a:pPr marL="457200" lvl="1" indent="0">
              <a:buNone/>
            </a:pPr>
            <a:r>
              <a:rPr lang="ru-RU" sz="2000" dirty="0"/>
              <a:t> </a:t>
            </a:r>
            <a:endParaRPr lang="en-GB" sz="2000" dirty="0"/>
          </a:p>
          <a:p>
            <a:pPr marL="914400" lvl="2" indent="0">
              <a:buNone/>
            </a:pPr>
            <a:endParaRPr lang="en-GB" sz="1200" b="1" dirty="0"/>
          </a:p>
          <a:p>
            <a:pPr lvl="2">
              <a:buFontTx/>
              <a:buChar char="-"/>
            </a:pPr>
            <a:endParaRPr lang="en-GB" sz="1200" b="1" dirty="0"/>
          </a:p>
          <a:p>
            <a:pPr marL="457200" lvl="1" indent="0">
              <a:buNone/>
            </a:pPr>
            <a:endParaRPr lang="en-GB" sz="2000" dirty="0"/>
          </a:p>
          <a:p>
            <a:pPr marL="457200" lvl="1" indent="0">
              <a:buNone/>
            </a:pPr>
            <a:endParaRPr lang="en-GB" sz="2000" b="1" dirty="0"/>
          </a:p>
          <a:p>
            <a:pPr marL="457200" lvl="1" indent="0">
              <a:buNone/>
            </a:pPr>
            <a:endParaRPr lang="en-GB" sz="2000" b="1" dirty="0"/>
          </a:p>
          <a:p>
            <a:pPr marL="457200" lvl="1" indent="0">
              <a:buNone/>
            </a:pPr>
            <a:endParaRPr lang="en-GB" sz="2000" b="1" dirty="0"/>
          </a:p>
          <a:p>
            <a:pPr marL="457200" lvl="1" indent="0">
              <a:buNone/>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sp>
        <p:nvSpPr>
          <p:cNvPr id="3" name="Oval 2"/>
          <p:cNvSpPr/>
          <p:nvPr/>
        </p:nvSpPr>
        <p:spPr>
          <a:xfrm>
            <a:off x="656935" y="2295663"/>
            <a:ext cx="182822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Регулятор</a:t>
            </a:r>
            <a:endParaRPr lang="en-GB" dirty="0"/>
          </a:p>
        </p:txBody>
      </p:sp>
      <p:sp>
        <p:nvSpPr>
          <p:cNvPr id="5" name="Oval 4"/>
          <p:cNvSpPr/>
          <p:nvPr/>
        </p:nvSpPr>
        <p:spPr>
          <a:xfrm>
            <a:off x="6975764" y="1158046"/>
            <a:ext cx="2006600"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ректоров</a:t>
            </a:r>
            <a:endParaRPr lang="en-GB" dirty="0"/>
          </a:p>
        </p:txBody>
      </p:sp>
      <p:sp>
        <p:nvSpPr>
          <p:cNvPr id="6" name="Oval 5"/>
          <p:cNvSpPr/>
          <p:nvPr/>
        </p:nvSpPr>
        <p:spPr>
          <a:xfrm>
            <a:off x="6502499" y="2348435"/>
            <a:ext cx="2571074" cy="674255"/>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председателей</a:t>
            </a:r>
            <a:endParaRPr lang="en-GB" dirty="0"/>
          </a:p>
        </p:txBody>
      </p:sp>
      <p:sp>
        <p:nvSpPr>
          <p:cNvPr id="7" name="Oval 6"/>
          <p:cNvSpPr/>
          <p:nvPr/>
        </p:nvSpPr>
        <p:spPr>
          <a:xfrm>
            <a:off x="150090" y="3716554"/>
            <a:ext cx="1885662" cy="84217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Агентство по качеству</a:t>
            </a:r>
            <a:endParaRPr lang="en-GB" dirty="0"/>
          </a:p>
        </p:txBody>
      </p:sp>
      <p:sp>
        <p:nvSpPr>
          <p:cNvPr id="8" name="Oval 7"/>
          <p:cNvSpPr/>
          <p:nvPr/>
        </p:nvSpPr>
        <p:spPr>
          <a:xfrm>
            <a:off x="4700733" y="662610"/>
            <a:ext cx="2244436" cy="746876"/>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Орган по развитию</a:t>
            </a:r>
            <a:endParaRPr lang="en-GB" dirty="0"/>
          </a:p>
        </p:txBody>
      </p:sp>
      <p:sp>
        <p:nvSpPr>
          <p:cNvPr id="9" name="Oval 8"/>
          <p:cNvSpPr/>
          <p:nvPr/>
        </p:nvSpPr>
        <p:spPr>
          <a:xfrm>
            <a:off x="4417868" y="1619239"/>
            <a:ext cx="2036618" cy="975304"/>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Управляю-</a:t>
            </a:r>
            <a:r>
              <a:rPr lang="ru-RU" dirty="0" err="1"/>
              <a:t>щий</a:t>
            </a:r>
            <a:r>
              <a:rPr lang="ru-RU" dirty="0"/>
              <a:t> орган института</a:t>
            </a:r>
            <a:endParaRPr lang="en-GB" dirty="0"/>
          </a:p>
        </p:txBody>
      </p:sp>
      <p:sp>
        <p:nvSpPr>
          <p:cNvPr id="10" name="Oval 9"/>
          <p:cNvSpPr/>
          <p:nvPr/>
        </p:nvSpPr>
        <p:spPr>
          <a:xfrm>
            <a:off x="3261590" y="3142780"/>
            <a:ext cx="2153247" cy="746876"/>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Руководство учреждения</a:t>
            </a:r>
            <a:endParaRPr lang="en-GB" dirty="0"/>
          </a:p>
        </p:txBody>
      </p:sp>
      <p:sp>
        <p:nvSpPr>
          <p:cNvPr id="12" name="Oval 11"/>
          <p:cNvSpPr/>
          <p:nvPr/>
        </p:nvSpPr>
        <p:spPr>
          <a:xfrm>
            <a:off x="5350165" y="3242377"/>
            <a:ext cx="2057400" cy="947549"/>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Система </a:t>
            </a:r>
            <a:r>
              <a:rPr lang="ru-RU" dirty="0" err="1"/>
              <a:t>академич</a:t>
            </a:r>
            <a:r>
              <a:rPr lang="ru-RU" dirty="0"/>
              <a:t>. управления</a:t>
            </a:r>
            <a:endParaRPr lang="en-GB" dirty="0"/>
          </a:p>
        </p:txBody>
      </p:sp>
      <p:cxnSp>
        <p:nvCxnSpPr>
          <p:cNvPr id="15" name="Straight Arrow Connector 14"/>
          <p:cNvCxnSpPr/>
          <p:nvPr/>
        </p:nvCxnSpPr>
        <p:spPr>
          <a:xfrm flipH="1">
            <a:off x="715819" y="2980601"/>
            <a:ext cx="281707" cy="735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78182" y="4109316"/>
            <a:ext cx="3401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6935" y="931560"/>
            <a:ext cx="2058555" cy="7957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Правитель-</a:t>
            </a:r>
            <a:r>
              <a:rPr lang="ru-RU" dirty="0" err="1"/>
              <a:t>ство</a:t>
            </a:r>
            <a:endParaRPr lang="en-GB" dirty="0"/>
          </a:p>
        </p:txBody>
      </p:sp>
      <p:cxnSp>
        <p:nvCxnSpPr>
          <p:cNvPr id="24" name="Straight Arrow Connector 23"/>
          <p:cNvCxnSpPr/>
          <p:nvPr/>
        </p:nvCxnSpPr>
        <p:spPr>
          <a:xfrm flipH="1">
            <a:off x="1468582" y="1801091"/>
            <a:ext cx="18473" cy="517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477818" y="3138239"/>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Орган по данным</a:t>
            </a:r>
            <a:endParaRPr lang="en-GB" dirty="0"/>
          </a:p>
        </p:txBody>
      </p:sp>
      <p:cxnSp>
        <p:nvCxnSpPr>
          <p:cNvPr id="16" name="Straight Arrow Connector 15"/>
          <p:cNvCxnSpPr>
            <a:cxnSpLocks/>
            <a:stCxn id="3" idx="4"/>
            <a:endCxn id="18" idx="1"/>
          </p:cNvCxnSpPr>
          <p:nvPr/>
        </p:nvCxnSpPr>
        <p:spPr>
          <a:xfrm>
            <a:off x="1571047" y="2969918"/>
            <a:ext cx="158361" cy="267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868555" y="2711303"/>
            <a:ext cx="532245" cy="420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541631" y="2335907"/>
            <a:ext cx="1828224" cy="674255"/>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Студенты</a:t>
            </a:r>
            <a:endParaRPr lang="en-GB" dirty="0"/>
          </a:p>
        </p:txBody>
      </p:sp>
      <p:sp>
        <p:nvSpPr>
          <p:cNvPr id="47" name="5-Point Star 46"/>
          <p:cNvSpPr/>
          <p:nvPr/>
        </p:nvSpPr>
        <p:spPr>
          <a:xfrm>
            <a:off x="474927" y="1895550"/>
            <a:ext cx="757381" cy="7163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5-Point Star 48"/>
          <p:cNvSpPr/>
          <p:nvPr/>
        </p:nvSpPr>
        <p:spPr>
          <a:xfrm>
            <a:off x="3517084" y="2067655"/>
            <a:ext cx="653236" cy="56156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5-Point Star 50"/>
          <p:cNvSpPr/>
          <p:nvPr/>
        </p:nvSpPr>
        <p:spPr>
          <a:xfrm>
            <a:off x="6002281" y="1579283"/>
            <a:ext cx="757381" cy="7163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 name="Straight Arrow Connector 51"/>
          <p:cNvCxnSpPr/>
          <p:nvPr/>
        </p:nvCxnSpPr>
        <p:spPr>
          <a:xfrm flipV="1">
            <a:off x="2401455" y="2067655"/>
            <a:ext cx="1985818" cy="228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37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marL="914400" lvl="2" indent="0">
              <a:buNone/>
            </a:pPr>
            <a:endParaRPr lang="en-GB" sz="1200" b="1" dirty="0"/>
          </a:p>
          <a:p>
            <a:pPr marL="457200" lvl="1" indent="0">
              <a:buNone/>
            </a:pPr>
            <a:endParaRPr lang="en-GB" sz="2000" b="1" dirty="0"/>
          </a:p>
          <a:p>
            <a:pPr lvl="1">
              <a:buFontTx/>
              <a:buChar char="-"/>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2548182136"/>
              </p:ext>
            </p:extLst>
          </p:nvPr>
        </p:nvGraphicFramePr>
        <p:xfrm>
          <a:off x="87747" y="34691"/>
          <a:ext cx="8984691" cy="5000254"/>
        </p:xfrm>
        <a:graphic>
          <a:graphicData uri="http://schemas.openxmlformats.org/drawingml/2006/table">
            <a:tbl>
              <a:tblPr firstRow="1" bandRow="1">
                <a:tableStyleId>{5C22544A-7EE6-4342-B048-85BDC9FD1C3A}</a:tableStyleId>
              </a:tblPr>
              <a:tblGrid>
                <a:gridCol w="2742917">
                  <a:extLst>
                    <a:ext uri="{9D8B030D-6E8A-4147-A177-3AD203B41FA5}">
                      <a16:colId xmlns:a16="http://schemas.microsoft.com/office/drawing/2014/main" val="2879104564"/>
                    </a:ext>
                  </a:extLst>
                </a:gridCol>
                <a:gridCol w="3246877">
                  <a:extLst>
                    <a:ext uri="{9D8B030D-6E8A-4147-A177-3AD203B41FA5}">
                      <a16:colId xmlns:a16="http://schemas.microsoft.com/office/drawing/2014/main" val="1271405990"/>
                    </a:ext>
                  </a:extLst>
                </a:gridCol>
                <a:gridCol w="2994897">
                  <a:extLst>
                    <a:ext uri="{9D8B030D-6E8A-4147-A177-3AD203B41FA5}">
                      <a16:colId xmlns:a16="http://schemas.microsoft.com/office/drawing/2014/main" val="1490442192"/>
                    </a:ext>
                  </a:extLst>
                </a:gridCol>
              </a:tblGrid>
              <a:tr h="307910">
                <a:tc>
                  <a:txBody>
                    <a:bodyPr/>
                    <a:lstStyle/>
                    <a:p>
                      <a:r>
                        <a:rPr lang="ru-RU" sz="1200" dirty="0"/>
                        <a:t>Участник</a:t>
                      </a:r>
                      <a:endParaRPr lang="en-GB" sz="1200" dirty="0"/>
                    </a:p>
                  </a:txBody>
                  <a:tcPr/>
                </a:tc>
                <a:tc>
                  <a:txBody>
                    <a:bodyPr/>
                    <a:lstStyle/>
                    <a:p>
                      <a:r>
                        <a:rPr lang="ru-RU" sz="1200" dirty="0"/>
                        <a:t>Рычаги</a:t>
                      </a:r>
                      <a:endParaRPr lang="en-GB" sz="1200" dirty="0"/>
                    </a:p>
                  </a:txBody>
                  <a:tcPr/>
                </a:tc>
                <a:tc>
                  <a:txBody>
                    <a:bodyPr/>
                    <a:lstStyle/>
                    <a:p>
                      <a:r>
                        <a:rPr lang="ru-RU" sz="1200" dirty="0"/>
                        <a:t>Примеры</a:t>
                      </a:r>
                      <a:endParaRPr lang="en-GB" sz="1200" dirty="0"/>
                    </a:p>
                  </a:txBody>
                  <a:tcPr/>
                </a:tc>
                <a:extLst>
                  <a:ext uri="{0D108BD9-81ED-4DB2-BD59-A6C34878D82A}">
                    <a16:rowId xmlns:a16="http://schemas.microsoft.com/office/drawing/2014/main" val="2535515207"/>
                  </a:ext>
                </a:extLst>
              </a:tr>
              <a:tr h="1001169">
                <a:tc>
                  <a:txBody>
                    <a:bodyPr/>
                    <a:lstStyle/>
                    <a:p>
                      <a:r>
                        <a:rPr lang="ru-RU" sz="1200" dirty="0"/>
                        <a:t>Правительство</a:t>
                      </a:r>
                      <a:endParaRPr lang="en-GB" sz="1200" dirty="0"/>
                    </a:p>
                  </a:txBody>
                  <a:tcPr/>
                </a:tc>
                <a:tc>
                  <a:txBody>
                    <a:bodyPr/>
                    <a:lstStyle/>
                    <a:p>
                      <a:r>
                        <a:rPr lang="ru-RU" sz="1200" dirty="0"/>
                        <a:t>Стратегическое направление, законодательная база, финансирование</a:t>
                      </a:r>
                      <a:endParaRPr lang="en-GB" sz="1200" dirty="0"/>
                    </a:p>
                  </a:txBody>
                  <a:tcPr/>
                </a:tc>
                <a:tc>
                  <a:txBody>
                    <a:bodyPr/>
                    <a:lstStyle/>
                    <a:p>
                      <a:r>
                        <a:rPr lang="ru-RU" sz="1200" baseline="0" dirty="0" err="1"/>
                        <a:t>Маркетизация</a:t>
                      </a:r>
                      <a:r>
                        <a:rPr lang="ru-RU" sz="1200" baseline="0" dirty="0"/>
                        <a:t> и новые участники</a:t>
                      </a:r>
                    </a:p>
                    <a:p>
                      <a:r>
                        <a:rPr lang="ru-RU" sz="1200" baseline="0" dirty="0"/>
                        <a:t>Создание новых типов образования и квалификаций </a:t>
                      </a:r>
                    </a:p>
                    <a:p>
                      <a:r>
                        <a:rPr lang="ru-RU" sz="1200" baseline="0" dirty="0"/>
                        <a:t>Программы политики финансирования</a:t>
                      </a:r>
                    </a:p>
                    <a:p>
                      <a:r>
                        <a:rPr lang="ru-RU" sz="1200" baseline="0" dirty="0"/>
                        <a:t>Политика оплаты обучения</a:t>
                      </a:r>
                      <a:endParaRPr lang="en-GB" sz="1200" baseline="0" dirty="0"/>
                    </a:p>
                  </a:txBody>
                  <a:tcPr/>
                </a:tc>
                <a:extLst>
                  <a:ext uri="{0D108BD9-81ED-4DB2-BD59-A6C34878D82A}">
                    <a16:rowId xmlns:a16="http://schemas.microsoft.com/office/drawing/2014/main" val="2919545029"/>
                  </a:ext>
                </a:extLst>
              </a:tr>
              <a:tr h="945151">
                <a:tc>
                  <a:txBody>
                    <a:bodyPr/>
                    <a:lstStyle/>
                    <a:p>
                      <a:r>
                        <a:rPr lang="ru-RU" sz="1200" dirty="0"/>
                        <a:t>Регулятор</a:t>
                      </a:r>
                      <a:r>
                        <a:rPr lang="en-GB" sz="1200" dirty="0"/>
                        <a:t> (</a:t>
                      </a:r>
                      <a:r>
                        <a:rPr lang="en-GB" sz="1200" dirty="0" err="1"/>
                        <a:t>OfS</a:t>
                      </a:r>
                      <a:r>
                        <a:rPr lang="en-GB" sz="1200" dirty="0"/>
                        <a:t> - </a:t>
                      </a:r>
                      <a:r>
                        <a:rPr lang="ru-RU" sz="1200" dirty="0"/>
                        <a:t>Офис по работе со студентами</a:t>
                      </a:r>
                      <a:r>
                        <a:rPr lang="en-GB" sz="1200" dirty="0"/>
                        <a:t>)</a:t>
                      </a:r>
                    </a:p>
                  </a:txBody>
                  <a:tcPr/>
                </a:tc>
                <a:tc>
                  <a:txBody>
                    <a:bodyPr/>
                    <a:lstStyle/>
                    <a:p>
                      <a:r>
                        <a:rPr lang="ru-RU" sz="1200" baseline="0" dirty="0"/>
                        <a:t>Регистрация и мониторинг</a:t>
                      </a:r>
                    </a:p>
                    <a:p>
                      <a:r>
                        <a:rPr lang="ru-RU" sz="1200" baseline="0" dirty="0"/>
                        <a:t>Побуждение к предоставлению доступа и участию за счет финансирования</a:t>
                      </a:r>
                    </a:p>
                    <a:p>
                      <a:r>
                        <a:rPr lang="ru-RU" sz="1200" baseline="0" dirty="0"/>
                        <a:t>Принципы, а не правила</a:t>
                      </a:r>
                      <a:endParaRPr lang="en-GB" sz="1200" baseline="0" dirty="0"/>
                    </a:p>
                  </a:txBody>
                  <a:tcPr/>
                </a:tc>
                <a:tc>
                  <a:txBody>
                    <a:bodyPr/>
                    <a:lstStyle/>
                    <a:p>
                      <a:r>
                        <a:rPr lang="ru-RU" sz="1200" b="1" baseline="0" dirty="0"/>
                        <a:t>Условия регистрации и отмены регистрации поставщиков услуг</a:t>
                      </a:r>
                    </a:p>
                    <a:p>
                      <a:r>
                        <a:rPr lang="ru-RU" sz="1200" b="1" baseline="0" dirty="0"/>
                        <a:t>Данные по доступу и участию </a:t>
                      </a:r>
                    </a:p>
                    <a:p>
                      <a:r>
                        <a:rPr lang="ru-RU" sz="1200" b="0" baseline="0" dirty="0"/>
                        <a:t>Финансирование курсов и студентов</a:t>
                      </a:r>
                      <a:endParaRPr lang="en-GB" sz="1200" baseline="0" dirty="0"/>
                    </a:p>
                  </a:txBody>
                  <a:tcPr/>
                </a:tc>
                <a:extLst>
                  <a:ext uri="{0D108BD9-81ED-4DB2-BD59-A6C34878D82A}">
                    <a16:rowId xmlns:a16="http://schemas.microsoft.com/office/drawing/2014/main" val="3870901252"/>
                  </a:ext>
                </a:extLst>
              </a:tr>
              <a:tr h="435670">
                <a:tc>
                  <a:txBody>
                    <a:bodyPr/>
                    <a:lstStyle/>
                    <a:p>
                      <a:r>
                        <a:rPr lang="ru-RU" sz="1200" dirty="0"/>
                        <a:t>Орган по данным </a:t>
                      </a:r>
                      <a:r>
                        <a:rPr lang="en-GB" sz="1200" baseline="0" dirty="0"/>
                        <a:t>(HESA)</a:t>
                      </a:r>
                      <a:endParaRPr lang="en-GB" sz="1200" dirty="0"/>
                    </a:p>
                  </a:txBody>
                  <a:tcPr/>
                </a:tc>
                <a:tc>
                  <a:txBody>
                    <a:bodyPr/>
                    <a:lstStyle/>
                    <a:p>
                      <a:r>
                        <a:rPr lang="ru-RU" sz="1200" dirty="0"/>
                        <a:t>Сбор и публикация данных для прямого и косвенного использования в регулировании</a:t>
                      </a:r>
                      <a:endParaRPr lang="en-GB" sz="1200" dirty="0"/>
                    </a:p>
                  </a:txBody>
                  <a:tcPr/>
                </a:tc>
                <a:tc>
                  <a:txBody>
                    <a:bodyPr/>
                    <a:lstStyle/>
                    <a:p>
                      <a:r>
                        <a:rPr lang="ru-RU" sz="1200" dirty="0"/>
                        <a:t>Публикация охвата участия и результатов обучения  </a:t>
                      </a:r>
                      <a:endParaRPr lang="en-GB" sz="1200" baseline="0" dirty="0"/>
                    </a:p>
                    <a:p>
                      <a:r>
                        <a:rPr lang="ru-RU" sz="1200" baseline="0" dirty="0"/>
                        <a:t>Использование данных в мониторинге </a:t>
                      </a:r>
                      <a:r>
                        <a:rPr lang="en-GB" sz="1200" baseline="0" dirty="0" err="1"/>
                        <a:t>OfS</a:t>
                      </a:r>
                      <a:endParaRPr lang="en-GB" sz="1200" dirty="0"/>
                    </a:p>
                  </a:txBody>
                  <a:tcPr/>
                </a:tc>
                <a:extLst>
                  <a:ext uri="{0D108BD9-81ED-4DB2-BD59-A6C34878D82A}">
                    <a16:rowId xmlns:a16="http://schemas.microsoft.com/office/drawing/2014/main" val="759578210"/>
                  </a:ext>
                </a:extLst>
              </a:tr>
              <a:tr h="912553">
                <a:tc>
                  <a:txBody>
                    <a:bodyPr/>
                    <a:lstStyle/>
                    <a:p>
                      <a:r>
                        <a:rPr lang="ru-RU" sz="1200" dirty="0"/>
                        <a:t>Агентство по обеспечению качества</a:t>
                      </a:r>
                      <a:r>
                        <a:rPr lang="en-GB" sz="1200" dirty="0"/>
                        <a:t> (QAA)</a:t>
                      </a:r>
                    </a:p>
                  </a:txBody>
                  <a:tcPr/>
                </a:tc>
                <a:tc>
                  <a:txBody>
                    <a:bodyPr/>
                    <a:lstStyle/>
                    <a:p>
                      <a:r>
                        <a:rPr lang="ru-RU" sz="1200" b="1" dirty="0"/>
                        <a:t>Вмешательства на основе оценки рисков согласно инструкциям </a:t>
                      </a:r>
                      <a:r>
                        <a:rPr lang="en-GB" sz="1200" b="1" dirty="0" err="1"/>
                        <a:t>OfS</a:t>
                      </a:r>
                      <a:endParaRPr lang="en-GB" sz="1200" b="1" dirty="0"/>
                    </a:p>
                    <a:p>
                      <a:r>
                        <a:rPr lang="ru-RU" sz="1200" dirty="0"/>
                        <a:t>Деятельность по улучшению</a:t>
                      </a:r>
                      <a:endParaRPr lang="en-GB" sz="1200" dirty="0"/>
                    </a:p>
                  </a:txBody>
                  <a:tcPr/>
                </a:tc>
                <a:tc>
                  <a:txBody>
                    <a:bodyPr/>
                    <a:lstStyle/>
                    <a:p>
                      <a:r>
                        <a:rPr lang="ru-RU" sz="1200" dirty="0"/>
                        <a:t>Проверка новых организаций на рынке относительно стандартов или расследования в случае беспокойства </a:t>
                      </a:r>
                    </a:p>
                    <a:p>
                      <a:r>
                        <a:rPr lang="ru-RU" sz="1200" dirty="0"/>
                        <a:t>Опубликованные отчеты  </a:t>
                      </a:r>
                      <a:endParaRPr lang="en-GB" sz="1200" dirty="0"/>
                    </a:p>
                  </a:txBody>
                  <a:tcPr/>
                </a:tc>
                <a:extLst>
                  <a:ext uri="{0D108BD9-81ED-4DB2-BD59-A6C34878D82A}">
                    <a16:rowId xmlns:a16="http://schemas.microsoft.com/office/drawing/2014/main" val="3024349868"/>
                  </a:ext>
                </a:extLst>
              </a:tr>
              <a:tr h="307910">
                <a:tc>
                  <a:txBody>
                    <a:bodyPr/>
                    <a:lstStyle/>
                    <a:p>
                      <a:r>
                        <a:rPr lang="ru-RU" sz="1200" dirty="0"/>
                        <a:t>Орган по развитию и совершенствованию при секторе</a:t>
                      </a:r>
                      <a:endParaRPr lang="en-GB" sz="1200" baseline="0" dirty="0"/>
                    </a:p>
                    <a:p>
                      <a:r>
                        <a:rPr lang="en-GB" sz="1200" baseline="0" dirty="0"/>
                        <a:t>(Advance HE)</a:t>
                      </a:r>
                      <a:endParaRPr lang="en-GB" sz="1200" dirty="0"/>
                    </a:p>
                  </a:txBody>
                  <a:tcPr/>
                </a:tc>
                <a:tc>
                  <a:txBody>
                    <a:bodyPr/>
                    <a:lstStyle/>
                    <a:p>
                      <a:r>
                        <a:rPr lang="ru-RU" sz="1200" baseline="0" dirty="0"/>
                        <a:t>Улучшение практики, объединение и аккредитация практических специалистов  </a:t>
                      </a:r>
                    </a:p>
                    <a:p>
                      <a:r>
                        <a:rPr lang="ru-RU" sz="1200" baseline="0" dirty="0"/>
                        <a:t>Финансирование членами и клиентами – определение и удовлетворение потребностей</a:t>
                      </a:r>
                      <a:endParaRPr lang="en-GB" sz="1200" dirty="0"/>
                    </a:p>
                  </a:txBody>
                  <a:tcPr/>
                </a:tc>
                <a:tc>
                  <a:txBody>
                    <a:bodyPr/>
                    <a:lstStyle/>
                    <a:p>
                      <a:r>
                        <a:rPr lang="ru-RU" sz="1200" dirty="0"/>
                        <a:t>Уставы по гендерному и расовому равенству</a:t>
                      </a:r>
                    </a:p>
                    <a:p>
                      <a:r>
                        <a:rPr lang="ru-RU" sz="1200" dirty="0"/>
                        <a:t>Аккредитованное членство</a:t>
                      </a:r>
                    </a:p>
                    <a:p>
                      <a:r>
                        <a:rPr lang="ru-RU" sz="1200" dirty="0"/>
                        <a:t>Обучение эффективному управлению  </a:t>
                      </a:r>
                      <a:endParaRPr lang="en-GB" sz="12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133086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marL="914400" lvl="2" indent="0">
              <a:buNone/>
            </a:pPr>
            <a:endParaRPr lang="en-GB" sz="1200" b="1" dirty="0"/>
          </a:p>
          <a:p>
            <a:pPr marL="457200" lvl="1" indent="0">
              <a:buNone/>
            </a:pPr>
            <a:endParaRPr lang="en-GB" sz="2000" b="1" dirty="0"/>
          </a:p>
          <a:p>
            <a:pPr lvl="1">
              <a:buFontTx/>
              <a:buChar char="-"/>
            </a:pPr>
            <a:endParaRPr lang="en-GB" sz="20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3090939070"/>
              </p:ext>
            </p:extLst>
          </p:nvPr>
        </p:nvGraphicFramePr>
        <p:xfrm>
          <a:off x="87747" y="17318"/>
          <a:ext cx="8714511" cy="4757729"/>
        </p:xfrm>
        <a:graphic>
          <a:graphicData uri="http://schemas.openxmlformats.org/drawingml/2006/table">
            <a:tbl>
              <a:tblPr firstRow="1" bandRow="1">
                <a:tableStyleId>{5C22544A-7EE6-4342-B048-85BDC9FD1C3A}</a:tableStyleId>
              </a:tblPr>
              <a:tblGrid>
                <a:gridCol w="2599794">
                  <a:extLst>
                    <a:ext uri="{9D8B030D-6E8A-4147-A177-3AD203B41FA5}">
                      <a16:colId xmlns:a16="http://schemas.microsoft.com/office/drawing/2014/main" val="2879104564"/>
                    </a:ext>
                  </a:extLst>
                </a:gridCol>
                <a:gridCol w="3209880">
                  <a:extLst>
                    <a:ext uri="{9D8B030D-6E8A-4147-A177-3AD203B41FA5}">
                      <a16:colId xmlns:a16="http://schemas.microsoft.com/office/drawing/2014/main" val="1271405990"/>
                    </a:ext>
                  </a:extLst>
                </a:gridCol>
                <a:gridCol w="2904837">
                  <a:extLst>
                    <a:ext uri="{9D8B030D-6E8A-4147-A177-3AD203B41FA5}">
                      <a16:colId xmlns:a16="http://schemas.microsoft.com/office/drawing/2014/main" val="1490442192"/>
                    </a:ext>
                  </a:extLst>
                </a:gridCol>
              </a:tblGrid>
              <a:tr h="297907">
                <a:tc>
                  <a:txBody>
                    <a:bodyPr/>
                    <a:lstStyle/>
                    <a:p>
                      <a:r>
                        <a:rPr lang="ru-RU" sz="1200" dirty="0"/>
                        <a:t>Участник</a:t>
                      </a:r>
                      <a:endParaRPr lang="en-GB" sz="1200" dirty="0"/>
                    </a:p>
                  </a:txBody>
                  <a:tcPr/>
                </a:tc>
                <a:tc>
                  <a:txBody>
                    <a:bodyPr/>
                    <a:lstStyle/>
                    <a:p>
                      <a:r>
                        <a:rPr lang="ru-RU" sz="1200" dirty="0"/>
                        <a:t>Рычаги</a:t>
                      </a:r>
                      <a:endParaRPr lang="en-GB" sz="1200" dirty="0"/>
                    </a:p>
                  </a:txBody>
                  <a:tcPr/>
                </a:tc>
                <a:tc>
                  <a:txBody>
                    <a:bodyPr/>
                    <a:lstStyle/>
                    <a:p>
                      <a:r>
                        <a:rPr lang="ru-RU" sz="1200" dirty="0"/>
                        <a:t>Примеры</a:t>
                      </a:r>
                      <a:endParaRPr lang="en-GB" sz="1200" dirty="0"/>
                    </a:p>
                  </a:txBody>
                  <a:tcPr/>
                </a:tc>
                <a:extLst>
                  <a:ext uri="{0D108BD9-81ED-4DB2-BD59-A6C34878D82A}">
                    <a16:rowId xmlns:a16="http://schemas.microsoft.com/office/drawing/2014/main" val="2535515207"/>
                  </a:ext>
                </a:extLst>
              </a:tr>
              <a:tr h="1264788">
                <a:tc>
                  <a:txBody>
                    <a:bodyPr/>
                    <a:lstStyle/>
                    <a:p>
                      <a:r>
                        <a:rPr lang="ru-RU" sz="1200" dirty="0"/>
                        <a:t>Учреждения – управляющий орган</a:t>
                      </a:r>
                      <a:endParaRPr lang="en-GB" sz="1200" dirty="0"/>
                    </a:p>
                  </a:txBody>
                  <a:tcPr/>
                </a:tc>
                <a:tc>
                  <a:txBody>
                    <a:bodyPr/>
                    <a:lstStyle/>
                    <a:p>
                      <a:r>
                        <a:rPr lang="ru-RU" sz="1200" dirty="0"/>
                        <a:t>Регистрация, соблюдение требований, заверения со стороны </a:t>
                      </a:r>
                      <a:r>
                        <a:rPr lang="en-GB" sz="1200" dirty="0" err="1"/>
                        <a:t>OfS</a:t>
                      </a:r>
                      <a:r>
                        <a:rPr lang="en-GB" sz="1200" dirty="0"/>
                        <a:t> </a:t>
                      </a:r>
                      <a:r>
                        <a:rPr lang="ru-RU" sz="1200" dirty="0"/>
                        <a:t> </a:t>
                      </a:r>
                    </a:p>
                    <a:p>
                      <a:r>
                        <a:rPr lang="ru-RU" sz="1200" baseline="0" dirty="0"/>
                        <a:t>Взаимодействие с управлением академическими процессами и студентами </a:t>
                      </a:r>
                    </a:p>
                    <a:p>
                      <a:r>
                        <a:rPr lang="ru-RU" sz="1200" baseline="0" dirty="0"/>
                        <a:t>Оценка относительно стратегии и показателей эффективности</a:t>
                      </a:r>
                    </a:p>
                    <a:p>
                      <a:r>
                        <a:rPr lang="ru-RU" sz="1200" baseline="0" dirty="0"/>
                        <a:t>Саморегулирование по Кодексу  </a:t>
                      </a:r>
                      <a:endParaRPr lang="en-GB" sz="1200" baseline="0" dirty="0"/>
                    </a:p>
                    <a:p>
                      <a:endParaRPr lang="en-GB" sz="1200" baseline="0" dirty="0"/>
                    </a:p>
                  </a:txBody>
                  <a:tcPr/>
                </a:tc>
                <a:tc>
                  <a:txBody>
                    <a:bodyPr/>
                    <a:lstStyle/>
                    <a:p>
                      <a:r>
                        <a:rPr lang="ru-RU" sz="1200" b="1" baseline="0" dirty="0"/>
                        <a:t>Получение и проверка гарантий результатов обучения для студентов  </a:t>
                      </a:r>
                      <a:endParaRPr lang="en-GB" sz="1200" b="1" baseline="0" dirty="0"/>
                    </a:p>
                    <a:p>
                      <a:r>
                        <a:rPr lang="ru-RU" sz="1200" b="1" baseline="0" dirty="0"/>
                        <a:t>Взаимодействие непосредственно со студентами</a:t>
                      </a:r>
                      <a:endParaRPr lang="en-GB" sz="1200" baseline="0" dirty="0"/>
                    </a:p>
                    <a:p>
                      <a:r>
                        <a:rPr lang="ru-RU" sz="1200" baseline="0" dirty="0"/>
                        <a:t>Утверждение планов по расширению и маркетингу, в т.ч. Международному  </a:t>
                      </a:r>
                      <a:endParaRPr lang="en-GB" sz="1200" baseline="0" dirty="0"/>
                    </a:p>
                    <a:p>
                      <a:r>
                        <a:rPr lang="ru-RU" sz="1200" b="1" baseline="0" dirty="0"/>
                        <a:t>Широкая концепция риска, помимо финансового</a:t>
                      </a:r>
                      <a:endParaRPr lang="en-GB" sz="1200" baseline="0" dirty="0"/>
                    </a:p>
                  </a:txBody>
                  <a:tcPr/>
                </a:tc>
                <a:extLst>
                  <a:ext uri="{0D108BD9-81ED-4DB2-BD59-A6C34878D82A}">
                    <a16:rowId xmlns:a16="http://schemas.microsoft.com/office/drawing/2014/main" val="2919545029"/>
                  </a:ext>
                </a:extLst>
              </a:tr>
              <a:tr h="630620">
                <a:tc>
                  <a:txBody>
                    <a:bodyPr/>
                    <a:lstStyle/>
                    <a:p>
                      <a:r>
                        <a:rPr lang="ru-RU" sz="1200" dirty="0"/>
                        <a:t>Учреждения - руководство</a:t>
                      </a:r>
                      <a:endParaRPr lang="en-GB" sz="1200" dirty="0"/>
                    </a:p>
                  </a:txBody>
                  <a:tcPr/>
                </a:tc>
                <a:tc>
                  <a:txBody>
                    <a:bodyPr/>
                    <a:lstStyle/>
                    <a:p>
                      <a:r>
                        <a:rPr lang="ru-RU" sz="1200" baseline="0" dirty="0"/>
                        <a:t>Понимание рыночных условий</a:t>
                      </a:r>
                    </a:p>
                    <a:p>
                      <a:r>
                        <a:rPr lang="ru-RU" sz="1200" baseline="0" dirty="0"/>
                        <a:t>Управление эффективностью</a:t>
                      </a:r>
                    </a:p>
                    <a:p>
                      <a:r>
                        <a:rPr lang="ru-RU" sz="1200" baseline="0" dirty="0"/>
                        <a:t>Надзор за академическим портфелем и качеством и обеспечение гарантий Совету</a:t>
                      </a:r>
                    </a:p>
                  </a:txBody>
                  <a:tcPr/>
                </a:tc>
                <a:tc>
                  <a:txBody>
                    <a:bodyPr/>
                    <a:lstStyle/>
                    <a:p>
                      <a:r>
                        <a:rPr lang="ru-RU" sz="1200" baseline="0" dirty="0"/>
                        <a:t>Планы действий</a:t>
                      </a:r>
                    </a:p>
                    <a:p>
                      <a:r>
                        <a:rPr lang="ru-RU" sz="1200" baseline="0" dirty="0"/>
                        <a:t>Стратегии найма и удержания кадров</a:t>
                      </a:r>
                    </a:p>
                    <a:p>
                      <a:r>
                        <a:rPr lang="ru-RU" sz="1200" b="1" baseline="0" dirty="0"/>
                        <a:t>Соблюдение требований</a:t>
                      </a:r>
                    </a:p>
                    <a:p>
                      <a:r>
                        <a:rPr lang="ru-RU" sz="1200" baseline="0" dirty="0"/>
                        <a:t>Фокус на роли в сообществе или регионе </a:t>
                      </a:r>
                      <a:endParaRPr lang="en-GB" sz="1200" baseline="0" dirty="0"/>
                    </a:p>
                  </a:txBody>
                  <a:tcPr/>
                </a:tc>
                <a:extLst>
                  <a:ext uri="{0D108BD9-81ED-4DB2-BD59-A6C34878D82A}">
                    <a16:rowId xmlns:a16="http://schemas.microsoft.com/office/drawing/2014/main" val="3870901252"/>
                  </a:ext>
                </a:extLst>
              </a:tr>
              <a:tr h="714978">
                <a:tc>
                  <a:txBody>
                    <a:bodyPr/>
                    <a:lstStyle/>
                    <a:p>
                      <a:r>
                        <a:rPr lang="ru-RU" sz="1200" dirty="0"/>
                        <a:t>Учреждения - секретариат</a:t>
                      </a:r>
                      <a:endParaRPr lang="en-GB" sz="1200" dirty="0"/>
                    </a:p>
                  </a:txBody>
                  <a:tcPr/>
                </a:tc>
                <a:tc>
                  <a:txBody>
                    <a:bodyPr/>
                    <a:lstStyle/>
                    <a:p>
                      <a:r>
                        <a:rPr lang="ru-RU" sz="1200" b="1" dirty="0"/>
                        <a:t>Повышение контроля за соблюдением требований/усложнение требований</a:t>
                      </a:r>
                      <a:endParaRPr lang="en-GB" sz="1200" b="1" dirty="0"/>
                    </a:p>
                  </a:txBody>
                  <a:tcPr/>
                </a:tc>
                <a:tc>
                  <a:txBody>
                    <a:bodyPr/>
                    <a:lstStyle/>
                    <a:p>
                      <a:r>
                        <a:rPr lang="ru-RU" sz="1200" dirty="0"/>
                        <a:t>Реагирование на изменения в регуляторных требованиях, </a:t>
                      </a:r>
                      <a:r>
                        <a:rPr lang="ru-RU" sz="1200" dirty="0" err="1"/>
                        <a:t>потдверждение</a:t>
                      </a:r>
                      <a:r>
                        <a:rPr lang="ru-RU" sz="1200" dirty="0"/>
                        <a:t> заверений  </a:t>
                      </a:r>
                      <a:endParaRPr lang="en-GB" sz="1200" dirty="0"/>
                    </a:p>
                  </a:txBody>
                  <a:tcPr/>
                </a:tc>
                <a:extLst>
                  <a:ext uri="{0D108BD9-81ED-4DB2-BD59-A6C34878D82A}">
                    <a16:rowId xmlns:a16="http://schemas.microsoft.com/office/drawing/2014/main" val="759578210"/>
                  </a:ext>
                </a:extLst>
              </a:tr>
              <a:tr h="506443">
                <a:tc>
                  <a:txBody>
                    <a:bodyPr/>
                    <a:lstStyle/>
                    <a:p>
                      <a:r>
                        <a:rPr lang="ru-RU" sz="1200" dirty="0"/>
                        <a:t>Студенты</a:t>
                      </a:r>
                      <a:endParaRPr lang="en-GB" sz="1200" dirty="0"/>
                    </a:p>
                  </a:txBody>
                  <a:tcPr/>
                </a:tc>
                <a:tc>
                  <a:txBody>
                    <a:bodyPr/>
                    <a:lstStyle/>
                    <a:p>
                      <a:r>
                        <a:rPr lang="ru-RU" sz="1200" dirty="0"/>
                        <a:t>Вовлеченность и право голоса</a:t>
                      </a:r>
                      <a:endParaRPr lang="en-GB" sz="1200" dirty="0"/>
                    </a:p>
                  </a:txBody>
                  <a:tcPr/>
                </a:tc>
                <a:tc>
                  <a:txBody>
                    <a:bodyPr/>
                    <a:lstStyle/>
                    <a:p>
                      <a:r>
                        <a:rPr lang="ru-RU" sz="1200" b="1" dirty="0"/>
                        <a:t>Ожидаемая практика </a:t>
                      </a:r>
                      <a:r>
                        <a:rPr lang="en-GB" sz="1200" dirty="0"/>
                        <a:t>– </a:t>
                      </a:r>
                      <a:r>
                        <a:rPr lang="ru-RU" sz="1200" dirty="0"/>
                        <a:t>внедрение посредством управления</a:t>
                      </a:r>
                      <a:endParaRPr lang="en-GB" sz="1200" dirty="0"/>
                    </a:p>
                  </a:txBody>
                  <a:tcPr/>
                </a:tc>
                <a:extLst>
                  <a:ext uri="{0D108BD9-81ED-4DB2-BD59-A6C34878D82A}">
                    <a16:rowId xmlns:a16="http://schemas.microsoft.com/office/drawing/2014/main" val="3024349868"/>
                  </a:ext>
                </a:extLst>
              </a:tr>
              <a:tr h="495201">
                <a:tc>
                  <a:txBody>
                    <a:bodyPr/>
                    <a:lstStyle/>
                    <a:p>
                      <a:r>
                        <a:rPr lang="ru-RU" sz="1200" dirty="0"/>
                        <a:t>Расширенный круг заинтересованных сторон</a:t>
                      </a:r>
                      <a:endParaRPr lang="en-GB" sz="1200" dirty="0"/>
                    </a:p>
                  </a:txBody>
                  <a:tcPr/>
                </a:tc>
                <a:tc>
                  <a:txBody>
                    <a:bodyPr/>
                    <a:lstStyle/>
                    <a:p>
                      <a:r>
                        <a:rPr lang="ru-RU" sz="1200" dirty="0"/>
                        <a:t>Вовлеченность и право голоса</a:t>
                      </a:r>
                      <a:endParaRPr lang="en-GB" sz="1200" dirty="0"/>
                    </a:p>
                  </a:txBody>
                  <a:tcPr/>
                </a:tc>
                <a:tc>
                  <a:txBody>
                    <a:bodyPr/>
                    <a:lstStyle/>
                    <a:p>
                      <a:r>
                        <a:rPr lang="ru-RU" sz="1200" dirty="0"/>
                        <a:t>Новая практика</a:t>
                      </a:r>
                      <a:endParaRPr lang="en-GB" sz="12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297205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714510" cy="857250"/>
          </a:xfrm>
        </p:spPr>
        <p:txBody>
          <a:bodyPr/>
          <a:lstStyle/>
          <a:p>
            <a:r>
              <a:rPr lang="ru-RU" sz="2400" dirty="0">
                <a:latin typeface="Arial" charset="0"/>
              </a:rPr>
              <a:t>Роль самостоятельного развития и саморегулирования сектора</a:t>
            </a:r>
            <a:endParaRPr lang="en-US" sz="2400" dirty="0">
              <a:latin typeface="Arial" charset="0"/>
            </a:endParaRPr>
          </a:p>
        </p:txBody>
      </p:sp>
      <p:sp>
        <p:nvSpPr>
          <p:cNvPr id="2" name="Content Placeholder 1"/>
          <p:cNvSpPr>
            <a:spLocks noGrp="1"/>
          </p:cNvSpPr>
          <p:nvPr>
            <p:ph idx="1"/>
          </p:nvPr>
        </p:nvSpPr>
        <p:spPr>
          <a:xfrm>
            <a:off x="244764" y="761779"/>
            <a:ext cx="8714510" cy="4381721"/>
          </a:xfrm>
        </p:spPr>
        <p:txBody>
          <a:bodyPr/>
          <a:lstStyle/>
          <a:p>
            <a:pPr marL="457200" lvl="1" indent="0">
              <a:buNone/>
            </a:pPr>
            <a:endParaRPr lang="en-GB" sz="2000" dirty="0"/>
          </a:p>
          <a:p>
            <a:pPr marL="914400" lvl="2" indent="0">
              <a:buNone/>
            </a:pPr>
            <a:endParaRPr lang="en-GB" sz="1200" b="1" dirty="0"/>
          </a:p>
          <a:p>
            <a:pPr lvl="2">
              <a:buFontTx/>
              <a:buChar char="-"/>
            </a:pPr>
            <a:endParaRPr lang="en-GB" sz="1200" b="1" dirty="0"/>
          </a:p>
          <a:p>
            <a:pPr marL="457200" lvl="1" indent="0">
              <a:buNone/>
            </a:pPr>
            <a:endParaRPr lang="en-GB" sz="2000" b="1" dirty="0"/>
          </a:p>
          <a:p>
            <a:pPr marL="457200" lvl="1" indent="0">
              <a:buNone/>
            </a:pPr>
            <a:endParaRPr lang="en-GB" sz="1600"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sp>
        <p:nvSpPr>
          <p:cNvPr id="9" name="Oval 8"/>
          <p:cNvSpPr/>
          <p:nvPr/>
        </p:nvSpPr>
        <p:spPr>
          <a:xfrm>
            <a:off x="435840" y="708189"/>
            <a:ext cx="2343727"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a:t>
            </a:r>
            <a:r>
              <a:rPr lang="ru-RU" dirty="0" err="1"/>
              <a:t>председа-телей</a:t>
            </a:r>
            <a:r>
              <a:rPr lang="ru-RU" dirty="0"/>
              <a:t> </a:t>
            </a:r>
            <a:r>
              <a:rPr lang="en-GB" dirty="0"/>
              <a:t>(CUC)</a:t>
            </a:r>
          </a:p>
        </p:txBody>
      </p:sp>
      <p:sp>
        <p:nvSpPr>
          <p:cNvPr id="10" name="Oval 9"/>
          <p:cNvSpPr/>
          <p:nvPr/>
        </p:nvSpPr>
        <p:spPr>
          <a:xfrm>
            <a:off x="3271981" y="637309"/>
            <a:ext cx="2343727" cy="98172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Группа ректоров</a:t>
            </a:r>
            <a:r>
              <a:rPr lang="en-GB" dirty="0"/>
              <a:t> (UUK)</a:t>
            </a:r>
          </a:p>
        </p:txBody>
      </p:sp>
      <p:sp>
        <p:nvSpPr>
          <p:cNvPr id="11" name="Oval 10"/>
          <p:cNvSpPr/>
          <p:nvPr/>
        </p:nvSpPr>
        <p:spPr>
          <a:xfrm>
            <a:off x="6142182" y="637309"/>
            <a:ext cx="2433782" cy="852258"/>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Орган по развитию </a:t>
            </a:r>
            <a:r>
              <a:rPr lang="en-GB" dirty="0"/>
              <a:t>(Advance HE)</a:t>
            </a:r>
          </a:p>
        </p:txBody>
      </p:sp>
      <p:sp>
        <p:nvSpPr>
          <p:cNvPr id="4" name="TextBox 3"/>
          <p:cNvSpPr txBox="1"/>
          <p:nvPr/>
        </p:nvSpPr>
        <p:spPr>
          <a:xfrm>
            <a:off x="233216" y="1713989"/>
            <a:ext cx="2713184" cy="2677656"/>
          </a:xfrm>
          <a:prstGeom prst="rect">
            <a:avLst/>
          </a:prstGeom>
          <a:noFill/>
        </p:spPr>
        <p:txBody>
          <a:bodyPr wrap="square" rtlCol="0">
            <a:spAutoFit/>
          </a:bodyPr>
          <a:lstStyle/>
          <a:p>
            <a:pPr marL="285750" indent="-285750">
              <a:buFont typeface="Arial" panose="020B0604020202020204" pitchFamily="34" charset="0"/>
              <a:buChar char="•"/>
            </a:pPr>
            <a:r>
              <a:rPr lang="ru-RU" sz="1400" dirty="0"/>
              <a:t>Добровольно</a:t>
            </a:r>
          </a:p>
          <a:p>
            <a:pPr marL="285750" indent="-285750">
              <a:buFont typeface="Arial" panose="020B0604020202020204" pitchFamily="34" charset="0"/>
              <a:buChar char="•"/>
            </a:pPr>
            <a:r>
              <a:rPr lang="ru-RU" sz="1400" dirty="0"/>
              <a:t>Группа с членством</a:t>
            </a:r>
          </a:p>
          <a:p>
            <a:pPr marL="285750" indent="-285750">
              <a:buFont typeface="Arial" panose="020B0604020202020204" pitchFamily="34" charset="0"/>
              <a:buChar char="•"/>
            </a:pPr>
            <a:r>
              <a:rPr lang="ru-RU" sz="1400" dirty="0"/>
              <a:t>Независима</a:t>
            </a:r>
          </a:p>
          <a:p>
            <a:pPr marL="285750" indent="-285750">
              <a:buFont typeface="Arial" panose="020B0604020202020204" pitchFamily="34" charset="0"/>
              <a:buChar char="•"/>
            </a:pPr>
            <a:r>
              <a:rPr lang="ru-RU" sz="1400" dirty="0"/>
              <a:t>Лобби правительства/ регулятора</a:t>
            </a:r>
          </a:p>
          <a:p>
            <a:pPr marL="285750" indent="-285750">
              <a:buFont typeface="Arial" panose="020B0604020202020204" pitchFamily="34" charset="0"/>
              <a:buChar char="•"/>
            </a:pPr>
            <a:r>
              <a:rPr lang="ru-RU" sz="1400" dirty="0"/>
              <a:t>Объединение</a:t>
            </a:r>
          </a:p>
          <a:p>
            <a:pPr marL="285750" indent="-285750">
              <a:buFont typeface="Arial" panose="020B0604020202020204" pitchFamily="34" charset="0"/>
              <a:buChar char="•"/>
            </a:pPr>
            <a:r>
              <a:rPr lang="ru-RU" sz="1400" dirty="0"/>
              <a:t>Безопасное место</a:t>
            </a:r>
          </a:p>
          <a:p>
            <a:pPr marL="285750" indent="-285750">
              <a:buFont typeface="Arial" panose="020B0604020202020204" pitchFamily="34" charset="0"/>
              <a:buChar char="•"/>
            </a:pPr>
            <a:r>
              <a:rPr lang="ru-RU" sz="1400" dirty="0"/>
              <a:t>Поддержка друг друга </a:t>
            </a:r>
          </a:p>
          <a:p>
            <a:pPr marL="285750" indent="-285750">
              <a:buFont typeface="Arial" panose="020B0604020202020204" pitchFamily="34" charset="0"/>
              <a:buChar char="•"/>
            </a:pPr>
            <a:r>
              <a:rPr lang="ru-RU" sz="1400" dirty="0"/>
              <a:t>Демонстрация лидерства и готовности к автономии</a:t>
            </a:r>
            <a:endParaRPr lang="en-GB" sz="1400" dirty="0"/>
          </a:p>
          <a:p>
            <a:pPr marL="285750" indent="-285750">
              <a:buFont typeface="Arial" panose="020B0604020202020204" pitchFamily="34" charset="0"/>
              <a:buChar char="•"/>
            </a:pPr>
            <a:r>
              <a:rPr lang="ru-RU" sz="1400" dirty="0"/>
              <a:t>Код эффективного управления </a:t>
            </a:r>
            <a:r>
              <a:rPr lang="en-GB" sz="1400" dirty="0"/>
              <a:t>CUC </a:t>
            </a:r>
            <a:r>
              <a:rPr lang="ru-RU" sz="1400" dirty="0"/>
              <a:t>для ВО</a:t>
            </a:r>
            <a:endParaRPr lang="en-GB" sz="1400" dirty="0"/>
          </a:p>
        </p:txBody>
      </p:sp>
      <p:sp>
        <p:nvSpPr>
          <p:cNvPr id="13" name="TextBox 12"/>
          <p:cNvSpPr txBox="1"/>
          <p:nvPr/>
        </p:nvSpPr>
        <p:spPr>
          <a:xfrm>
            <a:off x="2957949" y="1737321"/>
            <a:ext cx="2962560" cy="3108543"/>
          </a:xfrm>
          <a:prstGeom prst="rect">
            <a:avLst/>
          </a:prstGeom>
          <a:noFill/>
        </p:spPr>
        <p:txBody>
          <a:bodyPr wrap="square" rtlCol="0">
            <a:spAutoFit/>
          </a:bodyPr>
          <a:lstStyle/>
          <a:p>
            <a:pPr marL="285750" indent="-285750">
              <a:buFont typeface="Arial" panose="020B0604020202020204" pitchFamily="34" charset="0"/>
              <a:buChar char="•"/>
            </a:pPr>
            <a:r>
              <a:rPr lang="ru-RU" sz="1400" dirty="0"/>
              <a:t>Добровольно</a:t>
            </a:r>
          </a:p>
          <a:p>
            <a:pPr marL="285750" indent="-285750">
              <a:buFont typeface="Arial" panose="020B0604020202020204" pitchFamily="34" charset="0"/>
              <a:buChar char="•"/>
            </a:pPr>
            <a:r>
              <a:rPr lang="ru-RU" sz="1400" dirty="0"/>
              <a:t>Группа с членством</a:t>
            </a:r>
          </a:p>
          <a:p>
            <a:pPr marL="285750" indent="-285750">
              <a:buFont typeface="Arial" panose="020B0604020202020204" pitchFamily="34" charset="0"/>
              <a:buChar char="•"/>
            </a:pPr>
            <a:r>
              <a:rPr lang="ru-RU" sz="1400" dirty="0"/>
              <a:t>Независима</a:t>
            </a:r>
          </a:p>
          <a:p>
            <a:pPr marL="285750" indent="-285750">
              <a:buFont typeface="Arial" panose="020B0604020202020204" pitchFamily="34" charset="0"/>
              <a:buChar char="•"/>
            </a:pPr>
            <a:r>
              <a:rPr lang="ru-RU" sz="1400" dirty="0"/>
              <a:t>Лобби правительства/ регулятора</a:t>
            </a:r>
          </a:p>
          <a:p>
            <a:pPr marL="285750" indent="-285750">
              <a:buFont typeface="Arial" panose="020B0604020202020204" pitchFamily="34" charset="0"/>
              <a:buChar char="•"/>
            </a:pPr>
            <a:r>
              <a:rPr lang="ru-RU" sz="1400" dirty="0"/>
              <a:t>Объединение</a:t>
            </a:r>
          </a:p>
          <a:p>
            <a:pPr marL="285750" indent="-285750">
              <a:buFont typeface="Arial" panose="020B0604020202020204" pitchFamily="34" charset="0"/>
              <a:buChar char="•"/>
            </a:pPr>
            <a:r>
              <a:rPr lang="ru-RU" sz="1400" dirty="0"/>
              <a:t>Безопасное место</a:t>
            </a:r>
          </a:p>
          <a:p>
            <a:pPr marL="285750" indent="-285750">
              <a:buFont typeface="Arial" panose="020B0604020202020204" pitchFamily="34" charset="0"/>
              <a:buChar char="•"/>
            </a:pPr>
            <a:r>
              <a:rPr lang="ru-RU" sz="1400" dirty="0"/>
              <a:t>Поддержка практики</a:t>
            </a:r>
            <a:endParaRPr lang="en-GB" sz="1400" dirty="0"/>
          </a:p>
          <a:p>
            <a:pPr marL="285750" indent="-285750">
              <a:buFont typeface="Arial" panose="020B0604020202020204" pitchFamily="34" charset="0"/>
              <a:buChar char="•"/>
            </a:pPr>
            <a:r>
              <a:rPr lang="ru-RU" sz="1400" dirty="0"/>
              <a:t>Демонстрация лидерства и готовности к автономии</a:t>
            </a:r>
            <a:endParaRPr lang="en-GB" sz="1400" dirty="0"/>
          </a:p>
          <a:p>
            <a:pPr marL="285750" indent="-285750">
              <a:buFont typeface="Arial" panose="020B0604020202020204" pitchFamily="34" charset="0"/>
              <a:buChar char="•"/>
            </a:pPr>
            <a:r>
              <a:rPr lang="ru-RU" sz="1400" dirty="0"/>
              <a:t>Запуск и реализация политических программ, напр. по психическому здоровью  </a:t>
            </a:r>
            <a:endParaRPr lang="en-GB" sz="1400" dirty="0"/>
          </a:p>
        </p:txBody>
      </p:sp>
      <p:sp>
        <p:nvSpPr>
          <p:cNvPr id="14" name="TextBox 13"/>
          <p:cNvSpPr txBox="1"/>
          <p:nvPr/>
        </p:nvSpPr>
        <p:spPr>
          <a:xfrm>
            <a:off x="5659585" y="1737321"/>
            <a:ext cx="3311237" cy="2893100"/>
          </a:xfrm>
          <a:prstGeom prst="rect">
            <a:avLst/>
          </a:prstGeom>
          <a:noFill/>
        </p:spPr>
        <p:txBody>
          <a:bodyPr wrap="square" rtlCol="0">
            <a:spAutoFit/>
          </a:bodyPr>
          <a:lstStyle/>
          <a:p>
            <a:pPr marL="285750" indent="-285750">
              <a:buFont typeface="Arial" panose="020B0604020202020204" pitchFamily="34" charset="0"/>
              <a:buChar char="•"/>
            </a:pPr>
            <a:r>
              <a:rPr lang="ru-RU" sz="1400" dirty="0"/>
              <a:t>Добровольно</a:t>
            </a:r>
          </a:p>
          <a:p>
            <a:pPr marL="285750" indent="-285750">
              <a:buFont typeface="Arial" panose="020B0604020202020204" pitchFamily="34" charset="0"/>
              <a:buChar char="•"/>
            </a:pPr>
            <a:r>
              <a:rPr lang="ru-RU" sz="1400" dirty="0"/>
              <a:t>Группа с членством</a:t>
            </a:r>
          </a:p>
          <a:p>
            <a:pPr marL="285750" indent="-285750">
              <a:buFont typeface="Arial" panose="020B0604020202020204" pitchFamily="34" charset="0"/>
              <a:buChar char="•"/>
            </a:pPr>
            <a:r>
              <a:rPr lang="ru-RU" sz="1400" dirty="0"/>
              <a:t>Независима</a:t>
            </a:r>
          </a:p>
          <a:p>
            <a:pPr marL="285750" indent="-285750">
              <a:buFont typeface="Arial" panose="020B0604020202020204" pitchFamily="34" charset="0"/>
              <a:buChar char="•"/>
            </a:pPr>
            <a:r>
              <a:rPr lang="ru-RU" sz="1400" dirty="0"/>
              <a:t>Объединение и обмен практикой</a:t>
            </a:r>
          </a:p>
          <a:p>
            <a:pPr marL="285750" indent="-285750">
              <a:buFont typeface="Arial" panose="020B0604020202020204" pitchFamily="34" charset="0"/>
              <a:buChar char="•"/>
            </a:pPr>
            <a:r>
              <a:rPr lang="ru-RU" sz="1400" dirty="0"/>
              <a:t>Предоставление стандартов и базы для аккредитации чтобы продемонстрировать эффективность  </a:t>
            </a:r>
          </a:p>
          <a:p>
            <a:pPr marL="285750" indent="-285750">
              <a:buFont typeface="Arial" panose="020B0604020202020204" pitchFamily="34" charset="0"/>
              <a:buChar char="•"/>
            </a:pPr>
            <a:r>
              <a:rPr lang="ru-RU" sz="1400" dirty="0"/>
              <a:t>Поддержка и улучшение практики </a:t>
            </a:r>
          </a:p>
          <a:p>
            <a:pPr marL="285750" indent="-285750">
              <a:buFont typeface="Arial" panose="020B0604020202020204" pitchFamily="34" charset="0"/>
              <a:buChar char="•"/>
            </a:pPr>
            <a:r>
              <a:rPr lang="ru-RU" sz="1400" dirty="0"/>
              <a:t>Подтверждения для всех</a:t>
            </a:r>
            <a:endParaRPr lang="en-GB" sz="1400" dirty="0"/>
          </a:p>
          <a:p>
            <a:pPr marL="285750" indent="-285750">
              <a:buFont typeface="Arial" panose="020B0604020202020204" pitchFamily="34" charset="0"/>
              <a:buChar char="•"/>
            </a:pPr>
            <a:r>
              <a:rPr lang="ru-RU" sz="1400" dirty="0"/>
              <a:t>Поддержка и улучшение практики</a:t>
            </a:r>
            <a:endParaRPr lang="en-GB" sz="1400" dirty="0"/>
          </a:p>
          <a:p>
            <a:pPr marL="285750" indent="-285750">
              <a:buFont typeface="Arial" panose="020B0604020202020204" pitchFamily="34" charset="0"/>
              <a:buChar char="•"/>
            </a:pPr>
            <a:r>
              <a:rPr lang="ru-RU" sz="1400" dirty="0"/>
              <a:t>Развитие талантов сотрудников – ЛЮДИ  </a:t>
            </a:r>
            <a:endParaRPr lang="en-GB" sz="1400" dirty="0"/>
          </a:p>
        </p:txBody>
      </p:sp>
    </p:spTree>
    <p:extLst>
      <p:ext uri="{BB962C8B-B14F-4D97-AF65-F5344CB8AC3E}">
        <p14:creationId xmlns:p14="http://schemas.microsoft.com/office/powerpoint/2010/main" val="12726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8890"/>
            <a:ext cx="8455891" cy="552383"/>
          </a:xfrm>
        </p:spPr>
        <p:txBody>
          <a:bodyPr/>
          <a:lstStyle/>
          <a:p>
            <a:r>
              <a:rPr lang="ru-RU" sz="2800" dirty="0"/>
              <a:t>Эффективное управление на уровне вуза</a:t>
            </a:r>
            <a:endParaRPr lang="en-GB" sz="2800" dirty="0"/>
          </a:p>
        </p:txBody>
      </p:sp>
      <p:pic>
        <p:nvPicPr>
          <p:cNvPr id="6" name="Content Placeholder 5"/>
          <p:cNvPicPr>
            <a:picLocks noGrp="1" noChangeAspect="1"/>
          </p:cNvPicPr>
          <p:nvPr>
            <p:ph idx="1"/>
          </p:nvPr>
        </p:nvPicPr>
        <p:blipFill>
          <a:blip r:embed="rId3"/>
          <a:stretch>
            <a:fillRect/>
          </a:stretch>
        </p:blipFill>
        <p:spPr>
          <a:xfrm>
            <a:off x="854795" y="964984"/>
            <a:ext cx="2544186" cy="3594167"/>
          </a:xfrm>
          <a:prstGeom prst="rect">
            <a:avLst/>
          </a:prstGeom>
        </p:spPr>
      </p:pic>
      <p:sp>
        <p:nvSpPr>
          <p:cNvPr id="7" name="TextBox 6"/>
          <p:cNvSpPr txBox="1"/>
          <p:nvPr/>
        </p:nvSpPr>
        <p:spPr>
          <a:xfrm>
            <a:off x="4488872" y="1357314"/>
            <a:ext cx="3195782" cy="2554545"/>
          </a:xfrm>
          <a:prstGeom prst="rect">
            <a:avLst/>
          </a:prstGeom>
          <a:noFill/>
        </p:spPr>
        <p:txBody>
          <a:bodyPr wrap="square" rtlCol="0">
            <a:spAutoFit/>
          </a:bodyPr>
          <a:lstStyle/>
          <a:p>
            <a:r>
              <a:rPr lang="ru-RU" sz="2000" dirty="0">
                <a:solidFill>
                  <a:schemeClr val="tx2"/>
                </a:solidFill>
              </a:rPr>
              <a:t>Ваша конституция </a:t>
            </a:r>
            <a:r>
              <a:rPr lang="en-GB" sz="2000" dirty="0">
                <a:solidFill>
                  <a:schemeClr val="tx2"/>
                </a:solidFill>
              </a:rPr>
              <a:t>+</a:t>
            </a:r>
          </a:p>
          <a:p>
            <a:pPr marL="285750" indent="-285750">
              <a:buFont typeface="Arial" panose="020B0604020202020204" pitchFamily="34" charset="0"/>
              <a:buChar char="•"/>
            </a:pPr>
            <a:endParaRPr lang="en-GB" sz="2000" dirty="0">
              <a:solidFill>
                <a:schemeClr val="tx2"/>
              </a:solidFill>
            </a:endParaRPr>
          </a:p>
          <a:p>
            <a:r>
              <a:rPr lang="ru-RU" sz="2000" dirty="0">
                <a:solidFill>
                  <a:schemeClr val="tx2"/>
                </a:solidFill>
              </a:rPr>
              <a:t>Регуляторные требования </a:t>
            </a:r>
            <a:r>
              <a:rPr lang="en-GB" sz="2000" dirty="0">
                <a:solidFill>
                  <a:schemeClr val="tx2"/>
                </a:solidFill>
              </a:rPr>
              <a:t>+</a:t>
            </a:r>
          </a:p>
          <a:p>
            <a:endParaRPr lang="en-GB" sz="2000" dirty="0">
              <a:solidFill>
                <a:schemeClr val="tx2"/>
              </a:solidFill>
            </a:endParaRPr>
          </a:p>
          <a:p>
            <a:r>
              <a:rPr lang="ru-RU" sz="2000" dirty="0">
                <a:solidFill>
                  <a:schemeClr val="tx2"/>
                </a:solidFill>
              </a:rPr>
              <a:t>Добровольный кодекс </a:t>
            </a:r>
            <a:r>
              <a:rPr lang="en-GB" sz="2000" dirty="0">
                <a:solidFill>
                  <a:schemeClr val="tx2"/>
                </a:solidFill>
              </a:rPr>
              <a:t>+</a:t>
            </a:r>
          </a:p>
          <a:p>
            <a:pPr marL="285750" indent="-285750">
              <a:buFont typeface="Arial" panose="020B0604020202020204" pitchFamily="34" charset="0"/>
              <a:buChar char="•"/>
            </a:pPr>
            <a:endParaRPr lang="en-GB" sz="2000" dirty="0">
              <a:solidFill>
                <a:schemeClr val="tx2"/>
              </a:solidFill>
            </a:endParaRPr>
          </a:p>
          <a:p>
            <a:r>
              <a:rPr lang="ru-RU" sz="2000" b="1" dirty="0">
                <a:solidFill>
                  <a:schemeClr val="tx2"/>
                </a:solidFill>
              </a:rPr>
              <a:t>Культура</a:t>
            </a:r>
            <a:r>
              <a:rPr lang="en-GB" sz="2000" b="1" dirty="0">
                <a:solidFill>
                  <a:schemeClr val="tx2"/>
                </a:solidFill>
              </a:rPr>
              <a:t> </a:t>
            </a:r>
          </a:p>
        </p:txBody>
      </p:sp>
    </p:spTree>
    <p:extLst>
      <p:ext uri="{BB962C8B-B14F-4D97-AF65-F5344CB8AC3E}">
        <p14:creationId xmlns:p14="http://schemas.microsoft.com/office/powerpoint/2010/main" val="205206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ru-RU" sz="2800" b="1" dirty="0">
                <a:latin typeface="Arial" charset="0"/>
              </a:rPr>
              <a:t>Характеристики</a:t>
            </a:r>
            <a:r>
              <a:rPr lang="en-US" sz="2800" dirty="0">
                <a:latin typeface="Arial" charset="0"/>
              </a:rPr>
              <a:t> </a:t>
            </a:r>
            <a:r>
              <a:rPr lang="ru-RU" sz="2800" dirty="0">
                <a:latin typeface="Arial" charset="0"/>
              </a:rPr>
              <a:t>эффективного управления</a:t>
            </a:r>
            <a:r>
              <a:rPr lang="en-US" sz="2800" dirty="0">
                <a:latin typeface="Arial" charset="0"/>
              </a:rPr>
              <a:t>?</a:t>
            </a: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lvl="1">
              <a:buFontTx/>
              <a:buChar char="-"/>
            </a:pPr>
            <a:r>
              <a:rPr lang="ru-RU" sz="1800" dirty="0"/>
              <a:t>Качество и структура лидерства во всем</a:t>
            </a:r>
            <a:endParaRPr lang="en-GB" sz="1800" dirty="0"/>
          </a:p>
          <a:p>
            <a:pPr lvl="1">
              <a:buFontTx/>
              <a:buChar char="-"/>
            </a:pPr>
            <a:r>
              <a:rPr lang="ru-RU" sz="1800" dirty="0"/>
              <a:t>Четкость структур, ролей и обязанностей</a:t>
            </a:r>
            <a:endParaRPr lang="en-GB" sz="1800" dirty="0"/>
          </a:p>
          <a:p>
            <a:pPr lvl="1">
              <a:buFontTx/>
              <a:buChar char="-"/>
            </a:pPr>
            <a:r>
              <a:rPr lang="ru-RU" sz="1800" dirty="0"/>
              <a:t>Культура и ценности</a:t>
            </a:r>
            <a:r>
              <a:rPr lang="en-GB" sz="1800" dirty="0"/>
              <a:t>:</a:t>
            </a:r>
          </a:p>
          <a:p>
            <a:pPr lvl="2">
              <a:buFontTx/>
              <a:buChar char="-"/>
            </a:pPr>
            <a:r>
              <a:rPr lang="ru-RU" sz="1800" dirty="0"/>
              <a:t>Доверие</a:t>
            </a:r>
          </a:p>
          <a:p>
            <a:pPr lvl="2">
              <a:buFontTx/>
              <a:buChar char="-"/>
            </a:pPr>
            <a:r>
              <a:rPr lang="ru-RU" sz="1800" dirty="0"/>
              <a:t>Прозрачность</a:t>
            </a:r>
          </a:p>
          <a:p>
            <a:pPr lvl="2">
              <a:buFontTx/>
              <a:buChar char="-"/>
            </a:pPr>
            <a:r>
              <a:rPr lang="ru-RU" sz="1800" dirty="0"/>
              <a:t>Нормальные сложности</a:t>
            </a:r>
          </a:p>
          <a:p>
            <a:pPr lvl="2">
              <a:buFontTx/>
              <a:buChar char="-"/>
            </a:pPr>
            <a:r>
              <a:rPr lang="ru-RU" sz="1800" dirty="0"/>
              <a:t>Уважение</a:t>
            </a:r>
          </a:p>
          <a:p>
            <a:pPr lvl="2">
              <a:buFontTx/>
              <a:buChar char="-"/>
            </a:pPr>
            <a:r>
              <a:rPr lang="ru-RU" sz="1800" dirty="0"/>
              <a:t>Разнообразие взглядов, инклюзия </a:t>
            </a:r>
          </a:p>
          <a:p>
            <a:pPr lvl="2">
              <a:buFontTx/>
              <a:buChar char="-"/>
            </a:pPr>
            <a:r>
              <a:rPr lang="ru-RU" sz="1800" dirty="0"/>
              <a:t>Возможность принимать рассчитанные риски, учиться </a:t>
            </a:r>
          </a:p>
          <a:p>
            <a:pPr lvl="2">
              <a:buFontTx/>
              <a:buChar char="-"/>
            </a:pPr>
            <a:r>
              <a:rPr lang="ru-RU" sz="1800" dirty="0"/>
              <a:t>Динамичность</a:t>
            </a:r>
          </a:p>
          <a:p>
            <a:pPr lvl="2">
              <a:buFontTx/>
              <a:buChar char="-"/>
            </a:pPr>
            <a:r>
              <a:rPr lang="ru-RU" sz="1800" dirty="0"/>
              <a:t>Нацеленность на постоянное улучшение – взгляд вперед  </a:t>
            </a:r>
            <a:endParaRPr lang="en-GB" sz="1800" dirty="0"/>
          </a:p>
          <a:p>
            <a:pPr lvl="2">
              <a:buFontTx/>
              <a:buChar char="-"/>
            </a:pPr>
            <a:endParaRPr lang="en-GB" sz="1200" b="1" dirty="0"/>
          </a:p>
          <a:p>
            <a:pPr lvl="2">
              <a:buFontTx/>
              <a:buChar char="-"/>
            </a:pPr>
            <a:endParaRPr lang="en-GB" sz="1200" b="1" dirty="0"/>
          </a:p>
          <a:p>
            <a:pPr lvl="1">
              <a:buFontTx/>
              <a:buChar char="-"/>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sp>
        <p:nvSpPr>
          <p:cNvPr id="3" name="Oval Callout 2"/>
          <p:cNvSpPr/>
          <p:nvPr/>
        </p:nvSpPr>
        <p:spPr>
          <a:xfrm>
            <a:off x="5948218" y="1315384"/>
            <a:ext cx="2318327" cy="183803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a:t>
            </a:r>
            <a:r>
              <a:rPr lang="ru-RU" b="1" dirty="0"/>
              <a:t>Культура съест стратегию на завтрак</a:t>
            </a:r>
            <a:r>
              <a:rPr lang="en-GB" b="1" dirty="0"/>
              <a:t>”</a:t>
            </a:r>
          </a:p>
        </p:txBody>
      </p:sp>
    </p:spTree>
    <p:extLst>
      <p:ext uri="{BB962C8B-B14F-4D97-AF65-F5344CB8AC3E}">
        <p14:creationId xmlns:p14="http://schemas.microsoft.com/office/powerpoint/2010/main" val="416680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ru-RU" sz="2800" dirty="0">
                <a:latin typeface="Arial" charset="0"/>
              </a:rPr>
              <a:t>Разнообразие в лидерстве и управлении имеет важное значение</a:t>
            </a:r>
            <a:endParaRPr lang="en-US" sz="2800" dirty="0">
              <a:latin typeface="Arial" charset="0"/>
            </a:endParaRPr>
          </a:p>
        </p:txBody>
      </p:sp>
      <p:sp>
        <p:nvSpPr>
          <p:cNvPr id="2" name="Content Placeholder 1"/>
          <p:cNvSpPr>
            <a:spLocks noGrp="1"/>
          </p:cNvSpPr>
          <p:nvPr>
            <p:ph idx="1"/>
          </p:nvPr>
        </p:nvSpPr>
        <p:spPr>
          <a:xfrm>
            <a:off x="214745" y="551749"/>
            <a:ext cx="8714510" cy="3897677"/>
          </a:xfrm>
        </p:spPr>
        <p:txBody>
          <a:bodyPr/>
          <a:lstStyle/>
          <a:p>
            <a:pPr lvl="2">
              <a:buFontTx/>
              <a:buChar char="-"/>
            </a:pPr>
            <a:endParaRPr lang="en-GB" sz="1200" b="1" dirty="0"/>
          </a:p>
          <a:p>
            <a:pPr marL="457200" lvl="1" indent="0">
              <a:buNone/>
            </a:pPr>
            <a:r>
              <a:rPr lang="ru-RU" sz="1800" dirty="0">
                <a:solidFill>
                  <a:schemeClr val="tx2"/>
                </a:solidFill>
              </a:rPr>
              <a:t>Гендерный баланс Советов в высшем образовании Великобритания </a:t>
            </a:r>
            <a:r>
              <a:rPr lang="en-GB" sz="1800" dirty="0">
                <a:solidFill>
                  <a:schemeClr val="tx2"/>
                </a:solidFill>
              </a:rPr>
              <a:t>= </a:t>
            </a:r>
            <a:r>
              <a:rPr lang="en-GB" sz="1800" b="1" dirty="0">
                <a:solidFill>
                  <a:schemeClr val="tx2"/>
                </a:solidFill>
              </a:rPr>
              <a:t>41% female </a:t>
            </a:r>
          </a:p>
          <a:p>
            <a:pPr lvl="1"/>
            <a:r>
              <a:rPr lang="ru-RU" sz="1800" dirty="0"/>
              <a:t>Более 50% работников в сфере высшего образования Великобритании – женщины  </a:t>
            </a:r>
          </a:p>
          <a:p>
            <a:pPr lvl="1"/>
            <a:r>
              <a:rPr lang="ru-RU" sz="1800" dirty="0"/>
              <a:t>Еще больше работы надо проделать с другими, напр. с черными и этническими меньшинствами  </a:t>
            </a:r>
            <a:endParaRPr lang="en-GB" sz="1800" dirty="0">
              <a:solidFill>
                <a:schemeClr val="tx2"/>
              </a:solidFill>
            </a:endParaRPr>
          </a:p>
          <a:p>
            <a:pPr marL="457200" lvl="1" indent="0">
              <a:buNone/>
            </a:pPr>
            <a:r>
              <a:rPr lang="ru-RU" sz="1800" dirty="0">
                <a:solidFill>
                  <a:schemeClr val="tx2"/>
                </a:solidFill>
              </a:rPr>
              <a:t>Дело не в цифрах – надо избегать группового мышления  </a:t>
            </a:r>
            <a:endParaRPr lang="en-GB" sz="1800" dirty="0">
              <a:solidFill>
                <a:schemeClr val="tx2"/>
              </a:solidFill>
            </a:endParaRPr>
          </a:p>
          <a:p>
            <a:pPr lvl="1">
              <a:buFontTx/>
              <a:buChar char="-"/>
            </a:pPr>
            <a:r>
              <a:rPr lang="ru-RU" sz="1800" dirty="0"/>
              <a:t>Различные точки зрения помогают в решении проблем </a:t>
            </a:r>
          </a:p>
          <a:p>
            <a:pPr lvl="1">
              <a:buFontTx/>
              <a:buChar char="-"/>
            </a:pPr>
            <a:r>
              <a:rPr lang="ru-RU" sz="1800" dirty="0"/>
              <a:t>Планы построены на различном жизненном опыте и проверяются с разных перспектив </a:t>
            </a:r>
            <a:endParaRPr lang="en-GB" sz="1800" dirty="0"/>
          </a:p>
          <a:p>
            <a:pPr lvl="1">
              <a:buFontTx/>
              <a:buChar char="-"/>
            </a:pPr>
            <a:r>
              <a:rPr lang="ru-RU" sz="1800" dirty="0"/>
              <a:t>Ближе к своим заинтересованным сторонам </a:t>
            </a:r>
            <a:endParaRPr lang="en-GB" sz="1600" dirty="0"/>
          </a:p>
          <a:p>
            <a:pPr marL="0" indent="0">
              <a:buNone/>
            </a:pPr>
            <a:r>
              <a:rPr lang="ru-RU" sz="1800" dirty="0"/>
              <a:t>Рычаги: квоты, рамочные структуры, программы развития, обмен методами  </a:t>
            </a:r>
            <a:endParaRPr lang="en-GB" sz="1800" dirty="0"/>
          </a:p>
          <a:p>
            <a:pPr marL="0" indent="0">
              <a:buNone/>
            </a:pPr>
            <a:endParaRPr lang="en-GB" sz="2400" dirty="0"/>
          </a:p>
        </p:txBody>
      </p:sp>
    </p:spTree>
    <p:extLst>
      <p:ext uri="{BB962C8B-B14F-4D97-AF65-F5344CB8AC3E}">
        <p14:creationId xmlns:p14="http://schemas.microsoft.com/office/powerpoint/2010/main" val="360898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43" y="1445589"/>
            <a:ext cx="7007788" cy="1149828"/>
          </a:xfrm>
        </p:spPr>
        <p:txBody>
          <a:bodyPr>
            <a:noAutofit/>
          </a:bodyPr>
          <a:lstStyle/>
          <a:p>
            <a:pPr algn="ctr"/>
            <a:r>
              <a:rPr lang="ru-RU" sz="2400" b="1" dirty="0"/>
              <a:t>Создание благоприятных условий для эффективного управления высшим образованием  </a:t>
            </a:r>
            <a:endParaRPr lang="en-GB" sz="2400" b="1" dirty="0"/>
          </a:p>
        </p:txBody>
      </p:sp>
      <p:sp>
        <p:nvSpPr>
          <p:cNvPr id="3" name="Text Placeholder 2"/>
          <p:cNvSpPr>
            <a:spLocks noGrp="1"/>
          </p:cNvSpPr>
          <p:nvPr>
            <p:ph type="body" sz="quarter" idx="10"/>
          </p:nvPr>
        </p:nvSpPr>
        <p:spPr>
          <a:xfrm>
            <a:off x="693743" y="3577860"/>
            <a:ext cx="7007225" cy="264468"/>
          </a:xfrm>
        </p:spPr>
        <p:txBody>
          <a:bodyPr/>
          <a:lstStyle/>
          <a:p>
            <a:r>
              <a:rPr lang="ru-RU" sz="2000" dirty="0"/>
              <a:t>Виктория Холбрук, ассистент директора</a:t>
            </a:r>
            <a:endParaRPr lang="en-GB" sz="2000" dirty="0"/>
          </a:p>
          <a:p>
            <a:r>
              <a:rPr lang="en-GB" sz="2000" dirty="0">
                <a:hlinkClick r:id="rId3"/>
              </a:rPr>
              <a:t>Victoria.Holbrook@advance-he.ac.uk</a:t>
            </a:r>
            <a:endParaRPr lang="en-GB" sz="2000" dirty="0"/>
          </a:p>
        </p:txBody>
      </p:sp>
    </p:spTree>
    <p:extLst>
      <p:ext uri="{BB962C8B-B14F-4D97-AF65-F5344CB8AC3E}">
        <p14:creationId xmlns:p14="http://schemas.microsoft.com/office/powerpoint/2010/main" val="382385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ru-RU" sz="2800" b="1" dirty="0">
                <a:latin typeface="Arial" charset="0"/>
              </a:rPr>
              <a:t>Характеристики</a:t>
            </a:r>
            <a:r>
              <a:rPr lang="en-US" sz="2800" dirty="0">
                <a:latin typeface="Arial" charset="0"/>
              </a:rPr>
              <a:t> </a:t>
            </a:r>
            <a:r>
              <a:rPr lang="ru-RU" sz="2800" dirty="0">
                <a:latin typeface="Arial" charset="0"/>
              </a:rPr>
              <a:t>эффективного управления</a:t>
            </a:r>
            <a:r>
              <a:rPr lang="en-US" sz="2800" dirty="0">
                <a:latin typeface="Arial" charset="0"/>
              </a:rPr>
              <a:t>?</a:t>
            </a: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lvl="2">
              <a:buFontTx/>
              <a:buChar char="-"/>
            </a:pPr>
            <a:endParaRPr lang="en-GB" sz="1200" b="1" dirty="0"/>
          </a:p>
          <a:p>
            <a:pPr lvl="2">
              <a:buFontTx/>
              <a:buChar char="-"/>
            </a:pPr>
            <a:endParaRPr lang="en-GB" sz="1200" b="1" dirty="0"/>
          </a:p>
          <a:p>
            <a:pPr marL="457200" lvl="1" indent="0">
              <a:buNone/>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17339" y="563418"/>
            <a:ext cx="5503083" cy="41407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26" y="849814"/>
            <a:ext cx="3561196" cy="3307975"/>
          </a:xfrm>
          <a:prstGeom prst="rect">
            <a:avLst/>
          </a:prstGeom>
        </p:spPr>
      </p:pic>
    </p:spTree>
    <p:extLst>
      <p:ext uri="{BB962C8B-B14F-4D97-AF65-F5344CB8AC3E}">
        <p14:creationId xmlns:p14="http://schemas.microsoft.com/office/powerpoint/2010/main" val="92997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3" y="47205"/>
            <a:ext cx="8455891" cy="525962"/>
          </a:xfrm>
        </p:spPr>
        <p:txBody>
          <a:bodyPr/>
          <a:lstStyle/>
          <a:p>
            <a:r>
              <a:rPr lang="ru-RU" sz="2400" dirty="0"/>
              <a:t>Ресурсы</a:t>
            </a:r>
            <a:endParaRPr lang="en-GB" sz="2400" dirty="0"/>
          </a:p>
        </p:txBody>
      </p:sp>
      <p:sp>
        <p:nvSpPr>
          <p:cNvPr id="3" name="Content Placeholder 2"/>
          <p:cNvSpPr>
            <a:spLocks noGrp="1"/>
          </p:cNvSpPr>
          <p:nvPr>
            <p:ph idx="1"/>
          </p:nvPr>
        </p:nvSpPr>
        <p:spPr>
          <a:xfrm>
            <a:off x="244763" y="507871"/>
            <a:ext cx="8668328" cy="4645378"/>
          </a:xfrm>
        </p:spPr>
        <p:txBody>
          <a:bodyPr/>
          <a:lstStyle/>
          <a:p>
            <a:pPr marL="0" indent="0">
              <a:buNone/>
            </a:pPr>
            <a:r>
              <a:rPr lang="en-GB" sz="1600" dirty="0"/>
              <a:t>Diversity of governors in UK HE</a:t>
            </a:r>
            <a:r>
              <a:rPr lang="ru-RU" sz="1600" dirty="0"/>
              <a:t> (Разнообразие управляющих в высшем образовании Великобритании)</a:t>
            </a:r>
            <a:r>
              <a:rPr lang="en-GB" sz="1600" dirty="0"/>
              <a:t> </a:t>
            </a:r>
            <a:r>
              <a:rPr lang="en-GB" sz="1600" dirty="0">
                <a:hlinkClick r:id="rId3"/>
              </a:rPr>
              <a:t>https://www.advance-he.ac.uk/knowledge-hub/diversity-governors-higher-education</a:t>
            </a:r>
            <a:r>
              <a:rPr lang="en-GB" sz="1600" dirty="0"/>
              <a:t> </a:t>
            </a:r>
          </a:p>
          <a:p>
            <a:pPr marL="0" indent="0">
              <a:buNone/>
            </a:pPr>
            <a:r>
              <a:rPr lang="en-GB" sz="1600" dirty="0"/>
              <a:t>CUC HE Code of Governance </a:t>
            </a:r>
            <a:r>
              <a:rPr lang="ru-RU" sz="1600" dirty="0"/>
              <a:t>(Кодекс эффективного управления в высшем образовании Великобритании) </a:t>
            </a:r>
            <a:r>
              <a:rPr lang="en-GB" sz="1600" dirty="0">
                <a:hlinkClick r:id="rId4"/>
              </a:rPr>
              <a:t>https://www.universitychairs.ac.uk/wp-content/uploads/2020/09/CUC-HE-Code-of-Governance-publication-final.pdf</a:t>
            </a:r>
            <a:r>
              <a:rPr lang="en-GB" sz="1600" dirty="0"/>
              <a:t> </a:t>
            </a:r>
          </a:p>
          <a:p>
            <a:pPr marL="0" indent="0">
              <a:buNone/>
            </a:pPr>
            <a:r>
              <a:rPr lang="en-GB" sz="1600" dirty="0"/>
              <a:t>Advance HE governing body effectiveness framework</a:t>
            </a:r>
            <a:r>
              <a:rPr lang="ru-RU" sz="1600" dirty="0"/>
              <a:t> (Рамочная система эффективности управляющего органа в высшем образовании) </a:t>
            </a:r>
            <a:r>
              <a:rPr lang="en-GB" sz="1600" dirty="0">
                <a:hlinkClick r:id="rId5"/>
              </a:rPr>
              <a:t>https://www.advance-he.ac.uk/knowledge-hub/framework-supporting-governing-body-effectiveness-reviews-higher-education</a:t>
            </a:r>
            <a:r>
              <a:rPr lang="en-GB" sz="1600" dirty="0"/>
              <a:t> and</a:t>
            </a:r>
          </a:p>
          <a:p>
            <a:pPr marL="0" indent="0">
              <a:buNone/>
            </a:pPr>
            <a:r>
              <a:rPr lang="en-GB" sz="1600" dirty="0"/>
              <a:t>‘Governance in higher education: understanding performance and future challenges’</a:t>
            </a:r>
            <a:r>
              <a:rPr lang="ru-RU" sz="1600" dirty="0"/>
              <a:t>(Эффективное управление в высшем образовании: понимание эффективности и будущих сложностей)</a:t>
            </a:r>
            <a:r>
              <a:rPr lang="en-GB" sz="1600" dirty="0"/>
              <a:t> </a:t>
            </a:r>
            <a:r>
              <a:rPr lang="en-GB" sz="1600" dirty="0">
                <a:hlinkClick r:id="rId6"/>
              </a:rPr>
              <a:t>https://www.advance-he.ac.uk/knowledge-hub/governance-higher-education-understanding-governance-performance-and-future</a:t>
            </a:r>
            <a:r>
              <a:rPr lang="en-GB" sz="1600" dirty="0"/>
              <a:t> </a:t>
            </a:r>
          </a:p>
          <a:p>
            <a:pPr marL="0" indent="0">
              <a:buNone/>
            </a:pPr>
            <a:r>
              <a:rPr lang="en-GB" sz="1600" dirty="0"/>
              <a:t>‘Governing Higher Education Today: International Perspectives’ </a:t>
            </a:r>
            <a:r>
              <a:rPr lang="ru-RU" sz="1600" dirty="0"/>
              <a:t>(Управление высшим образованием сегодня: международные перспективы) </a:t>
            </a:r>
            <a:r>
              <a:rPr lang="en-GB" sz="1600" dirty="0"/>
              <a:t>2019, ed. Tony Strike (Routledge)</a:t>
            </a:r>
          </a:p>
          <a:p>
            <a:endParaRPr lang="en-GB" dirty="0"/>
          </a:p>
        </p:txBody>
      </p:sp>
    </p:spTree>
    <p:extLst>
      <p:ext uri="{BB962C8B-B14F-4D97-AF65-F5344CB8AC3E}">
        <p14:creationId xmlns:p14="http://schemas.microsoft.com/office/powerpoint/2010/main" val="149126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 наши дни</a:t>
            </a:r>
            <a:endParaRPr lang="en-GB" dirty="0"/>
          </a:p>
        </p:txBody>
      </p:sp>
      <p:sp>
        <p:nvSpPr>
          <p:cNvPr id="6" name="TextBox 5"/>
          <p:cNvSpPr txBox="1"/>
          <p:nvPr/>
        </p:nvSpPr>
        <p:spPr>
          <a:xfrm>
            <a:off x="609600" y="1727200"/>
            <a:ext cx="7610764" cy="2677656"/>
          </a:xfrm>
          <a:prstGeom prst="rect">
            <a:avLst/>
          </a:prstGeom>
          <a:noFill/>
        </p:spPr>
        <p:txBody>
          <a:bodyPr wrap="square" rtlCol="0">
            <a:spAutoFit/>
          </a:bodyPr>
          <a:lstStyle/>
          <a:p>
            <a:pPr marL="285750" indent="-285750">
              <a:buFont typeface="Arial" panose="020B0604020202020204" pitchFamily="34" charset="0"/>
              <a:buChar char="•"/>
            </a:pPr>
            <a:r>
              <a:rPr lang="ru-RU" sz="2800" dirty="0"/>
              <a:t>Какими бывают системы управления в высшем образовании?</a:t>
            </a:r>
          </a:p>
          <a:p>
            <a:pPr marL="285750" indent="-285750">
              <a:buFont typeface="Arial" panose="020B0604020202020204" pitchFamily="34" charset="0"/>
              <a:buChar char="•"/>
            </a:pPr>
            <a:r>
              <a:rPr lang="ru-RU" sz="2800" dirty="0"/>
              <a:t>Какие рычаги можно использовать для достижения прогресса?  </a:t>
            </a:r>
          </a:p>
          <a:p>
            <a:pPr marL="285750" indent="-285750">
              <a:buFont typeface="Arial" panose="020B0604020202020204" pitchFamily="34" charset="0"/>
              <a:buChar char="•"/>
            </a:pPr>
            <a:r>
              <a:rPr lang="ru-RU" sz="2800" dirty="0"/>
              <a:t>Что мы знаем о практике эффективного управления в вузах?  </a:t>
            </a:r>
            <a:endParaRPr lang="en-GB" sz="2800" dirty="0"/>
          </a:p>
        </p:txBody>
      </p:sp>
    </p:spTree>
    <p:extLst>
      <p:ext uri="{BB962C8B-B14F-4D97-AF65-F5344CB8AC3E}">
        <p14:creationId xmlns:p14="http://schemas.microsoft.com/office/powerpoint/2010/main" val="416950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2039-16AE-4008-BD06-ACC5F4D6FF43}"/>
              </a:ext>
            </a:extLst>
          </p:cNvPr>
          <p:cNvSpPr>
            <a:spLocks noGrp="1"/>
          </p:cNvSpPr>
          <p:nvPr>
            <p:ph type="title"/>
          </p:nvPr>
        </p:nvSpPr>
        <p:spPr>
          <a:xfrm>
            <a:off x="244763" y="0"/>
            <a:ext cx="8229600" cy="857250"/>
          </a:xfrm>
        </p:spPr>
        <p:txBody>
          <a:bodyPr/>
          <a:lstStyle/>
          <a:p>
            <a:r>
              <a:rPr lang="ru-RU" sz="2800" dirty="0"/>
              <a:t>Планы Узбекистана в отношении высшего образования</a:t>
            </a:r>
            <a:endParaRPr lang="en-GB" sz="2800" dirty="0"/>
          </a:p>
        </p:txBody>
      </p:sp>
      <p:sp>
        <p:nvSpPr>
          <p:cNvPr id="3" name="Content Placeholder 2">
            <a:extLst>
              <a:ext uri="{FF2B5EF4-FFF2-40B4-BE49-F238E27FC236}">
                <a16:creationId xmlns:a16="http://schemas.microsoft.com/office/drawing/2014/main" id="{2E803238-47B3-4B22-8075-DF77F88F3328}"/>
              </a:ext>
            </a:extLst>
          </p:cNvPr>
          <p:cNvSpPr>
            <a:spLocks noGrp="1"/>
          </p:cNvSpPr>
          <p:nvPr>
            <p:ph idx="1"/>
          </p:nvPr>
        </p:nvSpPr>
        <p:spPr>
          <a:xfrm>
            <a:off x="563417" y="829541"/>
            <a:ext cx="8123383" cy="4064000"/>
          </a:xfrm>
        </p:spPr>
        <p:txBody>
          <a:bodyPr/>
          <a:lstStyle/>
          <a:p>
            <a:r>
              <a:rPr lang="ru-RU" sz="2100" b="1" dirty="0"/>
              <a:t>Автономия</a:t>
            </a:r>
            <a:endParaRPr lang="en-GB" sz="2100" b="1" dirty="0"/>
          </a:p>
          <a:p>
            <a:r>
              <a:rPr lang="ru-RU" sz="2100" b="1" dirty="0"/>
              <a:t>Активизация участия сторон</a:t>
            </a:r>
            <a:endParaRPr lang="en-GB" sz="2100" b="1" dirty="0"/>
          </a:p>
          <a:p>
            <a:r>
              <a:rPr lang="ru-RU" sz="2100" dirty="0"/>
              <a:t>Наращивание научного потенциала и повышение рейтингов</a:t>
            </a:r>
          </a:p>
          <a:p>
            <a:r>
              <a:rPr lang="ru-RU" sz="2100" dirty="0"/>
              <a:t>Улучшение инфраструктуры, качества работы со студентами, мотивации преподавателей и владения иностранными языками  </a:t>
            </a:r>
          </a:p>
          <a:p>
            <a:r>
              <a:rPr lang="ru-RU" sz="2100" dirty="0"/>
              <a:t>Улучшение связей с производством и работодателями</a:t>
            </a:r>
          </a:p>
          <a:p>
            <a:r>
              <a:rPr lang="ru-RU" sz="2100" dirty="0"/>
              <a:t>Признанный международный центр интеллектуального развития и прикладных знаний </a:t>
            </a:r>
          </a:p>
          <a:p>
            <a:r>
              <a:rPr lang="ru-RU" sz="2100" dirty="0"/>
              <a:t>Развитие общества и культуры в Узбекистане  </a:t>
            </a:r>
            <a:endParaRPr lang="en-GB" sz="2100" dirty="0"/>
          </a:p>
        </p:txBody>
      </p:sp>
    </p:spTree>
    <p:extLst>
      <p:ext uri="{BB962C8B-B14F-4D97-AF65-F5344CB8AC3E}">
        <p14:creationId xmlns:p14="http://schemas.microsoft.com/office/powerpoint/2010/main" val="196059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8D04-B59B-4FED-92EC-56ADDA64B37C}"/>
              </a:ext>
            </a:extLst>
          </p:cNvPr>
          <p:cNvSpPr>
            <a:spLocks noGrp="1"/>
          </p:cNvSpPr>
          <p:nvPr>
            <p:ph type="title"/>
          </p:nvPr>
        </p:nvSpPr>
        <p:spPr>
          <a:xfrm>
            <a:off x="1143000" y="0"/>
            <a:ext cx="6172200" cy="857250"/>
          </a:xfrm>
        </p:spPr>
        <p:txBody>
          <a:bodyPr/>
          <a:lstStyle/>
          <a:p>
            <a:r>
              <a:rPr lang="ru-RU" sz="2700" b="1" dirty="0"/>
              <a:t>Регуляторные варианты</a:t>
            </a:r>
            <a:endParaRPr lang="en-GB" sz="2700" b="1" dirty="0"/>
          </a:p>
        </p:txBody>
      </p:sp>
      <p:sp>
        <p:nvSpPr>
          <p:cNvPr id="3" name="Content Placeholder 2">
            <a:extLst>
              <a:ext uri="{FF2B5EF4-FFF2-40B4-BE49-F238E27FC236}">
                <a16:creationId xmlns:a16="http://schemas.microsoft.com/office/drawing/2014/main" id="{103BDFDA-DBC3-41E6-88F3-5F2083C27B98}"/>
              </a:ext>
            </a:extLst>
          </p:cNvPr>
          <p:cNvSpPr>
            <a:spLocks noGrp="1"/>
          </p:cNvSpPr>
          <p:nvPr>
            <p:ph sz="half" idx="1"/>
          </p:nvPr>
        </p:nvSpPr>
        <p:spPr>
          <a:xfrm>
            <a:off x="442465" y="763678"/>
            <a:ext cx="3028950" cy="3394472"/>
          </a:xfrm>
        </p:spPr>
        <p:txBody>
          <a:bodyPr/>
          <a:lstStyle/>
          <a:p>
            <a:r>
              <a:rPr lang="ru-RU" dirty="0"/>
              <a:t>Жесткие</a:t>
            </a:r>
            <a:endParaRPr lang="en-GB" dirty="0"/>
          </a:p>
          <a:p>
            <a:pPr marL="0" indent="0">
              <a:buNone/>
            </a:pPr>
            <a:r>
              <a:rPr lang="ru-RU" dirty="0"/>
              <a:t>Транзакции</a:t>
            </a:r>
            <a:endParaRPr lang="en-GB" dirty="0"/>
          </a:p>
          <a:p>
            <a:pPr marL="0" indent="0">
              <a:buNone/>
            </a:pPr>
            <a:r>
              <a:rPr lang="ru-RU" dirty="0"/>
              <a:t>Заверения</a:t>
            </a:r>
            <a:endParaRPr lang="en-GB" dirty="0"/>
          </a:p>
          <a:p>
            <a:pPr marL="0" indent="0">
              <a:buNone/>
            </a:pPr>
            <a:r>
              <a:rPr lang="ru-RU" dirty="0"/>
              <a:t>Данные</a:t>
            </a:r>
            <a:endParaRPr lang="en-GB" dirty="0"/>
          </a:p>
          <a:p>
            <a:pPr marL="0" indent="0">
              <a:buNone/>
            </a:pPr>
            <a:r>
              <a:rPr lang="ru-RU" dirty="0" err="1"/>
              <a:t>Комплайенс</a:t>
            </a:r>
            <a:endParaRPr lang="en-GB" dirty="0"/>
          </a:p>
          <a:p>
            <a:pPr marL="0" indent="0">
              <a:buNone/>
            </a:pPr>
            <a:r>
              <a:rPr lang="ru-RU" dirty="0"/>
              <a:t>Санкции</a:t>
            </a:r>
            <a:endParaRPr lang="en-GB" dirty="0"/>
          </a:p>
        </p:txBody>
      </p:sp>
      <p:sp>
        <p:nvSpPr>
          <p:cNvPr id="4" name="Content Placeholder 3">
            <a:extLst>
              <a:ext uri="{FF2B5EF4-FFF2-40B4-BE49-F238E27FC236}">
                <a16:creationId xmlns:a16="http://schemas.microsoft.com/office/drawing/2014/main" id="{B3B80897-1460-4D6A-9032-DF32A2CB664F}"/>
              </a:ext>
            </a:extLst>
          </p:cNvPr>
          <p:cNvSpPr>
            <a:spLocks noGrp="1"/>
          </p:cNvSpPr>
          <p:nvPr>
            <p:ph sz="half" idx="2"/>
          </p:nvPr>
        </p:nvSpPr>
        <p:spPr>
          <a:xfrm>
            <a:off x="3278469" y="749769"/>
            <a:ext cx="3028950" cy="3394472"/>
          </a:xfrm>
        </p:spPr>
        <p:txBody>
          <a:bodyPr/>
          <a:lstStyle/>
          <a:p>
            <a:r>
              <a:rPr lang="ru-RU" dirty="0"/>
              <a:t>Мягкие</a:t>
            </a:r>
            <a:endParaRPr lang="en-GB" dirty="0"/>
          </a:p>
          <a:p>
            <a:pPr marL="0" indent="0">
              <a:buNone/>
            </a:pPr>
            <a:r>
              <a:rPr lang="ru-RU" dirty="0"/>
              <a:t>Стратегия</a:t>
            </a:r>
            <a:endParaRPr lang="en-GB" dirty="0"/>
          </a:p>
          <a:p>
            <a:pPr marL="0" indent="0">
              <a:buNone/>
            </a:pPr>
            <a:r>
              <a:rPr lang="ru-RU" dirty="0"/>
              <a:t>Улучшение</a:t>
            </a:r>
            <a:endParaRPr lang="en-GB" dirty="0"/>
          </a:p>
          <a:p>
            <a:pPr marL="0" indent="0">
              <a:buNone/>
            </a:pPr>
            <a:r>
              <a:rPr lang="ru-RU" dirty="0"/>
              <a:t>Передовые методы</a:t>
            </a:r>
          </a:p>
          <a:p>
            <a:pPr marL="0" indent="0">
              <a:buNone/>
            </a:pPr>
            <a:r>
              <a:rPr lang="ru-RU" dirty="0"/>
              <a:t>Приверженность</a:t>
            </a:r>
          </a:p>
          <a:p>
            <a:pPr marL="0" indent="0">
              <a:buNone/>
            </a:pPr>
            <a:r>
              <a:rPr lang="ru-RU" dirty="0"/>
              <a:t>Стимулы</a:t>
            </a:r>
            <a:endParaRPr lang="en-GB" dirty="0"/>
          </a:p>
        </p:txBody>
      </p:sp>
      <p:sp>
        <p:nvSpPr>
          <p:cNvPr id="5" name="TextBox 4">
            <a:extLst>
              <a:ext uri="{FF2B5EF4-FFF2-40B4-BE49-F238E27FC236}">
                <a16:creationId xmlns:a16="http://schemas.microsoft.com/office/drawing/2014/main" id="{15A8346C-F32F-47E3-AB74-F2EBD193B737}"/>
              </a:ext>
            </a:extLst>
          </p:cNvPr>
          <p:cNvSpPr txBox="1"/>
          <p:nvPr/>
        </p:nvSpPr>
        <p:spPr>
          <a:xfrm>
            <a:off x="6216225" y="344911"/>
            <a:ext cx="2735832" cy="4524315"/>
          </a:xfrm>
          <a:prstGeom prst="rect">
            <a:avLst/>
          </a:prstGeom>
          <a:noFill/>
        </p:spPr>
        <p:txBody>
          <a:bodyPr wrap="square" rtlCol="0">
            <a:spAutoFit/>
          </a:bodyPr>
          <a:lstStyle/>
          <a:p>
            <a:pPr defTabSz="342900"/>
            <a:r>
              <a:rPr lang="ru-RU" b="1" dirty="0">
                <a:solidFill>
                  <a:prstClr val="black"/>
                </a:solidFill>
              </a:rPr>
              <a:t>Совместное регулирование – в партнерстве</a:t>
            </a:r>
            <a:endParaRPr lang="en-GB" b="1" dirty="0">
              <a:solidFill>
                <a:prstClr val="black"/>
              </a:solidFill>
            </a:endParaRPr>
          </a:p>
          <a:p>
            <a:pPr marL="214313" indent="-214313" defTabSz="342900">
              <a:buFont typeface="Arial" panose="020B0604020202020204" pitchFamily="34" charset="0"/>
              <a:buChar char="•"/>
            </a:pPr>
            <a:r>
              <a:rPr lang="ru-RU" dirty="0">
                <a:solidFill>
                  <a:prstClr val="black"/>
                </a:solidFill>
              </a:rPr>
              <a:t>Уважение и поддержка автономии</a:t>
            </a:r>
          </a:p>
          <a:p>
            <a:pPr marL="214313" indent="-214313" defTabSz="342900">
              <a:buFont typeface="Arial" panose="020B0604020202020204" pitchFamily="34" charset="0"/>
              <a:buChar char="•"/>
            </a:pPr>
            <a:r>
              <a:rPr lang="ru-RU" dirty="0">
                <a:solidFill>
                  <a:prstClr val="black"/>
                </a:solidFill>
              </a:rPr>
              <a:t>Поровну мягкой силы и санкций</a:t>
            </a:r>
          </a:p>
          <a:p>
            <a:pPr marL="214313" indent="-214313" defTabSz="342900">
              <a:buFont typeface="Arial" panose="020B0604020202020204" pitchFamily="34" charset="0"/>
              <a:buChar char="•"/>
            </a:pPr>
            <a:r>
              <a:rPr lang="ru-RU" dirty="0">
                <a:solidFill>
                  <a:prstClr val="black"/>
                </a:solidFill>
              </a:rPr>
              <a:t>Основано на доверии  </a:t>
            </a:r>
          </a:p>
          <a:p>
            <a:pPr marL="214313" indent="-214313" defTabSz="342900">
              <a:buFont typeface="Arial" panose="020B0604020202020204" pitchFamily="34" charset="0"/>
              <a:buChar char="•"/>
            </a:pPr>
            <a:r>
              <a:rPr lang="ru-RU" dirty="0">
                <a:solidFill>
                  <a:prstClr val="black"/>
                </a:solidFill>
              </a:rPr>
              <a:t>Роль корпоративного управления и возможность привлечь производство и работодателей  </a:t>
            </a:r>
            <a:endParaRPr lang="en-GB" dirty="0">
              <a:solidFill>
                <a:prstClr val="black"/>
              </a:solidFill>
            </a:endParaRPr>
          </a:p>
          <a:p>
            <a:pPr defTabSz="342900"/>
            <a:endParaRPr lang="en-GB" dirty="0">
              <a:solidFill>
                <a:prstClr val="black"/>
              </a:solidFill>
              <a:latin typeface="Arial" charset="0"/>
              <a:ea typeface="ＭＳ Ｐゴシック" charset="0"/>
            </a:endParaRPr>
          </a:p>
        </p:txBody>
      </p:sp>
    </p:spTree>
    <p:extLst>
      <p:ext uri="{BB962C8B-B14F-4D97-AF65-F5344CB8AC3E}">
        <p14:creationId xmlns:p14="http://schemas.microsoft.com/office/powerpoint/2010/main" val="5885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ru-RU" sz="3600" dirty="0">
                <a:latin typeface="Arial" charset="0"/>
              </a:rPr>
              <a:t>В чем цель эффективного управления</a:t>
            </a:r>
            <a:r>
              <a:rPr lang="en-US" sz="3600" dirty="0">
                <a:latin typeface="Arial" charset="0"/>
              </a:rPr>
              <a:t>?</a:t>
            </a:r>
          </a:p>
        </p:txBody>
      </p:sp>
      <p:sp>
        <p:nvSpPr>
          <p:cNvPr id="2" name="Content Placeholder 1"/>
          <p:cNvSpPr>
            <a:spLocks noGrp="1"/>
          </p:cNvSpPr>
          <p:nvPr>
            <p:ph idx="1"/>
          </p:nvPr>
        </p:nvSpPr>
        <p:spPr>
          <a:xfrm>
            <a:off x="0" y="1124323"/>
            <a:ext cx="8820727" cy="3400271"/>
          </a:xfrm>
        </p:spPr>
        <p:txBody>
          <a:bodyPr/>
          <a:lstStyle/>
          <a:p>
            <a:pPr lvl="1">
              <a:buFontTx/>
              <a:buChar char="-"/>
            </a:pPr>
            <a:endParaRPr lang="en-GB" sz="2000" dirty="0"/>
          </a:p>
          <a:p>
            <a:pPr lvl="1">
              <a:buFont typeface="Wingdings" panose="05000000000000000000" pitchFamily="2" charset="2"/>
              <a:buChar char="§"/>
            </a:pPr>
            <a:r>
              <a:rPr lang="ru-RU" sz="2400" dirty="0"/>
              <a:t>Дать </a:t>
            </a:r>
            <a:r>
              <a:rPr lang="ru-RU" sz="2400" b="1" dirty="0"/>
              <a:t>уверенность</a:t>
            </a:r>
            <a:r>
              <a:rPr lang="ru-RU" sz="2400" dirty="0"/>
              <a:t> и обеспечить </a:t>
            </a:r>
            <a:r>
              <a:rPr lang="ru-RU" sz="2400" b="1" dirty="0"/>
              <a:t>ясность </a:t>
            </a:r>
            <a:r>
              <a:rPr lang="ru-RU" sz="2400" dirty="0"/>
              <a:t>для всех заинтересованных сторон</a:t>
            </a:r>
            <a:endParaRPr lang="en-GB" sz="2400" b="1" dirty="0"/>
          </a:p>
          <a:p>
            <a:pPr lvl="1">
              <a:buFont typeface="Wingdings" panose="05000000000000000000" pitchFamily="2" charset="2"/>
              <a:buChar char="§"/>
            </a:pPr>
            <a:r>
              <a:rPr lang="ru-RU" sz="2400" dirty="0"/>
              <a:t>Обеспечить, чтобы организации и система </a:t>
            </a:r>
            <a:r>
              <a:rPr lang="ru-RU" sz="2400" b="1" dirty="0"/>
              <a:t>делали то, что должны</a:t>
            </a:r>
            <a:r>
              <a:rPr lang="ru-RU" sz="2400" dirty="0"/>
              <a:t> – например, предоставляли финансово устойчивое качественное обучение, исполняли стратегию, достигали запланированных показателе й деятельности.</a:t>
            </a:r>
            <a:r>
              <a:rPr lang="en-GB" sz="2400" dirty="0"/>
              <a:t> </a:t>
            </a:r>
            <a:endParaRPr lang="en-GB" sz="20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04284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ru-RU" sz="3600" dirty="0">
                <a:latin typeface="Arial" charset="0"/>
              </a:rPr>
              <a:t>Темы глобального эффективного управления</a:t>
            </a:r>
            <a:endParaRPr lang="en-US" sz="3600" dirty="0">
              <a:latin typeface="Arial" charset="0"/>
            </a:endParaRPr>
          </a:p>
        </p:txBody>
      </p:sp>
      <p:sp>
        <p:nvSpPr>
          <p:cNvPr id="2" name="Content Placeholder 1"/>
          <p:cNvSpPr>
            <a:spLocks noGrp="1"/>
          </p:cNvSpPr>
          <p:nvPr>
            <p:ph idx="1"/>
          </p:nvPr>
        </p:nvSpPr>
        <p:spPr>
          <a:xfrm>
            <a:off x="660401" y="1279016"/>
            <a:ext cx="8363527" cy="3400271"/>
          </a:xfrm>
        </p:spPr>
        <p:txBody>
          <a:bodyPr/>
          <a:lstStyle/>
          <a:p>
            <a:pPr marL="457200" lvl="1" indent="0">
              <a:buNone/>
            </a:pPr>
            <a:r>
              <a:rPr lang="ru-RU" sz="2000" dirty="0">
                <a:solidFill>
                  <a:srgbClr val="00B050"/>
                </a:solidFill>
              </a:rPr>
              <a:t>Прозрачность</a:t>
            </a:r>
            <a:r>
              <a:rPr lang="en-GB" sz="2000" dirty="0">
                <a:solidFill>
                  <a:srgbClr val="00B050"/>
                </a:solidFill>
              </a:rPr>
              <a:t>…</a:t>
            </a:r>
          </a:p>
          <a:p>
            <a:pPr marL="457200" lvl="1" indent="0">
              <a:buNone/>
            </a:pPr>
            <a:endParaRPr lang="en-GB" sz="2000" dirty="0">
              <a:solidFill>
                <a:srgbClr val="00B050"/>
              </a:solidFill>
            </a:endParaRPr>
          </a:p>
          <a:p>
            <a:pPr marL="457200" lvl="1" indent="0">
              <a:buNone/>
            </a:pPr>
            <a:r>
              <a:rPr lang="en-GB" sz="2000" dirty="0">
                <a:solidFill>
                  <a:srgbClr val="00B050"/>
                </a:solidFill>
              </a:rPr>
              <a:t>		</a:t>
            </a:r>
            <a:r>
              <a:rPr lang="ru-RU" sz="2000" dirty="0">
                <a:solidFill>
                  <a:srgbClr val="00B050"/>
                </a:solidFill>
              </a:rPr>
              <a:t>Воздействие</a:t>
            </a:r>
            <a:r>
              <a:rPr lang="en-GB" sz="2000" dirty="0">
                <a:solidFill>
                  <a:srgbClr val="00B050"/>
                </a:solidFill>
              </a:rPr>
              <a:t>…</a:t>
            </a:r>
          </a:p>
          <a:p>
            <a:pPr marL="457200" lvl="1" indent="0">
              <a:buNone/>
            </a:pPr>
            <a:endParaRPr lang="en-GB" sz="2000" dirty="0">
              <a:solidFill>
                <a:srgbClr val="00B050"/>
              </a:solidFill>
            </a:endParaRPr>
          </a:p>
          <a:p>
            <a:pPr marL="457200" lvl="1" indent="0">
              <a:buNone/>
            </a:pPr>
            <a:r>
              <a:rPr lang="en-GB" sz="2000" dirty="0">
                <a:solidFill>
                  <a:srgbClr val="00B050"/>
                </a:solidFill>
              </a:rPr>
              <a:t>				</a:t>
            </a:r>
            <a:r>
              <a:rPr lang="ru-RU" sz="2000" dirty="0">
                <a:solidFill>
                  <a:srgbClr val="00B050"/>
                </a:solidFill>
              </a:rPr>
              <a:t>Свидетельства</a:t>
            </a:r>
            <a:r>
              <a:rPr lang="en-GB" sz="2000" dirty="0">
                <a:solidFill>
                  <a:srgbClr val="00B050"/>
                </a:solidFill>
              </a:rPr>
              <a:t>…</a:t>
            </a:r>
          </a:p>
          <a:p>
            <a:pPr marL="457200" lvl="1" indent="0">
              <a:buNone/>
            </a:pPr>
            <a:endParaRPr lang="en-GB" sz="2000" dirty="0">
              <a:solidFill>
                <a:srgbClr val="00B050"/>
              </a:solidFill>
            </a:endParaRPr>
          </a:p>
          <a:p>
            <a:pPr marL="457200" lvl="1" indent="0">
              <a:buNone/>
            </a:pPr>
            <a:r>
              <a:rPr lang="en-GB" sz="2000" dirty="0">
                <a:solidFill>
                  <a:srgbClr val="00B050"/>
                </a:solidFill>
              </a:rPr>
              <a:t>						</a:t>
            </a:r>
            <a:r>
              <a:rPr lang="ru-RU" sz="2000" dirty="0">
                <a:solidFill>
                  <a:srgbClr val="00B050"/>
                </a:solidFill>
              </a:rPr>
              <a:t>Социальная ответственность</a:t>
            </a:r>
            <a:r>
              <a:rPr lang="en-GB" sz="2000" dirty="0">
                <a:solidFill>
                  <a:srgbClr val="00B050"/>
                </a:solidFill>
              </a:rPr>
              <a:t>…</a:t>
            </a:r>
          </a:p>
          <a:p>
            <a:pPr marL="457200" lvl="1" indent="0">
              <a:buNone/>
            </a:pPr>
            <a:endParaRPr lang="en-GB" sz="2000" dirty="0">
              <a:solidFill>
                <a:srgbClr val="00B050"/>
              </a:solidFill>
            </a:endParaRPr>
          </a:p>
          <a:p>
            <a:pPr marL="457200" lvl="1" indent="0">
              <a:buNone/>
            </a:pPr>
            <a:r>
              <a:rPr lang="en-GB" sz="2000" dirty="0">
                <a:solidFill>
                  <a:srgbClr val="00B050"/>
                </a:solidFill>
              </a:rPr>
              <a:t>								</a:t>
            </a:r>
            <a:r>
              <a:rPr lang="ru-RU" sz="2000" dirty="0">
                <a:solidFill>
                  <a:srgbClr val="00B050"/>
                </a:solidFill>
              </a:rPr>
              <a:t>Право голоса</a:t>
            </a:r>
            <a:r>
              <a:rPr lang="en-GB" sz="2000" dirty="0">
                <a:solidFill>
                  <a:srgbClr val="00B050"/>
                </a:solidFill>
              </a:rPr>
              <a:t>…</a:t>
            </a:r>
          </a:p>
          <a:p>
            <a:pPr lvl="1">
              <a:buFontTx/>
              <a:buChar char="-"/>
            </a:pPr>
            <a:endParaRPr lang="en-GB" sz="2000" dirty="0"/>
          </a:p>
          <a:p>
            <a:pPr lvl="1">
              <a:buFontTx/>
              <a:buChar char="-"/>
            </a:pPr>
            <a:endParaRPr lang="en-GB" sz="2000" dirty="0"/>
          </a:p>
          <a:p>
            <a:pPr lvl="1">
              <a:buFontTx/>
              <a:buChar char="-"/>
            </a:pPr>
            <a:endParaRPr lang="en-GB" sz="20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01860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24691" y="75691"/>
            <a:ext cx="8229600" cy="857250"/>
          </a:xfrm>
        </p:spPr>
        <p:txBody>
          <a:bodyPr/>
          <a:lstStyle/>
          <a:p>
            <a:r>
              <a:rPr lang="ru-RU" sz="3600" dirty="0">
                <a:latin typeface="Arial" charset="0"/>
              </a:rPr>
              <a:t>Системный подход</a:t>
            </a:r>
            <a:endParaRPr lang="en-US" sz="3600" dirty="0">
              <a:latin typeface="Arial" charset="0"/>
            </a:endParaRPr>
          </a:p>
        </p:txBody>
      </p:sp>
      <p:sp>
        <p:nvSpPr>
          <p:cNvPr id="2" name="Content Placeholder 1"/>
          <p:cNvSpPr>
            <a:spLocks noGrp="1"/>
          </p:cNvSpPr>
          <p:nvPr>
            <p:ph idx="1"/>
          </p:nvPr>
        </p:nvSpPr>
        <p:spPr>
          <a:xfrm>
            <a:off x="457200" y="1208673"/>
            <a:ext cx="8363527" cy="3400271"/>
          </a:xfrm>
        </p:spPr>
        <p:txBody>
          <a:bodyPr/>
          <a:lstStyle/>
          <a:p>
            <a:pPr marL="457200" lvl="1" indent="0">
              <a:buNone/>
            </a:pPr>
            <a:endParaRPr lang="en-GB" sz="2000" dirty="0"/>
          </a:p>
          <a:p>
            <a:pPr marL="457200" lvl="1" indent="0">
              <a:buNone/>
            </a:pPr>
            <a:r>
              <a:rPr lang="ru-RU" sz="2000" dirty="0"/>
              <a:t>Всегда баланс между</a:t>
            </a:r>
            <a:endParaRPr lang="en-GB" sz="2000" dirty="0"/>
          </a:p>
          <a:p>
            <a:pPr lvl="1">
              <a:buFontTx/>
              <a:buChar char="-"/>
            </a:pPr>
            <a:r>
              <a:rPr lang="ru-RU" sz="2000" dirty="0"/>
              <a:t>Правительством и законом</a:t>
            </a:r>
          </a:p>
          <a:p>
            <a:pPr lvl="1">
              <a:buFontTx/>
              <a:buChar char="-"/>
            </a:pPr>
            <a:r>
              <a:rPr lang="ru-RU" sz="2000" dirty="0"/>
              <a:t>Саморегулированием сектора</a:t>
            </a:r>
          </a:p>
          <a:p>
            <a:pPr lvl="1">
              <a:buFontTx/>
              <a:buChar char="-"/>
            </a:pPr>
            <a:r>
              <a:rPr lang="ru-RU" sz="2000" dirty="0"/>
              <a:t>Учреждениями</a:t>
            </a:r>
            <a:endParaRPr lang="en-GB" sz="2000" dirty="0"/>
          </a:p>
          <a:p>
            <a:pPr lvl="1">
              <a:buFontTx/>
              <a:buChar char="-"/>
            </a:pPr>
            <a:endParaRPr lang="en-GB" sz="2000" dirty="0"/>
          </a:p>
          <a:p>
            <a:pPr lvl="1">
              <a:buFontTx/>
              <a:buChar char="-"/>
            </a:pPr>
            <a:endParaRPr lang="en-GB" sz="2000" dirty="0"/>
          </a:p>
          <a:p>
            <a:pPr marL="0" indent="0">
              <a:buNone/>
            </a:pPr>
            <a:endParaRPr lang="en-GB" sz="2400" dirty="0"/>
          </a:p>
          <a:p>
            <a:pPr marL="0" indent="0">
              <a:buNone/>
            </a:pPr>
            <a:endParaRPr lang="en-GB" sz="2400" dirty="0"/>
          </a:p>
        </p:txBody>
      </p:sp>
      <p:graphicFrame>
        <p:nvGraphicFramePr>
          <p:cNvPr id="3" name="Diagram 2"/>
          <p:cNvGraphicFramePr/>
          <p:nvPr>
            <p:extLst>
              <p:ext uri="{D42A27DB-BD31-4B8C-83A1-F6EECF244321}">
                <p14:modId xmlns:p14="http://schemas.microsoft.com/office/powerpoint/2010/main" val="319322238"/>
              </p:ext>
            </p:extLst>
          </p:nvPr>
        </p:nvGraphicFramePr>
        <p:xfrm>
          <a:off x="3463637" y="211349"/>
          <a:ext cx="6363855" cy="439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4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ru-RU" sz="3600" dirty="0">
                <a:latin typeface="Arial" charset="0"/>
              </a:rPr>
              <a:t>Какие есть роли</a:t>
            </a:r>
            <a:r>
              <a:rPr lang="en-US" sz="3600" dirty="0">
                <a:latin typeface="Arial" charset="0"/>
              </a:rPr>
              <a:t>?</a:t>
            </a: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a:p>
          <a:p>
            <a:pPr marL="914400" lvl="2" indent="0">
              <a:buNone/>
            </a:pPr>
            <a:endParaRPr lang="en-GB" sz="1200" b="1" dirty="0"/>
          </a:p>
          <a:p>
            <a:pPr lvl="2">
              <a:buFontTx/>
              <a:buChar char="-"/>
            </a:pPr>
            <a:endParaRPr lang="en-GB" sz="1200" b="1" dirty="0"/>
          </a:p>
          <a:p>
            <a:pPr lvl="1">
              <a:buFontTx/>
              <a:buChar char="-"/>
            </a:pPr>
            <a:r>
              <a:rPr lang="ru-RU" sz="2000" dirty="0"/>
              <a:t>Правительство</a:t>
            </a:r>
          </a:p>
          <a:p>
            <a:pPr lvl="1">
              <a:buFontTx/>
              <a:buChar char="-"/>
            </a:pPr>
            <a:r>
              <a:rPr lang="ru-RU" sz="2000" dirty="0"/>
              <a:t>Регулятор</a:t>
            </a:r>
          </a:p>
          <a:p>
            <a:pPr lvl="1">
              <a:buFontTx/>
              <a:buChar char="-"/>
            </a:pPr>
            <a:r>
              <a:rPr lang="ru-RU" sz="2000" dirty="0"/>
              <a:t>Организации сектора</a:t>
            </a:r>
          </a:p>
          <a:p>
            <a:pPr lvl="1">
              <a:buFontTx/>
              <a:buChar char="-"/>
            </a:pPr>
            <a:r>
              <a:rPr lang="ru-RU" sz="2000" dirty="0"/>
              <a:t>Управляющие органы учреждений и их председатели</a:t>
            </a:r>
          </a:p>
          <a:p>
            <a:pPr lvl="1">
              <a:buFontTx/>
              <a:buChar char="-"/>
            </a:pPr>
            <a:r>
              <a:rPr lang="ru-RU" sz="2000" dirty="0"/>
              <a:t>Руководители учреждений</a:t>
            </a:r>
            <a:endParaRPr lang="en-GB" sz="2000" dirty="0"/>
          </a:p>
          <a:p>
            <a:pPr lvl="1">
              <a:buFontTx/>
              <a:buChar char="-"/>
            </a:pPr>
            <a:r>
              <a:rPr lang="ru-RU" sz="2000" dirty="0"/>
              <a:t>Секретариат учреждений</a:t>
            </a:r>
          </a:p>
          <a:p>
            <a:pPr lvl="1">
              <a:buFontTx/>
              <a:buChar char="-"/>
            </a:pPr>
            <a:r>
              <a:rPr lang="ru-RU" sz="2000" dirty="0"/>
              <a:t>Студенты</a:t>
            </a:r>
          </a:p>
          <a:p>
            <a:pPr lvl="1">
              <a:buFontTx/>
              <a:buChar char="-"/>
            </a:pPr>
            <a:r>
              <a:rPr lang="ru-RU" sz="2000" dirty="0"/>
              <a:t>Сотрудники, работодатели, сообщество  </a:t>
            </a:r>
            <a:endParaRPr lang="en-GB" sz="2000" b="1" dirty="0"/>
          </a:p>
          <a:p>
            <a:pPr lvl="1">
              <a:buFontTx/>
              <a:buChar char="-"/>
            </a:pPr>
            <a:endParaRPr lang="en-GB" sz="2000" b="1" dirty="0"/>
          </a:p>
          <a:p>
            <a:pPr lvl="1">
              <a:buFontTx/>
              <a:buChar char="-"/>
            </a:pPr>
            <a:endParaRPr lang="en-GB" sz="2000" b="1" dirty="0"/>
          </a:p>
          <a:p>
            <a:pPr lvl="1">
              <a:buFontTx/>
              <a:buChar char="-"/>
            </a:pPr>
            <a:endParaRPr lang="en-GB" sz="20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914144202"/>
      </p:ext>
    </p:extLst>
  </p:cSld>
  <p:clrMapOvr>
    <a:masterClrMapping/>
  </p:clrMapOvr>
</p:sld>
</file>

<file path=ppt/theme/theme1.xml><?xml version="1.0" encoding="utf-8"?>
<a:theme xmlns:a="http://schemas.openxmlformats.org/drawingml/2006/main" name="03 MS TEMPLATE - POWERPOINT 16X9">
  <a:themeElements>
    <a:clrScheme name="Advance HE 1">
      <a:dk1>
        <a:sysClr val="windowText" lastClr="000000"/>
      </a:dk1>
      <a:lt1>
        <a:sysClr val="window" lastClr="FFFFFF"/>
      </a:lt1>
      <a:dk2>
        <a:srgbClr val="02A4A6"/>
      </a:dk2>
      <a:lt2>
        <a:srgbClr val="544587"/>
      </a:lt2>
      <a:accent1>
        <a:srgbClr val="FE4A5D"/>
      </a:accent1>
      <a:accent2>
        <a:srgbClr val="EA6953"/>
      </a:accent2>
      <a:accent3>
        <a:srgbClr val="F4BE49"/>
      </a:accent3>
      <a:accent4>
        <a:srgbClr val="005870"/>
      </a:accent4>
      <a:accent5>
        <a:srgbClr val="323E48"/>
      </a:accent5>
      <a:accent6>
        <a:srgbClr val="D7D2C5"/>
      </a:accent6>
      <a:hlink>
        <a:srgbClr val="544587"/>
      </a:hlink>
      <a:folHlink>
        <a:srgbClr val="757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 HE slide deck - UK&amp;I - 20180831 - JG" id="{E62BA471-3AE4-411F-A1BC-84CF12A2D8AD}" vid="{DDC0FCA2-3CB2-4BF7-BE2B-1E8FA496C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sharepoint/v3/fields"/>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 MS TEMPLATE - POWERPOINT 16X9</Template>
  <TotalTime>25152</TotalTime>
  <Words>3697</Words>
  <Application>Microsoft Office PowerPoint</Application>
  <PresentationFormat>On-screen Show (16:9)</PresentationFormat>
  <Paragraphs>454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03 MS TEMPLATE - POWERPOINT 16X9</vt:lpstr>
      <vt:lpstr>PowerPoint Presentation</vt:lpstr>
      <vt:lpstr>Создание благоприятных условий для эффективного управления высшим образованием  </vt:lpstr>
      <vt:lpstr>В наши дни</vt:lpstr>
      <vt:lpstr>Планы Узбекистана в отношении высшего образования</vt:lpstr>
      <vt:lpstr>Регуляторные варианты</vt:lpstr>
      <vt:lpstr>В чем цель эффективного управления?</vt:lpstr>
      <vt:lpstr>Темы глобального эффективного управления</vt:lpstr>
      <vt:lpstr>Системный подход</vt:lpstr>
      <vt:lpstr>Какие есть роли?</vt:lpstr>
      <vt:lpstr>Увеличить число абитуриентов и улучшить качество работы со студентами – Англия до 2018 г.</vt:lpstr>
      <vt:lpstr>PowerPoint Presentation</vt:lpstr>
      <vt:lpstr>PowerPoint Presentation</vt:lpstr>
      <vt:lpstr>Увеличение числа абитуриентов и качества работы со студентами – Англия с 2018 г.</vt:lpstr>
      <vt:lpstr>PowerPoint Presentation</vt:lpstr>
      <vt:lpstr>PowerPoint Presentation</vt:lpstr>
      <vt:lpstr>Роль самостоятельного развития и саморегулирования сектора</vt:lpstr>
      <vt:lpstr>Эффективное управление на уровне вуза</vt:lpstr>
      <vt:lpstr>Характеристики эффективного управления?</vt:lpstr>
      <vt:lpstr>Разнообразие в лидерстве и управлении имеет важное значение</vt:lpstr>
      <vt:lpstr>Характеристики эффективного управления?</vt:lpstr>
      <vt:lpstr>Ресурсы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Williams</dc:creator>
  <cp:lastModifiedBy>Eugenie Muminova</cp:lastModifiedBy>
  <cp:revision>340</cp:revision>
  <cp:lastPrinted>2019-03-13T13:30:34Z</cp:lastPrinted>
  <dcterms:created xsi:type="dcterms:W3CDTF">2018-09-14T08:23:30Z</dcterms:created>
  <dcterms:modified xsi:type="dcterms:W3CDTF">2021-03-29T10:07:28Z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