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handoutMasterIdLst>
    <p:handoutMasterId r:id="rId28"/>
  </p:handoutMasterIdLst>
  <p:sldIdLst>
    <p:sldId id="261" r:id="rId5"/>
    <p:sldId id="266" r:id="rId6"/>
    <p:sldId id="361" r:id="rId7"/>
    <p:sldId id="382" r:id="rId8"/>
    <p:sldId id="386" r:id="rId9"/>
    <p:sldId id="387" r:id="rId10"/>
    <p:sldId id="388" r:id="rId11"/>
    <p:sldId id="378" r:id="rId12"/>
    <p:sldId id="389" r:id="rId13"/>
    <p:sldId id="390" r:id="rId14"/>
    <p:sldId id="394" r:id="rId15"/>
    <p:sldId id="396" r:id="rId16"/>
    <p:sldId id="393" r:id="rId17"/>
    <p:sldId id="395" r:id="rId18"/>
    <p:sldId id="397" r:id="rId19"/>
    <p:sldId id="392" r:id="rId20"/>
    <p:sldId id="368" r:id="rId21"/>
    <p:sldId id="381" r:id="rId22"/>
    <p:sldId id="399" r:id="rId23"/>
    <p:sldId id="400" r:id="rId24"/>
    <p:sldId id="380" r:id="rId25"/>
    <p:sldId id="257" r:id="rId26"/>
  </p:sldIdLst>
  <p:sldSz cx="9144000" cy="5143500" type="screen16x9"/>
  <p:notesSz cx="6858000"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Holbrook" initials="V" lastIdx="12" clrIdx="0">
    <p:extLst>
      <p:ext uri="{19B8F6BF-5375-455C-9EA6-DF929625EA0E}">
        <p15:presenceInfo xmlns:p15="http://schemas.microsoft.com/office/powerpoint/2012/main" userId="Victoria.Holbr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75524" autoAdjust="0"/>
  </p:normalViewPr>
  <p:slideViewPr>
    <p:cSldViewPr snapToGrid="0" snapToObjects="1" showGuides="1">
      <p:cViewPr varScale="1">
        <p:scale>
          <a:sx n="69" d="100"/>
          <a:sy n="69" d="100"/>
        </p:scale>
        <p:origin x="392" y="40"/>
      </p:cViewPr>
      <p:guideLst>
        <p:guide orient="horz" pos="1620"/>
        <p:guide pos="2880"/>
      </p:guideLst>
    </p:cSldViewPr>
  </p:slideViewPr>
  <p:outlineViewPr>
    <p:cViewPr>
      <p:scale>
        <a:sx n="33" d="100"/>
        <a:sy n="33" d="100"/>
      </p:scale>
      <p:origin x="0" y="-5116"/>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31B40-E65B-4E10-ACF4-E68AC5794D60}" type="doc">
      <dgm:prSet loTypeId="urn:microsoft.com/office/officeart/2005/8/layout/funnel1" loCatId="relationship" qsTypeId="urn:microsoft.com/office/officeart/2005/8/quickstyle/simple5" qsCatId="simple" csTypeId="urn:microsoft.com/office/officeart/2005/8/colors/accent1_2" csCatId="accent1" phldr="1"/>
      <dgm:spPr/>
      <dgm:t>
        <a:bodyPr/>
        <a:lstStyle/>
        <a:p>
          <a:endParaRPr lang="en-US"/>
        </a:p>
      </dgm:t>
    </dgm:pt>
    <dgm:pt modelId="{9C8C214C-AD13-49D9-8699-DE60F264A9B6}">
      <dgm:prSet phldrT="[Text]"/>
      <dgm:spPr/>
      <dgm:t>
        <a:bodyPr/>
        <a:lstStyle/>
        <a:p>
          <a:r>
            <a:rPr lang="en-US" b="1" dirty="0" smtClean="0"/>
            <a:t>Code/good practice</a:t>
          </a:r>
          <a:endParaRPr lang="en-US" b="1" dirty="0"/>
        </a:p>
      </dgm:t>
    </dgm:pt>
    <dgm:pt modelId="{2F4F83E0-6CDA-4413-BF16-DE44277CACB9}" type="parTrans" cxnId="{C3084899-EB6F-4E02-936D-799BB28C7CEE}">
      <dgm:prSet/>
      <dgm:spPr/>
      <dgm:t>
        <a:bodyPr/>
        <a:lstStyle/>
        <a:p>
          <a:endParaRPr lang="en-US"/>
        </a:p>
      </dgm:t>
    </dgm:pt>
    <dgm:pt modelId="{568AA4CB-CE32-46C2-9B58-3E1A7F987EEF}" type="sibTrans" cxnId="{C3084899-EB6F-4E02-936D-799BB28C7CEE}">
      <dgm:prSet/>
      <dgm:spPr/>
      <dgm:t>
        <a:bodyPr/>
        <a:lstStyle/>
        <a:p>
          <a:endParaRPr lang="en-US"/>
        </a:p>
      </dgm:t>
    </dgm:pt>
    <dgm:pt modelId="{BF6DEB18-D45B-4DB4-A58C-2CFDEC9BAEE5}">
      <dgm:prSet phldrT="[Text]" custT="1"/>
      <dgm:spPr/>
      <dgm:t>
        <a:bodyPr/>
        <a:lstStyle/>
        <a:p>
          <a:r>
            <a:rPr lang="en-US" sz="1100" b="1" dirty="0" smtClean="0"/>
            <a:t>Regulation/ law</a:t>
          </a:r>
          <a:endParaRPr lang="en-US" sz="1100" b="1" dirty="0"/>
        </a:p>
      </dgm:t>
    </dgm:pt>
    <dgm:pt modelId="{56FD0C9B-7F5F-4148-B2E3-D567C2BFC147}" type="parTrans" cxnId="{2950EA7D-8A17-496E-8932-6AFAC9F9FFE0}">
      <dgm:prSet/>
      <dgm:spPr/>
      <dgm:t>
        <a:bodyPr/>
        <a:lstStyle/>
        <a:p>
          <a:endParaRPr lang="en-US"/>
        </a:p>
      </dgm:t>
    </dgm:pt>
    <dgm:pt modelId="{DCA6EA9D-F550-4577-910E-525D33187737}" type="sibTrans" cxnId="{2950EA7D-8A17-496E-8932-6AFAC9F9FFE0}">
      <dgm:prSet/>
      <dgm:spPr/>
      <dgm:t>
        <a:bodyPr/>
        <a:lstStyle/>
        <a:p>
          <a:endParaRPr lang="en-US"/>
        </a:p>
      </dgm:t>
    </dgm:pt>
    <dgm:pt modelId="{2554B4D5-262A-4955-A130-6FEF09270D08}">
      <dgm:prSet phldrT="[Text]"/>
      <dgm:spPr/>
      <dgm:t>
        <a:bodyPr/>
        <a:lstStyle/>
        <a:p>
          <a:r>
            <a:rPr lang="en-US" dirty="0" smtClean="0"/>
            <a:t>Governing docs</a:t>
          </a:r>
          <a:endParaRPr lang="en-US" dirty="0"/>
        </a:p>
      </dgm:t>
    </dgm:pt>
    <dgm:pt modelId="{1B9AB37E-F114-4C3A-B9EA-B3B0FBB2DA1C}" type="parTrans" cxnId="{86EDB9EB-1B0D-44F5-B618-8865AFE7CD0E}">
      <dgm:prSet/>
      <dgm:spPr/>
      <dgm:t>
        <a:bodyPr/>
        <a:lstStyle/>
        <a:p>
          <a:endParaRPr lang="en-US"/>
        </a:p>
      </dgm:t>
    </dgm:pt>
    <dgm:pt modelId="{DD0B7BED-4E6D-41A8-9A6C-56F93D877785}" type="sibTrans" cxnId="{86EDB9EB-1B0D-44F5-B618-8865AFE7CD0E}">
      <dgm:prSet/>
      <dgm:spPr/>
      <dgm:t>
        <a:bodyPr/>
        <a:lstStyle/>
        <a:p>
          <a:endParaRPr lang="en-US"/>
        </a:p>
      </dgm:t>
    </dgm:pt>
    <dgm:pt modelId="{8A8790CA-FC73-45FF-906C-A7076E33C8F2}">
      <dgm:prSet phldrT="[Text]"/>
      <dgm:spPr/>
      <dgm:t>
        <a:bodyPr/>
        <a:lstStyle/>
        <a:p>
          <a:r>
            <a:rPr lang="en-US" dirty="0" smtClean="0"/>
            <a:t>HE governance</a:t>
          </a:r>
          <a:endParaRPr lang="en-US" dirty="0"/>
        </a:p>
      </dgm:t>
    </dgm:pt>
    <dgm:pt modelId="{2D0184FF-5E0B-4FA1-ACA1-A169E557385D}" type="parTrans" cxnId="{F04AB0EF-788A-4BCE-9C46-65B452DC73C2}">
      <dgm:prSet/>
      <dgm:spPr/>
      <dgm:t>
        <a:bodyPr/>
        <a:lstStyle/>
        <a:p>
          <a:endParaRPr lang="en-US"/>
        </a:p>
      </dgm:t>
    </dgm:pt>
    <dgm:pt modelId="{BE51C55D-40E1-4E40-A418-B95C3D07612B}" type="sibTrans" cxnId="{F04AB0EF-788A-4BCE-9C46-65B452DC73C2}">
      <dgm:prSet/>
      <dgm:spPr/>
      <dgm:t>
        <a:bodyPr/>
        <a:lstStyle/>
        <a:p>
          <a:endParaRPr lang="en-US"/>
        </a:p>
      </dgm:t>
    </dgm:pt>
    <dgm:pt modelId="{8453E1C9-7399-47D1-BAE7-790DD57DD41E}" type="pres">
      <dgm:prSet presAssocID="{DF631B40-E65B-4E10-ACF4-E68AC5794D60}" presName="Name0" presStyleCnt="0">
        <dgm:presLayoutVars>
          <dgm:chMax val="4"/>
          <dgm:resizeHandles val="exact"/>
        </dgm:presLayoutVars>
      </dgm:prSet>
      <dgm:spPr/>
      <dgm:t>
        <a:bodyPr/>
        <a:lstStyle/>
        <a:p>
          <a:endParaRPr lang="en-US"/>
        </a:p>
      </dgm:t>
    </dgm:pt>
    <dgm:pt modelId="{296A3FE2-B074-4DC4-BE77-03768957665A}" type="pres">
      <dgm:prSet presAssocID="{DF631B40-E65B-4E10-ACF4-E68AC5794D60}" presName="ellipse" presStyleLbl="trBgShp" presStyleIdx="0" presStyleCnt="1" custLinFactNeighborX="43" custLinFactNeighborY="11418"/>
      <dgm:spPr/>
    </dgm:pt>
    <dgm:pt modelId="{B21AA80C-F9FB-4338-B75D-DD72371598F4}" type="pres">
      <dgm:prSet presAssocID="{DF631B40-E65B-4E10-ACF4-E68AC5794D60}" presName="arrow1" presStyleLbl="fgShp" presStyleIdx="0" presStyleCnt="1"/>
      <dgm:spPr/>
    </dgm:pt>
    <dgm:pt modelId="{FDE45069-9EDE-4874-BC48-F80DE6AE2D05}" type="pres">
      <dgm:prSet presAssocID="{DF631B40-E65B-4E10-ACF4-E68AC5794D60}" presName="rectangle" presStyleLbl="revTx" presStyleIdx="0" presStyleCnt="1">
        <dgm:presLayoutVars>
          <dgm:bulletEnabled val="1"/>
        </dgm:presLayoutVars>
      </dgm:prSet>
      <dgm:spPr/>
      <dgm:t>
        <a:bodyPr/>
        <a:lstStyle/>
        <a:p>
          <a:endParaRPr lang="en-US"/>
        </a:p>
      </dgm:t>
    </dgm:pt>
    <dgm:pt modelId="{D109C991-BBDF-429E-BB96-CCF09DC8FBC6}" type="pres">
      <dgm:prSet presAssocID="{BF6DEB18-D45B-4DB4-A58C-2CFDEC9BAEE5}" presName="item1" presStyleLbl="node1" presStyleIdx="0" presStyleCnt="3">
        <dgm:presLayoutVars>
          <dgm:bulletEnabled val="1"/>
        </dgm:presLayoutVars>
      </dgm:prSet>
      <dgm:spPr/>
      <dgm:t>
        <a:bodyPr/>
        <a:lstStyle/>
        <a:p>
          <a:endParaRPr lang="en-US"/>
        </a:p>
      </dgm:t>
    </dgm:pt>
    <dgm:pt modelId="{7B4F1145-AAAD-44BE-8911-53E92B3CD0E1}" type="pres">
      <dgm:prSet presAssocID="{2554B4D5-262A-4955-A130-6FEF09270D08}" presName="item2" presStyleLbl="node1" presStyleIdx="1" presStyleCnt="3" custLinFactNeighborX="-6464" custLinFactNeighborY="1439">
        <dgm:presLayoutVars>
          <dgm:bulletEnabled val="1"/>
        </dgm:presLayoutVars>
      </dgm:prSet>
      <dgm:spPr/>
      <dgm:t>
        <a:bodyPr/>
        <a:lstStyle/>
        <a:p>
          <a:endParaRPr lang="en-US"/>
        </a:p>
      </dgm:t>
    </dgm:pt>
    <dgm:pt modelId="{28256B96-22B1-4892-A2C3-2600659F7713}" type="pres">
      <dgm:prSet presAssocID="{8A8790CA-FC73-45FF-906C-A7076E33C8F2}" presName="item3" presStyleLbl="node1" presStyleIdx="2" presStyleCnt="3" custLinFactNeighborX="18849" custLinFactNeighborY="-9090">
        <dgm:presLayoutVars>
          <dgm:bulletEnabled val="1"/>
        </dgm:presLayoutVars>
      </dgm:prSet>
      <dgm:spPr/>
      <dgm:t>
        <a:bodyPr/>
        <a:lstStyle/>
        <a:p>
          <a:endParaRPr lang="en-US"/>
        </a:p>
      </dgm:t>
    </dgm:pt>
    <dgm:pt modelId="{C949F713-9F75-450E-B87F-F489DE18F0F6}" type="pres">
      <dgm:prSet presAssocID="{DF631B40-E65B-4E10-ACF4-E68AC5794D60}" presName="funnel" presStyleLbl="trAlignAcc1" presStyleIdx="0" presStyleCnt="1" custScaleX="103858" custScaleY="114213" custLinFactNeighborX="-201" custLinFactNeighborY="4607"/>
      <dgm:spPr/>
    </dgm:pt>
  </dgm:ptLst>
  <dgm:cxnLst>
    <dgm:cxn modelId="{A0CAAF9D-4ACD-43B6-B810-F58C0F87E029}" type="presOf" srcId="{8A8790CA-FC73-45FF-906C-A7076E33C8F2}" destId="{FDE45069-9EDE-4874-BC48-F80DE6AE2D05}" srcOrd="0" destOrd="0" presId="urn:microsoft.com/office/officeart/2005/8/layout/funnel1"/>
    <dgm:cxn modelId="{F04AB0EF-788A-4BCE-9C46-65B452DC73C2}" srcId="{DF631B40-E65B-4E10-ACF4-E68AC5794D60}" destId="{8A8790CA-FC73-45FF-906C-A7076E33C8F2}" srcOrd="3" destOrd="0" parTransId="{2D0184FF-5E0B-4FA1-ACA1-A169E557385D}" sibTransId="{BE51C55D-40E1-4E40-A418-B95C3D07612B}"/>
    <dgm:cxn modelId="{C3084899-EB6F-4E02-936D-799BB28C7CEE}" srcId="{DF631B40-E65B-4E10-ACF4-E68AC5794D60}" destId="{9C8C214C-AD13-49D9-8699-DE60F264A9B6}" srcOrd="0" destOrd="0" parTransId="{2F4F83E0-6CDA-4413-BF16-DE44277CACB9}" sibTransId="{568AA4CB-CE32-46C2-9B58-3E1A7F987EEF}"/>
    <dgm:cxn modelId="{C78F3120-537C-4F5A-9C82-BE6B40139206}" type="presOf" srcId="{9C8C214C-AD13-49D9-8699-DE60F264A9B6}" destId="{28256B96-22B1-4892-A2C3-2600659F7713}" srcOrd="0" destOrd="0" presId="urn:microsoft.com/office/officeart/2005/8/layout/funnel1"/>
    <dgm:cxn modelId="{4E9261B7-657B-457E-99D4-687DDAE7B918}" type="presOf" srcId="{DF631B40-E65B-4E10-ACF4-E68AC5794D60}" destId="{8453E1C9-7399-47D1-BAE7-790DD57DD41E}" srcOrd="0" destOrd="0" presId="urn:microsoft.com/office/officeart/2005/8/layout/funnel1"/>
    <dgm:cxn modelId="{2950EA7D-8A17-496E-8932-6AFAC9F9FFE0}" srcId="{DF631B40-E65B-4E10-ACF4-E68AC5794D60}" destId="{BF6DEB18-D45B-4DB4-A58C-2CFDEC9BAEE5}" srcOrd="1" destOrd="0" parTransId="{56FD0C9B-7F5F-4148-B2E3-D567C2BFC147}" sibTransId="{DCA6EA9D-F550-4577-910E-525D33187737}"/>
    <dgm:cxn modelId="{8E442EB2-1510-4F1C-A4DC-05162AE6E62B}" type="presOf" srcId="{2554B4D5-262A-4955-A130-6FEF09270D08}" destId="{D109C991-BBDF-429E-BB96-CCF09DC8FBC6}" srcOrd="0" destOrd="0" presId="urn:microsoft.com/office/officeart/2005/8/layout/funnel1"/>
    <dgm:cxn modelId="{6BEACB6E-2946-4C50-B279-898937F4A10E}" type="presOf" srcId="{BF6DEB18-D45B-4DB4-A58C-2CFDEC9BAEE5}" destId="{7B4F1145-AAAD-44BE-8911-53E92B3CD0E1}" srcOrd="0" destOrd="0" presId="urn:microsoft.com/office/officeart/2005/8/layout/funnel1"/>
    <dgm:cxn modelId="{86EDB9EB-1B0D-44F5-B618-8865AFE7CD0E}" srcId="{DF631B40-E65B-4E10-ACF4-E68AC5794D60}" destId="{2554B4D5-262A-4955-A130-6FEF09270D08}" srcOrd="2" destOrd="0" parTransId="{1B9AB37E-F114-4C3A-B9EA-B3B0FBB2DA1C}" sibTransId="{DD0B7BED-4E6D-41A8-9A6C-56F93D877785}"/>
    <dgm:cxn modelId="{2A0C2502-027C-4843-975A-B014BD249CC7}" type="presParOf" srcId="{8453E1C9-7399-47D1-BAE7-790DD57DD41E}" destId="{296A3FE2-B074-4DC4-BE77-03768957665A}" srcOrd="0" destOrd="0" presId="urn:microsoft.com/office/officeart/2005/8/layout/funnel1"/>
    <dgm:cxn modelId="{29D98CC8-4E7A-4D81-A5D9-13F7C571D119}" type="presParOf" srcId="{8453E1C9-7399-47D1-BAE7-790DD57DD41E}" destId="{B21AA80C-F9FB-4338-B75D-DD72371598F4}" srcOrd="1" destOrd="0" presId="urn:microsoft.com/office/officeart/2005/8/layout/funnel1"/>
    <dgm:cxn modelId="{B9E39F14-F951-466F-909E-AC0BD1876D93}" type="presParOf" srcId="{8453E1C9-7399-47D1-BAE7-790DD57DD41E}" destId="{FDE45069-9EDE-4874-BC48-F80DE6AE2D05}" srcOrd="2" destOrd="0" presId="urn:microsoft.com/office/officeart/2005/8/layout/funnel1"/>
    <dgm:cxn modelId="{7AF9D7F7-8403-4DA9-AECE-066D0E744403}" type="presParOf" srcId="{8453E1C9-7399-47D1-BAE7-790DD57DD41E}" destId="{D109C991-BBDF-429E-BB96-CCF09DC8FBC6}" srcOrd="3" destOrd="0" presId="urn:microsoft.com/office/officeart/2005/8/layout/funnel1"/>
    <dgm:cxn modelId="{3B9A812D-D57E-44CC-9454-A90A115EB1EA}" type="presParOf" srcId="{8453E1C9-7399-47D1-BAE7-790DD57DD41E}" destId="{7B4F1145-AAAD-44BE-8911-53E92B3CD0E1}" srcOrd="4" destOrd="0" presId="urn:microsoft.com/office/officeart/2005/8/layout/funnel1"/>
    <dgm:cxn modelId="{B6ED361D-9E51-4B5A-81DC-8C0E6B663314}" type="presParOf" srcId="{8453E1C9-7399-47D1-BAE7-790DD57DD41E}" destId="{28256B96-22B1-4892-A2C3-2600659F7713}" srcOrd="5" destOrd="0" presId="urn:microsoft.com/office/officeart/2005/8/layout/funnel1"/>
    <dgm:cxn modelId="{FB885C8E-1003-485C-BCAB-0F71F6658F07}" type="presParOf" srcId="{8453E1C9-7399-47D1-BAE7-790DD57DD41E}" destId="{C949F713-9F75-450E-B87F-F489DE18F0F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A3FE2-B074-4DC4-BE77-03768957665A}">
      <dsp:nvSpPr>
        <dsp:cNvPr id="0" name=""/>
        <dsp:cNvSpPr/>
      </dsp:nvSpPr>
      <dsp:spPr>
        <a:xfrm>
          <a:off x="1405174" y="428625"/>
          <a:ext cx="3545560" cy="12313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AA80C-F9FB-4338-B75D-DD72371598F4}">
      <dsp:nvSpPr>
        <dsp:cNvPr id="0" name=""/>
        <dsp:cNvSpPr/>
      </dsp:nvSpPr>
      <dsp:spPr>
        <a:xfrm>
          <a:off x="2838365" y="3303133"/>
          <a:ext cx="687124" cy="439759"/>
        </a:xfrm>
        <a:prstGeom prst="down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FDE45069-9EDE-4874-BC48-F80DE6AE2D05}">
      <dsp:nvSpPr>
        <dsp:cNvPr id="0" name=""/>
        <dsp:cNvSpPr/>
      </dsp:nvSpPr>
      <dsp:spPr>
        <a:xfrm>
          <a:off x="1532829" y="3654941"/>
          <a:ext cx="3298196" cy="82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HE governance</a:t>
          </a:r>
          <a:endParaRPr lang="en-US" sz="3000" kern="1200" dirty="0"/>
        </a:p>
      </dsp:txBody>
      <dsp:txXfrm>
        <a:off x="1532829" y="3654941"/>
        <a:ext cx="3298196" cy="824549"/>
      </dsp:txXfrm>
    </dsp:sp>
    <dsp:sp modelId="{D109C991-BBDF-429E-BB96-CCF09DC8FBC6}">
      <dsp:nvSpPr>
        <dsp:cNvPr id="0" name=""/>
        <dsp:cNvSpPr/>
      </dsp:nvSpPr>
      <dsp:spPr>
        <a:xfrm>
          <a:off x="2692695" y="1614457"/>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Governing docs</a:t>
          </a:r>
          <a:endParaRPr lang="en-US" sz="1200" kern="1200" dirty="0"/>
        </a:p>
      </dsp:txBody>
      <dsp:txXfrm>
        <a:off x="2873824" y="1795586"/>
        <a:ext cx="874565" cy="874565"/>
      </dsp:txXfrm>
    </dsp:sp>
    <dsp:sp modelId="{7B4F1145-AAAD-44BE-8911-53E92B3CD0E1}">
      <dsp:nvSpPr>
        <dsp:cNvPr id="0" name=""/>
        <dsp:cNvSpPr/>
      </dsp:nvSpPr>
      <dsp:spPr>
        <a:xfrm>
          <a:off x="1727730" y="704362"/>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Regulation/ law</a:t>
          </a:r>
          <a:endParaRPr lang="en-US" sz="1100" b="1" kern="1200" dirty="0"/>
        </a:p>
      </dsp:txBody>
      <dsp:txXfrm>
        <a:off x="1908859" y="885491"/>
        <a:ext cx="874565" cy="874565"/>
      </dsp:txXfrm>
    </dsp:sp>
    <dsp:sp modelId="{28256B96-22B1-4892-A2C3-2600659F7713}">
      <dsp:nvSpPr>
        <dsp:cNvPr id="0" name=""/>
        <dsp:cNvSpPr/>
      </dsp:nvSpPr>
      <dsp:spPr>
        <a:xfrm>
          <a:off x="3305116" y="275100"/>
          <a:ext cx="1236823" cy="12368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Code/good practice</a:t>
          </a:r>
          <a:endParaRPr lang="en-US" sz="1200" b="1" kern="1200" dirty="0"/>
        </a:p>
      </dsp:txBody>
      <dsp:txXfrm>
        <a:off x="3486245" y="456229"/>
        <a:ext cx="874565" cy="874565"/>
      </dsp:txXfrm>
    </dsp:sp>
    <dsp:sp modelId="{C949F713-9F75-450E-B87F-F489DE18F0F6}">
      <dsp:nvSpPr>
        <dsp:cNvPr id="0" name=""/>
        <dsp:cNvSpPr/>
      </dsp:nvSpPr>
      <dsp:spPr>
        <a:xfrm>
          <a:off x="1176019" y="59922"/>
          <a:ext cx="3996347" cy="35158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93712"/>
          </a:xfrm>
          <a:prstGeom prst="rect">
            <a:avLst/>
          </a:prstGeom>
        </p:spPr>
        <p:txBody>
          <a:bodyPr vert="horz" lIns="91440" tIns="45720" rIns="91440" bIns="45720" rtlCol="0"/>
          <a:lstStyle>
            <a:lvl1pPr algn="r">
              <a:defRPr sz="1200"/>
            </a:lvl1pPr>
          </a:lstStyle>
          <a:p>
            <a:fld id="{892E1094-75F3-5840-8920-42DDDEE6F4D0}" type="datetimeFigureOut">
              <a:rPr lang="en-US" smtClean="0"/>
              <a:t>3/10/2021</a:t>
            </a:fld>
            <a:endParaRPr lang="en-US" dirty="0"/>
          </a:p>
        </p:txBody>
      </p:sp>
      <p:sp>
        <p:nvSpPr>
          <p:cNvPr id="4" name="Footer Placeholder 3"/>
          <p:cNvSpPr>
            <a:spLocks noGrp="1"/>
          </p:cNvSpPr>
          <p:nvPr>
            <p:ph type="ftr" sz="quarter" idx="2"/>
          </p:nvPr>
        </p:nvSpPr>
        <p:spPr>
          <a:xfrm>
            <a:off x="0" y="9378824"/>
            <a:ext cx="29718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9378824"/>
            <a:ext cx="2971800" cy="493712"/>
          </a:xfrm>
          <a:prstGeom prst="rect">
            <a:avLst/>
          </a:prstGeom>
        </p:spPr>
        <p:txBody>
          <a:bodyPr vert="horz" lIns="91440" tIns="45720" rIns="91440" bIns="45720" rtlCol="0" anchor="b"/>
          <a:lstStyle>
            <a:lvl1pPr algn="r">
              <a:defRPr sz="1200"/>
            </a:lvl1pPr>
          </a:lstStyle>
          <a:p>
            <a:fld id="{D3995F25-09BD-9548-839F-C6968BE2232B}" type="slidenum">
              <a:rPr lang="en-US" smtClean="0"/>
              <a:t>‹#›</a:t>
            </a:fld>
            <a:endParaRPr lang="en-US" dirty="0"/>
          </a:p>
        </p:txBody>
      </p:sp>
    </p:spTree>
    <p:extLst>
      <p:ext uri="{BB962C8B-B14F-4D97-AF65-F5344CB8AC3E}">
        <p14:creationId xmlns:p14="http://schemas.microsoft.com/office/powerpoint/2010/main" val="71378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F6E76EF1-1166-4C8F-943B-778A87DAF8F1}" type="datetimeFigureOut">
              <a:rPr lang="en-GB" smtClean="0"/>
              <a:t>10/03/2021</a:t>
            </a:fld>
            <a:endParaRPr lang="en-GB" dirty="0"/>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FD3B0656-1BBA-4071-8B1C-F76B66225C48}" type="slidenum">
              <a:rPr lang="en-GB" smtClean="0"/>
              <a:t>‹#›</a:t>
            </a:fld>
            <a:endParaRPr lang="en-GB" dirty="0"/>
          </a:p>
        </p:txBody>
      </p:sp>
    </p:spTree>
    <p:extLst>
      <p:ext uri="{BB962C8B-B14F-4D97-AF65-F5344CB8AC3E}">
        <p14:creationId xmlns:p14="http://schemas.microsoft.com/office/powerpoint/2010/main" val="213529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1</a:t>
            </a:fld>
            <a:endParaRPr lang="en-GB" dirty="0"/>
          </a:p>
        </p:txBody>
      </p:sp>
    </p:spTree>
    <p:extLst>
      <p:ext uri="{BB962C8B-B14F-4D97-AF65-F5344CB8AC3E}">
        <p14:creationId xmlns:p14="http://schemas.microsoft.com/office/powerpoint/2010/main" val="272548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a simplified version of what the HE system looked like in England. The red labels denote the formal government structures. But this was not a highly regulated approach – the system operated with a very high degree of autonomy given to providers. The key lever government had was the public funding given to institutions via the funding council. </a:t>
            </a:r>
          </a:p>
          <a:p>
            <a:endParaRPr lang="en-GB" baseline="0" dirty="0" smtClean="0"/>
          </a:p>
          <a:p>
            <a:r>
              <a:rPr lang="en-GB" baseline="0" dirty="0" smtClean="0"/>
              <a:t>Note that there is a line between the funding council and the advancement body, so the government was keen to fund and support the development of practice and people in support of government aims and a healthy system. </a:t>
            </a:r>
          </a:p>
          <a:p>
            <a:r>
              <a:rPr lang="en-GB" baseline="0" dirty="0" smtClean="0"/>
              <a:t>Note that the primary relationship on academic quality matters is at a relatively low level between the quality agency and the institution – was it too focussed on process not outcomes? </a:t>
            </a:r>
          </a:p>
          <a:p>
            <a:r>
              <a:rPr lang="en-GB" baseline="0" dirty="0" smtClean="0"/>
              <a:t>We will return to the role of the Vice Chancellors Group and the Chairs Group later. </a:t>
            </a:r>
          </a:p>
          <a:p>
            <a:r>
              <a:rPr lang="en-GB" baseline="0" dirty="0" smtClean="0"/>
              <a:t>Note that students feel set apart from the system in any formal sense. </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17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baseline="0" dirty="0" smtClean="0"/>
              <a:t>So who was doing what to ensure that HE participation increased and education was of good quality? </a:t>
            </a:r>
            <a:endParaRPr lang="en-GB" baseline="0" dirty="0" smtClean="0"/>
          </a:p>
          <a:p>
            <a:pPr marL="0" indent="0">
              <a:buFontTx/>
              <a:buNone/>
            </a:pPr>
            <a:endParaRPr lang="en-GB" dirty="0" smtClean="0"/>
          </a:p>
          <a:p>
            <a:pPr marL="0" indent="0">
              <a:buFontTx/>
              <a:buNone/>
            </a:pPr>
            <a:r>
              <a:rPr lang="en-GB" dirty="0" smtClean="0"/>
              <a:t>I will draw out</a:t>
            </a:r>
            <a:r>
              <a:rPr lang="en-GB" baseline="0" dirty="0" smtClean="0"/>
              <a:t> a few key points. </a:t>
            </a:r>
          </a:p>
          <a:p>
            <a:pPr marL="0" indent="0">
              <a:buFontTx/>
              <a:buNone/>
            </a:pPr>
            <a:r>
              <a:rPr lang="en-GB" baseline="0" dirty="0" smtClean="0"/>
              <a:t>Funding was used as the main lever, </a:t>
            </a:r>
          </a:p>
          <a:p>
            <a:pPr marL="0" indent="0">
              <a:buFontTx/>
              <a:buNone/>
            </a:pPr>
            <a:r>
              <a:rPr lang="en-GB" baseline="0" dirty="0" smtClean="0"/>
              <a:t> - either to increase or decrease student numbers through caps on how many places the government would fund</a:t>
            </a:r>
          </a:p>
          <a:p>
            <a:pPr marL="0" indent="0">
              <a:buFontTx/>
              <a:buNone/>
            </a:pPr>
            <a:r>
              <a:rPr lang="en-GB" baseline="0" dirty="0" smtClean="0"/>
              <a:t> - to fund programmes such as outreach into regions and communities with low participation rates</a:t>
            </a:r>
          </a:p>
          <a:p>
            <a:pPr marL="171450" indent="-171450">
              <a:buFontTx/>
              <a:buChar char="-"/>
            </a:pPr>
            <a:r>
              <a:rPr lang="en-GB" baseline="0" dirty="0" smtClean="0"/>
              <a:t>to develop practice such as learning and teaching improvements</a:t>
            </a:r>
          </a:p>
          <a:p>
            <a:pPr marL="171450" indent="-171450">
              <a:buFontTx/>
              <a:buChar char="-"/>
            </a:pPr>
            <a:r>
              <a:rPr lang="en-GB" baseline="0" dirty="0" smtClean="0"/>
              <a:t>To try new types of courses or subjects</a:t>
            </a:r>
          </a:p>
          <a:p>
            <a:pPr marL="0" indent="0">
              <a:buFontTx/>
              <a:buNone/>
            </a:pPr>
            <a:r>
              <a:rPr lang="en-GB" baseline="0" dirty="0" smtClean="0"/>
              <a:t>The other feature was regular inspection by the quality agency for education and by the funding council for overall approach to governance and assurance. These were fairly formulaic and process driven. Reports delivered action plans, but very little sanction or implications. </a:t>
            </a: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8549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within the institution, governance regarding quality of the student experience was largely left as a managerial task within the committees and structures of the institution. The governing body did not play a very active role in education matters, but would focus on overall strategy, growth, financial resilience. League table performance often a key measure of success. </a:t>
            </a:r>
          </a:p>
          <a:p>
            <a:r>
              <a:rPr lang="en-GB" baseline="0" dirty="0" smtClean="0"/>
              <a:t>Students as stakeholders in governance and being able to add value to how their student experience could be improved was an emerging theme, but not yet considered important by the system overall. The same is true of employer engagement</a:t>
            </a:r>
          </a:p>
          <a:p>
            <a:r>
              <a:rPr lang="en-GB" baseline="0" dirty="0" smtClean="0"/>
              <a:t>Overall, highly autonomous institutions could get on with things and keep their funders happy quite easily. </a:t>
            </a:r>
          </a:p>
          <a:p>
            <a:r>
              <a:rPr lang="en-GB" baseline="0" dirty="0" smtClean="0"/>
              <a:t>The incentive to drive up participation and quality relied heavily on values.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02570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baseline="0" dirty="0" smtClean="0"/>
              <a:t>So what changed and why?</a:t>
            </a:r>
          </a:p>
          <a:p>
            <a:endParaRPr lang="en-GB" baseline="0" dirty="0" smtClean="0"/>
          </a:p>
          <a:p>
            <a:pPr marL="0" indent="0">
              <a:buFontTx/>
              <a:buNone/>
            </a:pPr>
            <a:r>
              <a:rPr lang="en-GB" dirty="0" smtClean="0"/>
              <a:t>Broadly, England has one of the most expensive HE systems in</a:t>
            </a:r>
            <a:r>
              <a:rPr lang="en-GB" baseline="0" dirty="0" smtClean="0"/>
              <a:t> the world. Government believed that institutions were receiving too much public money for not enough accountability. Particularly, they grew concerned about the quality of teaching and outcomes being fair for all students. They also thought progress was not being made quickly enough on social mobility – so a focus on not just getting students into higher education, but what did they go on to do afterwards? What value was HE really providing to students and the taxpayer? A very difficult question to answer. </a:t>
            </a:r>
          </a:p>
          <a:p>
            <a:pPr marL="0" indent="0">
              <a:buFontTx/>
              <a:buNone/>
            </a:pPr>
            <a:r>
              <a:rPr lang="en-GB" baseline="0" dirty="0" smtClean="0"/>
              <a:t>This created the political case for change and a new regulatory system came into being in 2018. </a:t>
            </a:r>
          </a:p>
          <a:p>
            <a:pPr marL="0" indent="0">
              <a:buFontTx/>
              <a:buNone/>
            </a:pPr>
            <a:r>
              <a:rPr lang="en-GB" baseline="0" dirty="0" smtClean="0"/>
              <a:t>The key aspects of this are:</a:t>
            </a:r>
          </a:p>
          <a:p>
            <a:pPr marL="0" indent="0">
              <a:buFontTx/>
              <a:buNone/>
            </a:pPr>
            <a:r>
              <a:rPr lang="en-GB" dirty="0" smtClean="0"/>
              <a:t>The main</a:t>
            </a:r>
            <a:r>
              <a:rPr lang="en-GB" baseline="0" dirty="0" smtClean="0"/>
              <a:t> lever is no longer funding, it is regulation and the ability to comply with the conditions set by the regulator. But it importantly takes a risk-based approach, so we don’t have inspection on a regular basis, but only when the regulator thinks necessary. </a:t>
            </a:r>
          </a:p>
          <a:p>
            <a:pPr marL="0" indent="0">
              <a:buFontTx/>
              <a:buNone/>
            </a:pPr>
            <a:r>
              <a:rPr lang="en-GB" baseline="0" dirty="0" smtClean="0"/>
              <a:t>And crucially for institutions, the expectations of the regulator more explicit and place much more onus on the institution’s governance at the highest level to be assured about standards and quality, as much as financial sustainability. </a:t>
            </a:r>
          </a:p>
          <a:p>
            <a:pPr marL="0" indent="0">
              <a:buFontTx/>
              <a:buNone/>
            </a:pPr>
            <a:r>
              <a:rPr lang="en-GB" baseline="0" dirty="0" smtClean="0"/>
              <a:t>So the stars here represent what has changed – funder to regulator, students at the heart of things, and the primacy of institutional governance. </a:t>
            </a:r>
          </a:p>
          <a:p>
            <a:pPr marL="0" indent="0">
              <a:buFontTx/>
              <a:buNone/>
            </a:pPr>
            <a:r>
              <a:rPr lang="en-GB" baseline="0" dirty="0" smtClean="0"/>
              <a:t>Another key element is that the regulator does not see a key role for itself in advancing practice or developing the system i.e. teaching and learning practice or leadership capability. It sees those as matters for institutions and continuous improvement. The only area it does provide support around is access and participation.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3140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a:p>
            <a:pPr marL="0" indent="0">
              <a:buFontTx/>
              <a:buNone/>
            </a:pPr>
            <a:r>
              <a:rPr lang="en-GB" dirty="0" smtClean="0"/>
              <a:t>Again there is lots of detail here and I highlight a few key points. </a:t>
            </a:r>
          </a:p>
          <a:p>
            <a:pPr marL="0" indent="0">
              <a:buFontTx/>
              <a:buNone/>
            </a:pPr>
            <a:r>
              <a:rPr lang="en-GB" dirty="0" smtClean="0"/>
              <a:t>The primacy of the conditions of registration as driving practice,</a:t>
            </a:r>
            <a:r>
              <a:rPr lang="en-GB" baseline="0" dirty="0" smtClean="0"/>
              <a:t> especially on access and participation where targets are set.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2834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baseline="0" dirty="0" smtClean="0"/>
              <a:t>where this has arguably made a big difference is the approach to governance within the institution as it relates to student numbers and quality of education. </a:t>
            </a:r>
            <a:endParaRPr lang="en-GB" baseline="0" dirty="0" smtClean="0"/>
          </a:p>
          <a:p>
            <a:pPr marL="171450" indent="-171450">
              <a:buFontTx/>
              <a:buChar char="-"/>
            </a:pPr>
            <a:r>
              <a:rPr lang="en-GB" dirty="0" smtClean="0"/>
              <a:t>The clear regulatory expectations mean governing bodes have to know more, understand</a:t>
            </a:r>
            <a:r>
              <a:rPr lang="en-GB" baseline="0" dirty="0" smtClean="0"/>
              <a:t> more and it is their assurance that matters to the regulator.</a:t>
            </a:r>
          </a:p>
          <a:p>
            <a:pPr marL="171450" indent="-171450">
              <a:buFontTx/>
              <a:buChar char="-"/>
            </a:pPr>
            <a:r>
              <a:rPr lang="en-GB" baseline="0" dirty="0" smtClean="0"/>
              <a:t>But the burden of compliance is higher as more evidence is sought and needed. </a:t>
            </a:r>
          </a:p>
          <a:p>
            <a:pPr marL="171450" indent="-171450">
              <a:buFontTx/>
              <a:buChar char="-"/>
            </a:pPr>
            <a:r>
              <a:rPr lang="en-GB" baseline="0" dirty="0" smtClean="0"/>
              <a:t>However, students as stakeholders in governance are front and centre. This is also translating to other stakeholders. </a:t>
            </a:r>
          </a:p>
          <a:p>
            <a:pPr marL="171450" indent="-171450">
              <a:buFontTx/>
              <a:buChar char="-"/>
            </a:pPr>
            <a:endParaRPr lang="en-GB" baseline="0" dirty="0" smtClean="0"/>
          </a:p>
          <a:p>
            <a:pPr marL="0" indent="0">
              <a:buFontTx/>
              <a:buNone/>
            </a:pPr>
            <a:r>
              <a:rPr lang="en-GB" baseline="0" dirty="0" smtClean="0"/>
              <a:t>So what does this comparison between the old system and the new tell us? Clearly, different actors in the system can use different levers, but incentives need to be used carefully. There are advantages and disadvantages to both approaches, and it is still too early to tell in England, which is best for delivering the government’s aims.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017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a:p>
            <a:pPr marL="0" indent="0">
              <a:buFontTx/>
              <a:buNone/>
            </a:pPr>
            <a:r>
              <a:rPr lang="en-GB" dirty="0" smtClean="0"/>
              <a:t>Clearly</a:t>
            </a:r>
            <a:r>
              <a:rPr lang="en-GB" baseline="0" dirty="0" smtClean="0"/>
              <a:t> the relationship between the regulatory bodies and the institutions themselves is key, but other actors can also play key roles.</a:t>
            </a:r>
          </a:p>
          <a:p>
            <a:pPr marL="0" indent="0">
              <a:buFontTx/>
              <a:buNone/>
            </a:pPr>
            <a:endParaRPr lang="en-GB" baseline="0" dirty="0" smtClean="0"/>
          </a:p>
          <a:p>
            <a:pPr marL="0" indent="0">
              <a:buFontTx/>
              <a:buNone/>
            </a:pPr>
            <a:r>
              <a:rPr lang="en-GB" baseline="0" dirty="0" smtClean="0"/>
              <a:t>In England there are three key groups that influence practice and behaviours by institutions and can be seen as self-regulation. </a:t>
            </a:r>
          </a:p>
          <a:p>
            <a:pPr marL="0" indent="0">
              <a:buFontTx/>
              <a:buNone/>
            </a:pPr>
            <a:r>
              <a:rPr lang="en-GB" baseline="0" dirty="0" smtClean="0"/>
              <a:t>The Chairs group develops and issues voluntary codes of conduct on institutional governance. Adherence to these can be used as evidence to submit to the regulator that you are meeting your conditions. </a:t>
            </a:r>
          </a:p>
          <a:p>
            <a:pPr marL="0" indent="0">
              <a:buFontTx/>
              <a:buNone/>
            </a:pPr>
            <a:r>
              <a:rPr lang="en-GB" baseline="0" dirty="0" smtClean="0"/>
              <a:t>The Vice Chancellors Group provides a forum for universities to have a shared voice or take forward initiatives in their own right. They also lobby government and the regulator. </a:t>
            </a:r>
          </a:p>
          <a:p>
            <a:pPr marL="0" indent="0">
              <a:buFontTx/>
              <a:buNone/>
            </a:pPr>
            <a:r>
              <a:rPr lang="en-GB" baseline="0" dirty="0" smtClean="0"/>
              <a:t>The advancement body provides services to enhance practice and accredit success, giving the sector confidence in what is doing and recognition for key achievements. It responds to the needs identified by its members – the universities – and so helps keep the system healthy. </a:t>
            </a:r>
          </a:p>
          <a:p>
            <a:pPr marL="0" indent="0">
              <a:buFontTx/>
              <a:buNone/>
            </a:pP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61458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talk briefly about university level governance</a:t>
            </a:r>
            <a:r>
              <a:rPr lang="en-GB" baseline="0" dirty="0" smtClean="0"/>
              <a:t> and effectiveness. </a:t>
            </a:r>
          </a:p>
          <a:p>
            <a:r>
              <a:rPr lang="en-GB" baseline="0" dirty="0" smtClean="0"/>
              <a:t>In England it is these factors which make up the governance approach. The most important one of these being culture.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17</a:t>
            </a:fld>
            <a:endParaRPr lang="en-GB" dirty="0"/>
          </a:p>
        </p:txBody>
      </p:sp>
    </p:spTree>
    <p:extLst>
      <p:ext uri="{BB962C8B-B14F-4D97-AF65-F5344CB8AC3E}">
        <p14:creationId xmlns:p14="http://schemas.microsoft.com/office/powerpoint/2010/main" val="322497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why is culture so important to governance? </a:t>
            </a:r>
          </a:p>
          <a:p>
            <a:r>
              <a:rPr lang="en-GB" baseline="0" dirty="0" smtClean="0"/>
              <a:t>Because it looks beyond the processes and structures - although those remain important – and considers the ways of doing things that mean that results can be achieved best. It is about collegiality but also about professionalism. Much research has been undertaken into how Boards work, and how strategy is delivered. The key thing people come back to is culture. And this famous phrase ‘culture easts strategy for breakfast’. Meaning if you do not understand your culture and it is not conducive to delivering your goals, your strategy won’t exist for long. </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70022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Diversity of perspective is one of the key things we are working on in HE governance. Who gets a seat at the table matters and it matters to building trust and confidence with our stakeholders.</a:t>
            </a:r>
          </a:p>
          <a:p>
            <a:r>
              <a:rPr lang="en-GB" baseline="0" dirty="0" smtClean="0"/>
              <a:t>More than that though, there is emerging, strong evidence in the corporate sector that diverse boards and leadership lead to better performing organisations. If we are serious about equality in society and social mobility, then we need to ensure that reaches into our governance systems at all levels. If there is opportunity to strengthen that, it should be taken.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8053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Victoria Holbrook. I am delighted to be speaking to you today. </a:t>
            </a:r>
          </a:p>
          <a:p>
            <a:r>
              <a:rPr lang="en-US" dirty="0" smtClean="0"/>
              <a:t>I am Assistant Director with responsibility</a:t>
            </a:r>
            <a:r>
              <a:rPr lang="en-US" baseline="0" dirty="0" smtClean="0"/>
              <a:t> for higher education governance at Advance HE.</a:t>
            </a:r>
          </a:p>
          <a:p>
            <a:r>
              <a:rPr lang="en-US" baseline="0" dirty="0" smtClean="0"/>
              <a:t>We train nearly 1000 governors and governance professionals every year.</a:t>
            </a:r>
          </a:p>
          <a:p>
            <a:r>
              <a:rPr lang="en-US" baseline="0" dirty="0" smtClean="0"/>
              <a:t>We conduct reviews of governance effectiveness at universities.</a:t>
            </a:r>
          </a:p>
          <a:p>
            <a:r>
              <a:rPr lang="en-US" baseline="0" dirty="0" smtClean="0"/>
              <a:t>We share practice and lead change projects such as how to diversify the membership of governing bodies.</a:t>
            </a:r>
          </a:p>
          <a:p>
            <a:r>
              <a:rPr lang="en-US" baseline="0" dirty="0" smtClean="0"/>
              <a:t>My background is as a senior public servant, working for the English government bodies for higher education on funding and regulatory policy in a number of areas such as widening participation, health education provision and effective university governance. I experienced the change in regulatory system and approach in England which took place in 2018 and I will reflect on that today. </a:t>
            </a:r>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2</a:t>
            </a:fld>
            <a:endParaRPr lang="en-GB" dirty="0"/>
          </a:p>
        </p:txBody>
      </p:sp>
    </p:spTree>
    <p:extLst>
      <p:ext uri="{BB962C8B-B14F-4D97-AF65-F5344CB8AC3E}">
        <p14:creationId xmlns:p14="http://schemas.microsoft.com/office/powerpoint/2010/main" val="3853365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a:p>
            <a:pPr marL="0" indent="0">
              <a:buFontTx/>
              <a:buNone/>
            </a:pPr>
            <a:r>
              <a:rPr lang="en-GB" dirty="0" smtClean="0"/>
              <a:t>We have a framework which we use at Advance HE when we evaluate</a:t>
            </a:r>
            <a:r>
              <a:rPr lang="en-GB" baseline="0" dirty="0" smtClean="0"/>
              <a:t> the effectiveness of universities governance. It is based on research and the themes I identified at the beginning of this session. It helps us understand how far governance is delivering against those two key tests of purpose – confidence and trust for stakeholders, and delivering what you ought to be. </a:t>
            </a:r>
          </a:p>
          <a:p>
            <a:pPr marL="0" indent="0">
              <a:buFontTx/>
              <a:buNone/>
            </a:pPr>
            <a:r>
              <a:rPr lang="en-GB" baseline="0" dirty="0" smtClean="0"/>
              <a:t>While university governance in the UK is generally well developed, it is still adapting to shifts in the regulatory and operating environment . Effectiveness needs to be tested regularly to ensure continuous improvement. </a:t>
            </a:r>
          </a:p>
          <a:p>
            <a:pPr marL="0" indent="0">
              <a:buFontTx/>
              <a:buNone/>
            </a:pPr>
            <a:r>
              <a:rPr lang="en-GB" baseline="0" dirty="0" smtClean="0"/>
              <a:t>When we analyse all the work we do with institutions, we still find there are some persistent issues, around diversity, induction, confidence to assure academic matters, clarity around strategy and performance. We also find that universities tend to rate themselves better than our judgement would rate them. So having checks and balances is a good thing. It is our job to hold the mirror up and support the system to be the best it can be.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1702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stopping here. I have noted some references,</a:t>
            </a:r>
            <a:r>
              <a:rPr lang="en-GB" baseline="0" dirty="0" smtClean="0"/>
              <a:t> but I hope that has been a useful exploration of governance systems at work to deliver strategy, the roles different actors can play and some of the choices we have in ensuring governance is fit for purpose. </a:t>
            </a:r>
          </a:p>
          <a:p>
            <a:r>
              <a:rPr lang="en-GB" baseline="0" dirty="0" smtClean="0"/>
              <a:t>Thank you. </a:t>
            </a:r>
          </a:p>
        </p:txBody>
      </p:sp>
      <p:sp>
        <p:nvSpPr>
          <p:cNvPr id="4" name="Slide Number Placeholder 3"/>
          <p:cNvSpPr>
            <a:spLocks noGrp="1"/>
          </p:cNvSpPr>
          <p:nvPr>
            <p:ph type="sldNum" sz="quarter" idx="10"/>
          </p:nvPr>
        </p:nvSpPr>
        <p:spPr/>
        <p:txBody>
          <a:bodyPr/>
          <a:lstStyle/>
          <a:p>
            <a:fld id="{FD3B0656-1BBA-4071-8B1C-F76B66225C48}" type="slidenum">
              <a:rPr lang="en-GB" smtClean="0"/>
              <a:t>21</a:t>
            </a:fld>
            <a:endParaRPr lang="en-GB" dirty="0"/>
          </a:p>
        </p:txBody>
      </p:sp>
    </p:spTree>
    <p:extLst>
      <p:ext uri="{BB962C8B-B14F-4D97-AF65-F5344CB8AC3E}">
        <p14:creationId xmlns:p14="http://schemas.microsoft.com/office/powerpoint/2010/main" val="44548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B0656-1BBA-4071-8B1C-F76B66225C48}" type="slidenum">
              <a:rPr lang="en-GB" smtClean="0"/>
              <a:t>22</a:t>
            </a:fld>
            <a:endParaRPr lang="en-GB" dirty="0"/>
          </a:p>
        </p:txBody>
      </p:sp>
    </p:spTree>
    <p:extLst>
      <p:ext uri="{BB962C8B-B14F-4D97-AF65-F5344CB8AC3E}">
        <p14:creationId xmlns:p14="http://schemas.microsoft.com/office/powerpoint/2010/main" val="226324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 have been asked to talk about how governance can work effectively to deliver the country’s aims and ambitions for higher education. </a:t>
            </a:r>
          </a:p>
          <a:p>
            <a:pPr marL="0" indent="0">
              <a:buNone/>
            </a:pPr>
            <a:r>
              <a:rPr lang="en-US" baseline="0" dirty="0" smtClean="0"/>
              <a:t>We will cover:</a:t>
            </a:r>
          </a:p>
          <a:p>
            <a:pPr marL="0" indent="0">
              <a:buNone/>
            </a:pPr>
            <a:r>
              <a:rPr lang="en-US" baseline="0" dirty="0" smtClean="0"/>
              <a:t>What a systems approach to governance can look like.</a:t>
            </a:r>
          </a:p>
          <a:p>
            <a:pPr marL="0" indent="0">
              <a:buNone/>
            </a:pPr>
            <a:r>
              <a:rPr lang="en-US" baseline="0" dirty="0" smtClean="0"/>
              <a:t>What levers can different parts of the system use to drive progress and improvements.</a:t>
            </a:r>
          </a:p>
          <a:p>
            <a:pPr marL="0" indent="0">
              <a:buNone/>
            </a:pPr>
            <a:r>
              <a:rPr lang="en-US" baseline="0" dirty="0" smtClean="0"/>
              <a:t>What do we know are the features of good practice in English universities? </a:t>
            </a:r>
          </a:p>
          <a:p>
            <a:pPr marL="0" indent="0">
              <a:buNone/>
            </a:pPr>
            <a:r>
              <a:rPr lang="en-US" baseline="0" dirty="0" smtClean="0"/>
              <a:t>I will be drawing on the English experience because it is one of the most developed approaches to HE governance and has undergone significant change in the last few years, which provides opportunity for reflection. </a:t>
            </a:r>
          </a:p>
          <a:p>
            <a:pPr marL="0" indent="0">
              <a:buNone/>
            </a:pPr>
            <a:r>
              <a:rPr lang="en-US" baseline="0" dirty="0" smtClean="0"/>
              <a:t>I am not recommending how things should be done in Uzbekistan; you will decide what is most appropriate for your operating context. </a:t>
            </a:r>
          </a:p>
          <a:p>
            <a:pPr marL="0" indent="0">
              <a:buNone/>
            </a:pPr>
            <a:r>
              <a:rPr lang="en-US" baseline="0" dirty="0" smtClean="0"/>
              <a:t>My slides contain quite a lot of text in English but I will not be speaking to all of it . The slides will be translated and shared afterwards. </a:t>
            </a:r>
          </a:p>
          <a:p>
            <a:pPr marL="0" indent="0">
              <a:buNone/>
            </a:pPr>
            <a:endParaRPr lang="en-US" baseline="0" dirty="0" smtClean="0"/>
          </a:p>
        </p:txBody>
      </p:sp>
      <p:sp>
        <p:nvSpPr>
          <p:cNvPr id="4" name="Slide Number Placeholder 3"/>
          <p:cNvSpPr>
            <a:spLocks noGrp="1"/>
          </p:cNvSpPr>
          <p:nvPr>
            <p:ph type="sldNum" sz="quarter" idx="5"/>
          </p:nvPr>
        </p:nvSpPr>
        <p:spPr/>
        <p:txBody>
          <a:bodyPr/>
          <a:lstStyle/>
          <a:p>
            <a:fld id="{FD3B0656-1BBA-4071-8B1C-F76B66225C48}" type="slidenum">
              <a:rPr lang="en-GB" smtClean="0"/>
              <a:t>3</a:t>
            </a:fld>
            <a:endParaRPr lang="en-GB" dirty="0"/>
          </a:p>
        </p:txBody>
      </p:sp>
    </p:spTree>
    <p:extLst>
      <p:ext uri="{BB962C8B-B14F-4D97-AF65-F5344CB8AC3E}">
        <p14:creationId xmlns:p14="http://schemas.microsoft.com/office/powerpoint/2010/main" val="26948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recap, we</a:t>
            </a:r>
            <a:r>
              <a:rPr lang="en-GB" baseline="0" dirty="0" smtClean="0"/>
              <a:t> understand these to be your key ambitions for HE . Clearly, effective governance throughout the system from government to student will help you deliver these. I am going to particularly focus on increasing participation and the role of autonomy in this session, but everything we cover will have implications for the whole strategy.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4</a:t>
            </a:fld>
            <a:endParaRPr lang="en-GB" dirty="0"/>
          </a:p>
        </p:txBody>
      </p:sp>
    </p:spTree>
    <p:extLst>
      <p:ext uri="{BB962C8B-B14F-4D97-AF65-F5344CB8AC3E}">
        <p14:creationId xmlns:p14="http://schemas.microsoft.com/office/powerpoint/2010/main" val="126281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talked about this before.</a:t>
            </a:r>
            <a:r>
              <a:rPr lang="en-GB" baseline="0" dirty="0" smtClean="0"/>
              <a:t> Uzbekistan as it develops its system and approach has some choices to make about how it exercises powers and where. And how different parts in the system work together. I will illustrate some of this. </a:t>
            </a:r>
            <a:endParaRPr lang="en-GB" dirty="0"/>
          </a:p>
        </p:txBody>
      </p:sp>
      <p:sp>
        <p:nvSpPr>
          <p:cNvPr id="4" name="Slide Number Placeholder 3"/>
          <p:cNvSpPr>
            <a:spLocks noGrp="1"/>
          </p:cNvSpPr>
          <p:nvPr>
            <p:ph type="sldNum" sz="quarter" idx="10"/>
          </p:nvPr>
        </p:nvSpPr>
        <p:spPr/>
        <p:txBody>
          <a:bodyPr/>
          <a:lstStyle/>
          <a:p>
            <a:fld id="{FD3B0656-1BBA-4071-8B1C-F76B66225C48}" type="slidenum">
              <a:rPr lang="en-GB" smtClean="0"/>
              <a:t>5</a:t>
            </a:fld>
            <a:endParaRPr lang="en-GB" dirty="0"/>
          </a:p>
        </p:txBody>
      </p:sp>
    </p:spTree>
    <p:extLst>
      <p:ext uri="{BB962C8B-B14F-4D97-AF65-F5344CB8AC3E}">
        <p14:creationId xmlns:p14="http://schemas.microsoft.com/office/powerpoint/2010/main" val="239324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 wanted to begin by reminding ourselves what the overarching purpose of governance is. It can be easy to forget about the first statement and focus on the second. But confidence and clarity for stakeholders is vital to securing your objectives – it means people, investors, governments, partners trust you and are more likely to want to work with you. It requires something more than just doing a good job, but being able to evidence and communicate that well.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8305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we look across the world and other sectors such as banking, corporate, charitable we can see some themes emerging in how institutions are governing themselves, and how stakeholders want their institutions to be governed. </a:t>
            </a:r>
            <a:endParaRPr lang="en-GB" baseline="0" dirty="0" smtClean="0"/>
          </a:p>
          <a:p>
            <a:pPr marL="0" indent="0">
              <a:buFontTx/>
              <a:buNone/>
            </a:pPr>
            <a:endParaRPr lang="en-GB" dirty="0" smtClean="0"/>
          </a:p>
          <a:p>
            <a:pPr marL="0" indent="0">
              <a:buFontTx/>
              <a:buNone/>
            </a:pPr>
            <a:r>
              <a:rPr lang="en-GB" dirty="0" smtClean="0"/>
              <a:t>Transparency, of how decisions are made</a:t>
            </a:r>
            <a:r>
              <a:rPr lang="en-GB" baseline="0" dirty="0" smtClean="0"/>
              <a:t> and by who</a:t>
            </a:r>
          </a:p>
          <a:p>
            <a:pPr marL="0" indent="0">
              <a:buFontTx/>
              <a:buNone/>
            </a:pPr>
            <a:r>
              <a:rPr lang="en-GB" baseline="0" dirty="0" smtClean="0"/>
              <a:t>Impact,  clarity around what difference are we making and outcomes are we achieving </a:t>
            </a:r>
          </a:p>
          <a:p>
            <a:pPr marL="0" indent="0">
              <a:buFontTx/>
              <a:buNone/>
            </a:pPr>
            <a:r>
              <a:rPr lang="en-GB" baseline="0" dirty="0" smtClean="0"/>
              <a:t>Evidence, decisions being made based on strong evidence and thoughtful approaches to risk</a:t>
            </a:r>
          </a:p>
          <a:p>
            <a:pPr marL="0" indent="0">
              <a:buFontTx/>
              <a:buNone/>
            </a:pPr>
            <a:r>
              <a:rPr lang="en-GB" baseline="0" dirty="0" smtClean="0"/>
              <a:t>Social responsibility, playing a role in the world beyond financial contribution</a:t>
            </a:r>
          </a:p>
          <a:p>
            <a:pPr marL="0" indent="0">
              <a:buFontTx/>
              <a:buNone/>
            </a:pPr>
            <a:r>
              <a:rPr lang="en-GB" baseline="0" dirty="0" smtClean="0"/>
              <a:t>Voices, giving stakeholders including users more say in what happens and how things are done</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24941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baseline="0" dirty="0" smtClean="0"/>
              <a:t>So bearing those themes in mind, what and who makes up the governance system?</a:t>
            </a:r>
          </a:p>
          <a:p>
            <a:r>
              <a:rPr lang="en-GB" baseline="0" dirty="0" smtClean="0"/>
              <a:t>it is a balance between government, the sector and institutions comprising formal and informal elements of governance, some of which is prescribed and codified and some of which is about collaborative working and action.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369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baseline="0" dirty="0" smtClean="0"/>
              <a:t>There are a large number of roles to consider as part of the system of governance</a:t>
            </a:r>
          </a:p>
          <a:p>
            <a:r>
              <a:rPr lang="en-GB" baseline="0" dirty="0" smtClean="0"/>
              <a:t>We will now look at some of these and the levers they have, in the context of wanting to increase the number of HE students and improve quality. I’m going to show you how this would have worked in England up to 2018, and then since 2018. </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3B0656-1BBA-4071-8B1C-F76B66225C4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1461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721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2721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93279" y="1399408"/>
            <a:ext cx="7007788" cy="1477142"/>
          </a:xfrm>
          <a:prstGeom prst="rect">
            <a:avLst/>
          </a:prstGeom>
        </p:spPr>
        <p:txBody>
          <a:bodyPr rtlCol="0" anchor="t" anchorCtr="0">
            <a:normAutofit/>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93743" y="3577859"/>
            <a:ext cx="7007225" cy="33018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4"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6553200" y="4710114"/>
            <a:ext cx="2133600" cy="273844"/>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6"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7"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6"/>
            <a:ext cx="5486400" cy="452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8891"/>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45620"/>
            <a:ext cx="8229600" cy="323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68471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Victoria.Holbrook@advance-he.ac.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advance-he.ac.uk/knowledge-hub/diversity-governors-higher-educatio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advance-he.ac.uk/knowledge-hub/governance-higher-education-understanding-governance-performance-and-future" TargetMode="External"/><Relationship Id="rId5" Type="http://schemas.openxmlformats.org/officeDocument/2006/relationships/hyperlink" Target="https://www.advance-he.ac.uk/knowledge-hub/framework-supporting-governing-body-effectiveness-reviews-higher-education" TargetMode="External"/><Relationship Id="rId4" Type="http://schemas.openxmlformats.org/officeDocument/2006/relationships/hyperlink" Target="https://www.universitychairs.ac.uk/wp-content/uploads/2020/09/CUC-HE-Code-of-Governance-publication-final.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400" b="1" dirty="0">
                <a:latin typeface="Arial" charset="0"/>
              </a:rPr>
              <a:t>I</a:t>
            </a:r>
            <a:r>
              <a:rPr lang="en-US" sz="2400" b="1" dirty="0" smtClean="0">
                <a:latin typeface="Arial" charset="0"/>
              </a:rPr>
              <a:t>ncrease entrants and quality of student experience</a:t>
            </a:r>
            <a:r>
              <a:rPr lang="en-US" sz="2400" dirty="0" smtClean="0">
                <a:latin typeface="Arial" charset="0"/>
              </a:rPr>
              <a:t> – England before 2018</a:t>
            </a:r>
            <a:endParaRPr lang="en-US" sz="2400" dirty="0">
              <a:latin typeface="Arial" charset="0"/>
            </a:endParaRPr>
          </a:p>
        </p:txBody>
      </p:sp>
      <p:sp>
        <p:nvSpPr>
          <p:cNvPr id="2" name="Content Placeholder 1"/>
          <p:cNvSpPr>
            <a:spLocks noGrp="1"/>
          </p:cNvSpPr>
          <p:nvPr>
            <p:ph idx="1"/>
          </p:nvPr>
        </p:nvSpPr>
        <p:spPr>
          <a:xfrm>
            <a:off x="0" y="458134"/>
            <a:ext cx="8714510" cy="4381721"/>
          </a:xfrm>
        </p:spPr>
        <p:txBody>
          <a:bodyPr/>
          <a:lstStyle/>
          <a:p>
            <a:pPr marL="457200" lvl="1" indent="0">
              <a:buNone/>
            </a:pPr>
            <a:endParaRPr lang="en-GB" sz="2000" dirty="0" smtClean="0"/>
          </a:p>
          <a:p>
            <a:pPr marL="914400" lvl="2" indent="0">
              <a:buNone/>
            </a:pPr>
            <a:endParaRPr lang="en-GB" sz="1200" b="1" dirty="0" smtClean="0"/>
          </a:p>
          <a:p>
            <a:pPr lvl="2">
              <a:buFontTx/>
              <a:buChar char="-"/>
            </a:pPr>
            <a:endParaRPr lang="en-GB" sz="1200" b="1" dirty="0" smtClean="0"/>
          </a:p>
          <a:p>
            <a:pPr marL="457200" lvl="1" indent="0">
              <a:buNone/>
            </a:pPr>
            <a:endParaRPr lang="en-GB" sz="2000"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
        <p:nvSpPr>
          <p:cNvPr id="3" name="Oval 2"/>
          <p:cNvSpPr/>
          <p:nvPr/>
        </p:nvSpPr>
        <p:spPr>
          <a:xfrm>
            <a:off x="531091" y="2263412"/>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Funding Council</a:t>
            </a:r>
            <a:endParaRPr lang="en-GB" dirty="0"/>
          </a:p>
        </p:txBody>
      </p:sp>
      <p:sp>
        <p:nvSpPr>
          <p:cNvPr id="5" name="Oval 4"/>
          <p:cNvSpPr/>
          <p:nvPr/>
        </p:nvSpPr>
        <p:spPr>
          <a:xfrm>
            <a:off x="6975764" y="1158046"/>
            <a:ext cx="2006600"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Vice-Chancellors Group</a:t>
            </a:r>
            <a:endParaRPr lang="en-GB" dirty="0"/>
          </a:p>
        </p:txBody>
      </p:sp>
      <p:sp>
        <p:nvSpPr>
          <p:cNvPr id="6" name="Oval 5"/>
          <p:cNvSpPr/>
          <p:nvPr/>
        </p:nvSpPr>
        <p:spPr>
          <a:xfrm>
            <a:off x="6756400" y="2207488"/>
            <a:ext cx="1717964" cy="674255"/>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Chairs Group</a:t>
            </a:r>
            <a:endParaRPr lang="en-GB" dirty="0"/>
          </a:p>
        </p:txBody>
      </p:sp>
      <p:sp>
        <p:nvSpPr>
          <p:cNvPr id="7" name="Oval 6"/>
          <p:cNvSpPr/>
          <p:nvPr/>
        </p:nvSpPr>
        <p:spPr>
          <a:xfrm>
            <a:off x="402936" y="3785925"/>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Quality agency</a:t>
            </a:r>
            <a:endParaRPr lang="en-GB" dirty="0"/>
          </a:p>
        </p:txBody>
      </p:sp>
      <p:sp>
        <p:nvSpPr>
          <p:cNvPr id="8" name="Oval 7"/>
          <p:cNvSpPr/>
          <p:nvPr/>
        </p:nvSpPr>
        <p:spPr>
          <a:xfrm>
            <a:off x="3652405" y="1199623"/>
            <a:ext cx="2244436" cy="746876"/>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Advancement body </a:t>
            </a:r>
            <a:endParaRPr lang="en-GB" dirty="0"/>
          </a:p>
        </p:txBody>
      </p:sp>
      <p:sp>
        <p:nvSpPr>
          <p:cNvPr id="9" name="Oval 8"/>
          <p:cNvSpPr/>
          <p:nvPr/>
        </p:nvSpPr>
        <p:spPr>
          <a:xfrm>
            <a:off x="4331856" y="2139224"/>
            <a:ext cx="2036618" cy="975304"/>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Institute governing body</a:t>
            </a:r>
            <a:endParaRPr lang="en-GB" dirty="0"/>
          </a:p>
        </p:txBody>
      </p:sp>
      <p:sp>
        <p:nvSpPr>
          <p:cNvPr id="10" name="Oval 9"/>
          <p:cNvSpPr/>
          <p:nvPr/>
        </p:nvSpPr>
        <p:spPr>
          <a:xfrm>
            <a:off x="3427845" y="3142780"/>
            <a:ext cx="1870364" cy="746876"/>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Institute leadership</a:t>
            </a:r>
            <a:endParaRPr lang="en-GB" dirty="0"/>
          </a:p>
        </p:txBody>
      </p:sp>
      <p:sp>
        <p:nvSpPr>
          <p:cNvPr id="12" name="Oval 11"/>
          <p:cNvSpPr/>
          <p:nvPr/>
        </p:nvSpPr>
        <p:spPr>
          <a:xfrm>
            <a:off x="5350165" y="3242377"/>
            <a:ext cx="2057400" cy="947549"/>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Academic governance system</a:t>
            </a:r>
            <a:endParaRPr lang="en-GB" dirty="0"/>
          </a:p>
        </p:txBody>
      </p:sp>
      <p:cxnSp>
        <p:nvCxnSpPr>
          <p:cNvPr id="13" name="Straight Arrow Connector 12"/>
          <p:cNvCxnSpPr/>
          <p:nvPr/>
        </p:nvCxnSpPr>
        <p:spPr>
          <a:xfrm flipV="1">
            <a:off x="2249055" y="1474267"/>
            <a:ext cx="1349663" cy="862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68582" y="3242377"/>
            <a:ext cx="18473" cy="192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78182" y="4109316"/>
            <a:ext cx="3401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401455" y="2854036"/>
            <a:ext cx="1026390" cy="498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6935" y="931560"/>
            <a:ext cx="2058555" cy="7957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Government</a:t>
            </a:r>
            <a:endParaRPr lang="en-GB" dirty="0"/>
          </a:p>
        </p:txBody>
      </p:sp>
      <p:sp>
        <p:nvSpPr>
          <p:cNvPr id="30" name="Oval 29"/>
          <p:cNvSpPr/>
          <p:nvPr/>
        </p:nvSpPr>
        <p:spPr>
          <a:xfrm>
            <a:off x="7310582" y="3001591"/>
            <a:ext cx="1717964" cy="674255"/>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Students</a:t>
            </a:r>
            <a:endParaRPr lang="en-GB" dirty="0"/>
          </a:p>
        </p:txBody>
      </p:sp>
      <p:sp>
        <p:nvSpPr>
          <p:cNvPr id="29" name="5-Point Star 28"/>
          <p:cNvSpPr/>
          <p:nvPr/>
        </p:nvSpPr>
        <p:spPr>
          <a:xfrm>
            <a:off x="2497858" y="1675514"/>
            <a:ext cx="573809" cy="5174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5-Point Star 31"/>
          <p:cNvSpPr/>
          <p:nvPr/>
        </p:nvSpPr>
        <p:spPr>
          <a:xfrm>
            <a:off x="2826904" y="3814758"/>
            <a:ext cx="573809" cy="5174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5-Point Star 30"/>
          <p:cNvSpPr/>
          <p:nvPr/>
        </p:nvSpPr>
        <p:spPr>
          <a:xfrm>
            <a:off x="8164947" y="3466976"/>
            <a:ext cx="572655" cy="49835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p:cNvSpPr/>
          <p:nvPr/>
        </p:nvSpPr>
        <p:spPr>
          <a:xfrm>
            <a:off x="389082" y="3024668"/>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Access body</a:t>
            </a:r>
            <a:endParaRPr lang="en-GB" dirty="0"/>
          </a:p>
        </p:txBody>
      </p:sp>
      <p:cxnSp>
        <p:nvCxnSpPr>
          <p:cNvPr id="36" name="Straight Arrow Connector 35"/>
          <p:cNvCxnSpPr/>
          <p:nvPr/>
        </p:nvCxnSpPr>
        <p:spPr>
          <a:xfrm flipH="1">
            <a:off x="1468582" y="1763251"/>
            <a:ext cx="23379" cy="375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249055" y="3435061"/>
            <a:ext cx="1066800" cy="31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628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marL="914400" lvl="2" indent="0">
              <a:buNone/>
            </a:pPr>
            <a:endParaRPr lang="en-GB" sz="1200" b="1" dirty="0" smtClean="0"/>
          </a:p>
          <a:p>
            <a:pPr marL="457200" lvl="1" indent="0">
              <a:buNone/>
            </a:pPr>
            <a:endParaRPr lang="en-GB" sz="2000" b="1" dirty="0" smtClean="0"/>
          </a:p>
          <a:p>
            <a:pPr lvl="1">
              <a:buFontTx/>
              <a:buChar char="-"/>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2193709494"/>
              </p:ext>
            </p:extLst>
          </p:nvPr>
        </p:nvGraphicFramePr>
        <p:xfrm>
          <a:off x="424873" y="0"/>
          <a:ext cx="8377383" cy="5076959"/>
        </p:xfrm>
        <a:graphic>
          <a:graphicData uri="http://schemas.openxmlformats.org/drawingml/2006/table">
            <a:tbl>
              <a:tblPr firstRow="1" bandRow="1">
                <a:tableStyleId>{5C22544A-7EE6-4342-B048-85BDC9FD1C3A}</a:tableStyleId>
              </a:tblPr>
              <a:tblGrid>
                <a:gridCol w="2792461">
                  <a:extLst>
                    <a:ext uri="{9D8B030D-6E8A-4147-A177-3AD203B41FA5}">
                      <a16:colId xmlns:a16="http://schemas.microsoft.com/office/drawing/2014/main" val="2879104564"/>
                    </a:ext>
                  </a:extLst>
                </a:gridCol>
                <a:gridCol w="2792461">
                  <a:extLst>
                    <a:ext uri="{9D8B030D-6E8A-4147-A177-3AD203B41FA5}">
                      <a16:colId xmlns:a16="http://schemas.microsoft.com/office/drawing/2014/main" val="1271405990"/>
                    </a:ext>
                  </a:extLst>
                </a:gridCol>
                <a:gridCol w="2792461">
                  <a:extLst>
                    <a:ext uri="{9D8B030D-6E8A-4147-A177-3AD203B41FA5}">
                      <a16:colId xmlns:a16="http://schemas.microsoft.com/office/drawing/2014/main" val="1490442192"/>
                    </a:ext>
                  </a:extLst>
                </a:gridCol>
              </a:tblGrid>
              <a:tr h="444201">
                <a:tc>
                  <a:txBody>
                    <a:bodyPr/>
                    <a:lstStyle/>
                    <a:p>
                      <a:r>
                        <a:rPr lang="en-GB" sz="1400" dirty="0" smtClean="0"/>
                        <a:t>Actor</a:t>
                      </a:r>
                      <a:endParaRPr lang="en-GB" sz="1400" dirty="0"/>
                    </a:p>
                  </a:txBody>
                  <a:tcPr/>
                </a:tc>
                <a:tc>
                  <a:txBody>
                    <a:bodyPr/>
                    <a:lstStyle/>
                    <a:p>
                      <a:r>
                        <a:rPr lang="en-GB" sz="1400" dirty="0" smtClean="0"/>
                        <a:t>Levers</a:t>
                      </a:r>
                      <a:endParaRPr lang="en-GB" sz="1400" dirty="0"/>
                    </a:p>
                  </a:txBody>
                  <a:tcPr/>
                </a:tc>
                <a:tc>
                  <a:txBody>
                    <a:bodyPr/>
                    <a:lstStyle/>
                    <a:p>
                      <a:r>
                        <a:rPr lang="en-GB" sz="1400" dirty="0" smtClean="0"/>
                        <a:t>Examples</a:t>
                      </a:r>
                      <a:endParaRPr lang="en-GB" sz="1400" dirty="0"/>
                    </a:p>
                  </a:txBody>
                  <a:tcPr/>
                </a:tc>
                <a:extLst>
                  <a:ext uri="{0D108BD9-81ED-4DB2-BD59-A6C34878D82A}">
                    <a16:rowId xmlns:a16="http://schemas.microsoft.com/office/drawing/2014/main" val="2535515207"/>
                  </a:ext>
                </a:extLst>
              </a:tr>
              <a:tr h="1279958">
                <a:tc>
                  <a:txBody>
                    <a:bodyPr/>
                    <a:lstStyle/>
                    <a:p>
                      <a:r>
                        <a:rPr lang="en-GB" sz="1400" dirty="0" smtClean="0"/>
                        <a:t>Government</a:t>
                      </a:r>
                      <a:endParaRPr lang="en-GB" sz="1400" dirty="0"/>
                    </a:p>
                  </a:txBody>
                  <a:tcPr/>
                </a:tc>
                <a:tc>
                  <a:txBody>
                    <a:bodyPr/>
                    <a:lstStyle/>
                    <a:p>
                      <a:r>
                        <a:rPr lang="en-GB" sz="1400" b="1" dirty="0" smtClean="0"/>
                        <a:t>Policy direction, law, money</a:t>
                      </a:r>
                      <a:endParaRPr lang="en-GB" sz="1400" b="1" dirty="0"/>
                    </a:p>
                  </a:txBody>
                  <a:tcPr/>
                </a:tc>
                <a:tc>
                  <a:txBody>
                    <a:bodyPr/>
                    <a:lstStyle/>
                    <a:p>
                      <a:r>
                        <a:rPr lang="en-GB" sz="1400" dirty="0" smtClean="0"/>
                        <a:t>Student</a:t>
                      </a:r>
                      <a:r>
                        <a:rPr lang="en-GB" sz="1400" baseline="0" dirty="0" smtClean="0"/>
                        <a:t> number/fee caps</a:t>
                      </a:r>
                    </a:p>
                    <a:p>
                      <a:r>
                        <a:rPr lang="en-GB" sz="1400" baseline="0" dirty="0" smtClean="0"/>
                        <a:t>Grants to students</a:t>
                      </a:r>
                    </a:p>
                    <a:p>
                      <a:r>
                        <a:rPr lang="en-GB" sz="1400" baseline="0" dirty="0" smtClean="0"/>
                        <a:t>Funding for access monitoring body</a:t>
                      </a:r>
                    </a:p>
                    <a:p>
                      <a:r>
                        <a:rPr lang="en-GB" sz="1400" baseline="0" dirty="0" smtClean="0"/>
                        <a:t>New types of course</a:t>
                      </a:r>
                    </a:p>
                  </a:txBody>
                  <a:tcPr/>
                </a:tc>
                <a:extLst>
                  <a:ext uri="{0D108BD9-81ED-4DB2-BD59-A6C34878D82A}">
                    <a16:rowId xmlns:a16="http://schemas.microsoft.com/office/drawing/2014/main" val="2919545029"/>
                  </a:ext>
                </a:extLst>
              </a:tr>
              <a:tr h="1083696">
                <a:tc>
                  <a:txBody>
                    <a:bodyPr/>
                    <a:lstStyle/>
                    <a:p>
                      <a:r>
                        <a:rPr lang="en-GB" sz="1400" dirty="0" smtClean="0"/>
                        <a:t>Funding Council (HEFCE)</a:t>
                      </a:r>
                      <a:endParaRPr lang="en-GB" sz="1400" dirty="0"/>
                    </a:p>
                  </a:txBody>
                  <a:tcPr/>
                </a:tc>
                <a:tc>
                  <a:txBody>
                    <a:bodyPr/>
                    <a:lstStyle/>
                    <a:p>
                      <a:r>
                        <a:rPr lang="en-GB" sz="1400" b="1" dirty="0" smtClean="0"/>
                        <a:t>Funding and sharing practice,</a:t>
                      </a:r>
                      <a:r>
                        <a:rPr lang="en-GB" sz="1400" b="1" baseline="0" dirty="0" smtClean="0"/>
                        <a:t> </a:t>
                      </a:r>
                      <a:r>
                        <a:rPr lang="en-GB" sz="1400" b="1" dirty="0" smtClean="0"/>
                        <a:t>enhancement, assurance</a:t>
                      </a:r>
                    </a:p>
                    <a:p>
                      <a:r>
                        <a:rPr lang="en-GB" sz="1400" b="1" dirty="0" smtClean="0"/>
                        <a:t>‘Nudge’</a:t>
                      </a:r>
                      <a:r>
                        <a:rPr lang="en-GB" sz="1400" b="1" baseline="0" dirty="0" smtClean="0"/>
                        <a:t> conversations</a:t>
                      </a:r>
                    </a:p>
                    <a:p>
                      <a:r>
                        <a:rPr lang="en-GB" sz="1400" b="1" dirty="0" smtClean="0"/>
                        <a:t>Grant</a:t>
                      </a:r>
                      <a:r>
                        <a:rPr lang="en-GB" sz="1400" b="1" baseline="0" dirty="0" smtClean="0"/>
                        <a:t> funding to institutes</a:t>
                      </a:r>
                    </a:p>
                    <a:p>
                      <a:r>
                        <a:rPr lang="en-GB" sz="1400" b="1" baseline="0" dirty="0" smtClean="0"/>
                        <a:t>Advise government</a:t>
                      </a:r>
                    </a:p>
                  </a:txBody>
                  <a:tcPr/>
                </a:tc>
                <a:tc>
                  <a:txBody>
                    <a:bodyPr/>
                    <a:lstStyle/>
                    <a:p>
                      <a:r>
                        <a:rPr lang="en-GB" sz="1400" dirty="0" smtClean="0"/>
                        <a:t>Funding</a:t>
                      </a:r>
                      <a:r>
                        <a:rPr lang="en-GB" sz="1400" baseline="0" dirty="0" smtClean="0"/>
                        <a:t> for new courses and growth, support for students</a:t>
                      </a:r>
                    </a:p>
                    <a:p>
                      <a:r>
                        <a:rPr lang="en-GB" sz="1400" baseline="0" dirty="0" smtClean="0"/>
                        <a:t>Funding of programmes/practice</a:t>
                      </a:r>
                    </a:p>
                    <a:p>
                      <a:r>
                        <a:rPr lang="en-GB" sz="1400" b="1" baseline="0" dirty="0" smtClean="0"/>
                        <a:t>5 year assurance checks</a:t>
                      </a:r>
                    </a:p>
                  </a:txBody>
                  <a:tcPr/>
                </a:tc>
                <a:extLst>
                  <a:ext uri="{0D108BD9-81ED-4DB2-BD59-A6C34878D82A}">
                    <a16:rowId xmlns:a16="http://schemas.microsoft.com/office/drawing/2014/main" val="3870901252"/>
                  </a:ext>
                </a:extLst>
              </a:tr>
              <a:tr h="435670">
                <a:tc>
                  <a:txBody>
                    <a:bodyPr/>
                    <a:lstStyle/>
                    <a:p>
                      <a:r>
                        <a:rPr lang="en-GB" sz="1400" dirty="0" smtClean="0"/>
                        <a:t>Access</a:t>
                      </a:r>
                      <a:r>
                        <a:rPr lang="en-GB" sz="1400" baseline="0" dirty="0" smtClean="0"/>
                        <a:t> body (OFFA) – more disadvantaged students into HE</a:t>
                      </a:r>
                      <a:endParaRPr lang="en-GB" sz="1400" dirty="0"/>
                    </a:p>
                  </a:txBody>
                  <a:tcPr/>
                </a:tc>
                <a:tc>
                  <a:txBody>
                    <a:bodyPr/>
                    <a:lstStyle/>
                    <a:p>
                      <a:r>
                        <a:rPr lang="en-GB" sz="1400" dirty="0" smtClean="0"/>
                        <a:t>‘Permission to act’</a:t>
                      </a:r>
                    </a:p>
                    <a:p>
                      <a:r>
                        <a:rPr lang="en-GB" sz="1400" dirty="0" smtClean="0"/>
                        <a:t>Monitoring</a:t>
                      </a:r>
                      <a:endParaRPr lang="en-GB" sz="1400" dirty="0"/>
                    </a:p>
                  </a:txBody>
                  <a:tcPr/>
                </a:tc>
                <a:tc>
                  <a:txBody>
                    <a:bodyPr/>
                    <a:lstStyle/>
                    <a:p>
                      <a:r>
                        <a:rPr lang="en-GB" sz="1400" b="1" dirty="0" smtClean="0"/>
                        <a:t>Requiring approved plans</a:t>
                      </a:r>
                      <a:r>
                        <a:rPr lang="en-GB" sz="1400" b="1" baseline="0" dirty="0" smtClean="0"/>
                        <a:t> and progress</a:t>
                      </a:r>
                      <a:endParaRPr lang="en-GB" sz="1400" b="1" dirty="0" smtClean="0"/>
                    </a:p>
                  </a:txBody>
                  <a:tcPr/>
                </a:tc>
                <a:extLst>
                  <a:ext uri="{0D108BD9-81ED-4DB2-BD59-A6C34878D82A}">
                    <a16:rowId xmlns:a16="http://schemas.microsoft.com/office/drawing/2014/main" val="759578210"/>
                  </a:ext>
                </a:extLst>
              </a:tr>
              <a:tr h="307910">
                <a:tc>
                  <a:txBody>
                    <a:bodyPr/>
                    <a:lstStyle/>
                    <a:p>
                      <a:r>
                        <a:rPr lang="en-GB" sz="1400" dirty="0" smtClean="0"/>
                        <a:t>Quality agency (QAA)</a:t>
                      </a:r>
                      <a:endParaRPr lang="en-GB" sz="1400" dirty="0"/>
                    </a:p>
                  </a:txBody>
                  <a:tcPr/>
                </a:tc>
                <a:tc>
                  <a:txBody>
                    <a:bodyPr/>
                    <a:lstStyle/>
                    <a:p>
                      <a:r>
                        <a:rPr lang="en-GB" sz="1400" b="1" dirty="0" smtClean="0"/>
                        <a:t>Inspection</a:t>
                      </a:r>
                    </a:p>
                    <a:p>
                      <a:r>
                        <a:rPr lang="en-GB" sz="1400" dirty="0" smtClean="0"/>
                        <a:t>Enhancement</a:t>
                      </a:r>
                      <a:r>
                        <a:rPr lang="en-GB" sz="1400" baseline="0" dirty="0" smtClean="0"/>
                        <a:t> activities</a:t>
                      </a:r>
                      <a:endParaRPr lang="en-GB" sz="1400" dirty="0"/>
                    </a:p>
                  </a:txBody>
                  <a:tcPr/>
                </a:tc>
                <a:tc>
                  <a:txBody>
                    <a:bodyPr/>
                    <a:lstStyle/>
                    <a:p>
                      <a:r>
                        <a:rPr lang="en-GB" sz="1400" dirty="0" smtClean="0"/>
                        <a:t>4 year cycle </a:t>
                      </a:r>
                    </a:p>
                    <a:p>
                      <a:r>
                        <a:rPr lang="en-GB" sz="1400" dirty="0" smtClean="0"/>
                        <a:t>Published</a:t>
                      </a:r>
                      <a:r>
                        <a:rPr lang="en-GB" sz="1400" baseline="0" dirty="0" smtClean="0"/>
                        <a:t> reports</a:t>
                      </a:r>
                      <a:endParaRPr lang="en-GB" sz="1400" dirty="0"/>
                    </a:p>
                  </a:txBody>
                  <a:tcPr/>
                </a:tc>
                <a:extLst>
                  <a:ext uri="{0D108BD9-81ED-4DB2-BD59-A6C34878D82A}">
                    <a16:rowId xmlns:a16="http://schemas.microsoft.com/office/drawing/2014/main" val="3024349868"/>
                  </a:ext>
                </a:extLst>
              </a:tr>
              <a:tr h="307910">
                <a:tc>
                  <a:txBody>
                    <a:bodyPr/>
                    <a:lstStyle/>
                    <a:p>
                      <a:r>
                        <a:rPr lang="en-GB" sz="1400" dirty="0" smtClean="0"/>
                        <a:t>Sector-owned enhancement bodies (learning and teaching, leadership and governance,</a:t>
                      </a:r>
                      <a:r>
                        <a:rPr lang="en-GB" sz="1400" baseline="0" dirty="0" smtClean="0"/>
                        <a:t> EDI)</a:t>
                      </a:r>
                    </a:p>
                    <a:p>
                      <a:r>
                        <a:rPr lang="en-GB" sz="1400" baseline="0" dirty="0" smtClean="0"/>
                        <a:t>(HEA, LFHE, ECU) </a:t>
                      </a:r>
                      <a:endParaRPr lang="en-GB" sz="1400" dirty="0"/>
                    </a:p>
                  </a:txBody>
                  <a:tcPr/>
                </a:tc>
                <a:tc>
                  <a:txBody>
                    <a:bodyPr/>
                    <a:lstStyle/>
                    <a:p>
                      <a:r>
                        <a:rPr lang="en-GB" sz="1400" dirty="0" smtClean="0"/>
                        <a:t>Us</a:t>
                      </a:r>
                      <a:r>
                        <a:rPr lang="en-GB" sz="1400" baseline="0" dirty="0" smtClean="0"/>
                        <a:t>e of </a:t>
                      </a:r>
                      <a:r>
                        <a:rPr lang="en-GB" sz="1400" b="1" baseline="0" dirty="0" smtClean="0"/>
                        <a:t>public funding </a:t>
                      </a:r>
                      <a:r>
                        <a:rPr lang="en-GB" sz="1400" baseline="0" dirty="0" smtClean="0"/>
                        <a:t>to focus on key areas</a:t>
                      </a:r>
                    </a:p>
                    <a:p>
                      <a:r>
                        <a:rPr lang="en-GB" sz="1400" baseline="0" dirty="0" smtClean="0"/>
                        <a:t>Share practice &amp; convene practitioners</a:t>
                      </a:r>
                      <a:endParaRPr lang="en-GB" sz="1400" dirty="0"/>
                    </a:p>
                  </a:txBody>
                  <a:tcPr/>
                </a:tc>
                <a:tc>
                  <a:txBody>
                    <a:bodyPr/>
                    <a:lstStyle/>
                    <a:p>
                      <a:r>
                        <a:rPr lang="en-GB" sz="1400" dirty="0" smtClean="0"/>
                        <a:t>Subject</a:t>
                      </a:r>
                      <a:r>
                        <a:rPr lang="en-GB" sz="1400" baseline="0" dirty="0" smtClean="0"/>
                        <a:t> centres e.g. STEM</a:t>
                      </a:r>
                    </a:p>
                    <a:p>
                      <a:r>
                        <a:rPr lang="en-GB" sz="1400" baseline="0" dirty="0" smtClean="0"/>
                        <a:t>Governor Development Programmes</a:t>
                      </a:r>
                    </a:p>
                    <a:p>
                      <a:r>
                        <a:rPr lang="en-GB" sz="1400" baseline="0" dirty="0" smtClean="0"/>
                        <a:t>EDI advice, challenge on progress</a:t>
                      </a:r>
                      <a:endParaRPr lang="en-GB" sz="14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367328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marL="914400" lvl="2" indent="0">
              <a:buNone/>
            </a:pPr>
            <a:endParaRPr lang="en-GB" sz="1200" b="1" dirty="0" smtClean="0"/>
          </a:p>
          <a:p>
            <a:pPr marL="457200" lvl="1" indent="0">
              <a:buNone/>
            </a:pPr>
            <a:endParaRPr lang="en-GB" sz="2000" b="1" dirty="0" smtClean="0"/>
          </a:p>
          <a:p>
            <a:pPr lvl="1">
              <a:buFontTx/>
              <a:buChar char="-"/>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3090611077"/>
              </p:ext>
            </p:extLst>
          </p:nvPr>
        </p:nvGraphicFramePr>
        <p:xfrm>
          <a:off x="424873" y="25453"/>
          <a:ext cx="8377383" cy="4971479"/>
        </p:xfrm>
        <a:graphic>
          <a:graphicData uri="http://schemas.openxmlformats.org/drawingml/2006/table">
            <a:tbl>
              <a:tblPr firstRow="1" bandRow="1">
                <a:tableStyleId>{5C22544A-7EE6-4342-B048-85BDC9FD1C3A}</a:tableStyleId>
              </a:tblPr>
              <a:tblGrid>
                <a:gridCol w="2792461">
                  <a:extLst>
                    <a:ext uri="{9D8B030D-6E8A-4147-A177-3AD203B41FA5}">
                      <a16:colId xmlns:a16="http://schemas.microsoft.com/office/drawing/2014/main" val="2879104564"/>
                    </a:ext>
                  </a:extLst>
                </a:gridCol>
                <a:gridCol w="2792461">
                  <a:extLst>
                    <a:ext uri="{9D8B030D-6E8A-4147-A177-3AD203B41FA5}">
                      <a16:colId xmlns:a16="http://schemas.microsoft.com/office/drawing/2014/main" val="1271405990"/>
                    </a:ext>
                  </a:extLst>
                </a:gridCol>
                <a:gridCol w="2792461">
                  <a:extLst>
                    <a:ext uri="{9D8B030D-6E8A-4147-A177-3AD203B41FA5}">
                      <a16:colId xmlns:a16="http://schemas.microsoft.com/office/drawing/2014/main" val="1490442192"/>
                    </a:ext>
                  </a:extLst>
                </a:gridCol>
              </a:tblGrid>
              <a:tr h="319400">
                <a:tc>
                  <a:txBody>
                    <a:bodyPr/>
                    <a:lstStyle/>
                    <a:p>
                      <a:r>
                        <a:rPr lang="en-GB" sz="1400" dirty="0" smtClean="0"/>
                        <a:t>Actor</a:t>
                      </a:r>
                      <a:endParaRPr lang="en-GB" sz="1400" dirty="0"/>
                    </a:p>
                  </a:txBody>
                  <a:tcPr/>
                </a:tc>
                <a:tc>
                  <a:txBody>
                    <a:bodyPr/>
                    <a:lstStyle/>
                    <a:p>
                      <a:r>
                        <a:rPr lang="en-GB" sz="1400" dirty="0" smtClean="0"/>
                        <a:t>Levers</a:t>
                      </a:r>
                      <a:endParaRPr lang="en-GB" sz="1400" dirty="0"/>
                    </a:p>
                  </a:txBody>
                  <a:tcPr/>
                </a:tc>
                <a:tc>
                  <a:txBody>
                    <a:bodyPr/>
                    <a:lstStyle/>
                    <a:p>
                      <a:r>
                        <a:rPr lang="en-GB" sz="1400" dirty="0" smtClean="0"/>
                        <a:t>Examples</a:t>
                      </a:r>
                      <a:endParaRPr lang="en-GB" sz="1400" dirty="0"/>
                    </a:p>
                  </a:txBody>
                  <a:tcPr/>
                </a:tc>
                <a:extLst>
                  <a:ext uri="{0D108BD9-81ED-4DB2-BD59-A6C34878D82A}">
                    <a16:rowId xmlns:a16="http://schemas.microsoft.com/office/drawing/2014/main" val="2535515207"/>
                  </a:ext>
                </a:extLst>
              </a:tr>
              <a:tr h="1422783">
                <a:tc>
                  <a:txBody>
                    <a:bodyPr/>
                    <a:lstStyle/>
                    <a:p>
                      <a:r>
                        <a:rPr lang="en-GB" sz="1400" dirty="0" smtClean="0"/>
                        <a:t>Institutions</a:t>
                      </a:r>
                      <a:r>
                        <a:rPr lang="en-GB" sz="1400" baseline="0" dirty="0" smtClean="0"/>
                        <a:t> – Governing body</a:t>
                      </a:r>
                      <a:endParaRPr lang="en-GB" sz="1400" dirty="0"/>
                    </a:p>
                  </a:txBody>
                  <a:tcPr/>
                </a:tc>
                <a:tc>
                  <a:txBody>
                    <a:bodyPr/>
                    <a:lstStyle/>
                    <a:p>
                      <a:r>
                        <a:rPr lang="en-GB" sz="1400" dirty="0" smtClean="0"/>
                        <a:t>Approve</a:t>
                      </a:r>
                      <a:r>
                        <a:rPr lang="en-GB" sz="1400" baseline="0" dirty="0" smtClean="0"/>
                        <a:t> decisions about growth</a:t>
                      </a:r>
                    </a:p>
                    <a:p>
                      <a:r>
                        <a:rPr lang="en-GB" sz="1400" b="1" baseline="0" dirty="0" smtClean="0"/>
                        <a:t>Help decide strategy &amp; performance measures</a:t>
                      </a:r>
                    </a:p>
                    <a:p>
                      <a:r>
                        <a:rPr lang="en-GB" sz="1400" baseline="0" dirty="0" smtClean="0"/>
                        <a:t>Monitor progress, act if required, use of audit</a:t>
                      </a:r>
                    </a:p>
                    <a:p>
                      <a:r>
                        <a:rPr lang="en-GB" sz="1400" baseline="0" dirty="0" smtClean="0"/>
                        <a:t>Self-regulation against Code</a:t>
                      </a:r>
                      <a:endParaRPr lang="en-GB" sz="1400" dirty="0"/>
                    </a:p>
                  </a:txBody>
                  <a:tcPr/>
                </a:tc>
                <a:tc>
                  <a:txBody>
                    <a:bodyPr/>
                    <a:lstStyle/>
                    <a:p>
                      <a:r>
                        <a:rPr lang="en-GB" sz="1400" baseline="0" dirty="0" smtClean="0"/>
                        <a:t>Expansion plans – new courses, new partners, international</a:t>
                      </a:r>
                    </a:p>
                    <a:p>
                      <a:r>
                        <a:rPr lang="en-GB" sz="1400" baseline="0" dirty="0" smtClean="0"/>
                        <a:t>Address recruitment strategy</a:t>
                      </a:r>
                    </a:p>
                    <a:p>
                      <a:r>
                        <a:rPr lang="en-GB" sz="1400" baseline="0" dirty="0" smtClean="0"/>
                        <a:t>Sign off on accountability checks to/by Funding Council</a:t>
                      </a:r>
                    </a:p>
                    <a:p>
                      <a:endParaRPr lang="en-GB" sz="1400" baseline="0" dirty="0" smtClean="0"/>
                    </a:p>
                  </a:txBody>
                  <a:tcPr/>
                </a:tc>
                <a:extLst>
                  <a:ext uri="{0D108BD9-81ED-4DB2-BD59-A6C34878D82A}">
                    <a16:rowId xmlns:a16="http://schemas.microsoft.com/office/drawing/2014/main" val="2919545029"/>
                  </a:ext>
                </a:extLst>
              </a:tr>
              <a:tr h="1201462">
                <a:tc>
                  <a:txBody>
                    <a:bodyPr/>
                    <a:lstStyle/>
                    <a:p>
                      <a:r>
                        <a:rPr lang="en-GB" sz="1400" dirty="0" smtClean="0"/>
                        <a:t>Institutions -</a:t>
                      </a:r>
                      <a:r>
                        <a:rPr lang="en-GB" sz="1400" baseline="0" dirty="0" smtClean="0"/>
                        <a:t> Leadership</a:t>
                      </a:r>
                      <a:endParaRPr lang="en-GB" sz="1400" dirty="0"/>
                    </a:p>
                  </a:txBody>
                  <a:tcPr/>
                </a:tc>
                <a:tc>
                  <a:txBody>
                    <a:bodyPr/>
                    <a:lstStyle/>
                    <a:p>
                      <a:r>
                        <a:rPr lang="en-GB" sz="1400" baseline="0" dirty="0" smtClean="0"/>
                        <a:t>Understanding market conditions</a:t>
                      </a:r>
                    </a:p>
                    <a:p>
                      <a:r>
                        <a:rPr lang="en-GB" sz="1400" baseline="0" dirty="0" smtClean="0"/>
                        <a:t>Performance management</a:t>
                      </a:r>
                    </a:p>
                    <a:p>
                      <a:r>
                        <a:rPr lang="en-GB" sz="1400" baseline="0" dirty="0" smtClean="0"/>
                        <a:t>Oversight of academic portfolio and quality – teaching and research</a:t>
                      </a:r>
                    </a:p>
                  </a:txBody>
                  <a:tcPr/>
                </a:tc>
                <a:tc>
                  <a:txBody>
                    <a:bodyPr/>
                    <a:lstStyle/>
                    <a:p>
                      <a:r>
                        <a:rPr lang="en-GB" sz="1400" baseline="0" dirty="0" smtClean="0"/>
                        <a:t>Making sure access agreement in place with OFFA</a:t>
                      </a:r>
                    </a:p>
                    <a:p>
                      <a:r>
                        <a:rPr lang="en-GB" sz="1400" b="1" baseline="0" dirty="0" smtClean="0"/>
                        <a:t>Ensuring funding spent, HEFCE &amp; QAA happy</a:t>
                      </a:r>
                    </a:p>
                    <a:p>
                      <a:r>
                        <a:rPr lang="en-GB" sz="1400" baseline="0" dirty="0" smtClean="0"/>
                        <a:t>Autonomy to act</a:t>
                      </a:r>
                    </a:p>
                  </a:txBody>
                  <a:tcPr/>
                </a:tc>
                <a:extLst>
                  <a:ext uri="{0D108BD9-81ED-4DB2-BD59-A6C34878D82A}">
                    <a16:rowId xmlns:a16="http://schemas.microsoft.com/office/drawing/2014/main" val="3870901252"/>
                  </a:ext>
                </a:extLst>
              </a:tr>
              <a:tr h="537496">
                <a:tc>
                  <a:txBody>
                    <a:bodyPr/>
                    <a:lstStyle/>
                    <a:p>
                      <a:r>
                        <a:rPr lang="en-GB" sz="1400" dirty="0" smtClean="0"/>
                        <a:t>Institutions</a:t>
                      </a:r>
                      <a:r>
                        <a:rPr lang="en-GB" sz="1400" baseline="0" dirty="0" smtClean="0"/>
                        <a:t> - secretariat</a:t>
                      </a:r>
                      <a:endParaRPr lang="en-GB" sz="1400" dirty="0"/>
                    </a:p>
                  </a:txBody>
                  <a:tcPr/>
                </a:tc>
                <a:tc>
                  <a:txBody>
                    <a:bodyPr/>
                    <a:lstStyle/>
                    <a:p>
                      <a:r>
                        <a:rPr lang="en-GB" sz="1400" b="1" dirty="0" smtClean="0"/>
                        <a:t>Formal</a:t>
                      </a:r>
                      <a:r>
                        <a:rPr lang="en-GB" sz="1400" b="1" baseline="0" dirty="0" smtClean="0"/>
                        <a:t> compliance requirements low</a:t>
                      </a:r>
                      <a:endParaRPr lang="en-GB" sz="1400" dirty="0"/>
                    </a:p>
                  </a:txBody>
                  <a:tcPr/>
                </a:tc>
                <a:tc>
                  <a:txBody>
                    <a:bodyPr/>
                    <a:lstStyle/>
                    <a:p>
                      <a:r>
                        <a:rPr lang="en-GB" sz="1400" dirty="0" smtClean="0"/>
                        <a:t>Annual</a:t>
                      </a:r>
                      <a:r>
                        <a:rPr lang="en-GB" sz="1400" baseline="0" dirty="0" smtClean="0"/>
                        <a:t> sign off</a:t>
                      </a:r>
                      <a:endParaRPr lang="en-GB" sz="1400" dirty="0" smtClean="0"/>
                    </a:p>
                  </a:txBody>
                  <a:tcPr/>
                </a:tc>
                <a:extLst>
                  <a:ext uri="{0D108BD9-81ED-4DB2-BD59-A6C34878D82A}">
                    <a16:rowId xmlns:a16="http://schemas.microsoft.com/office/drawing/2014/main" val="759578210"/>
                  </a:ext>
                </a:extLst>
              </a:tr>
              <a:tr h="537496">
                <a:tc>
                  <a:txBody>
                    <a:bodyPr/>
                    <a:lstStyle/>
                    <a:p>
                      <a:r>
                        <a:rPr lang="en-GB" sz="1400" dirty="0" smtClean="0"/>
                        <a:t>Students</a:t>
                      </a:r>
                      <a:endParaRPr lang="en-GB" sz="1400" dirty="0"/>
                    </a:p>
                  </a:txBody>
                  <a:tcPr/>
                </a:tc>
                <a:tc>
                  <a:txBody>
                    <a:bodyPr/>
                    <a:lstStyle/>
                    <a:p>
                      <a:r>
                        <a:rPr lang="en-GB" sz="1400" dirty="0" smtClean="0"/>
                        <a:t>Engagement</a:t>
                      </a:r>
                      <a:r>
                        <a:rPr lang="en-GB" sz="1400" baseline="0" dirty="0" smtClean="0"/>
                        <a:t> and voice</a:t>
                      </a:r>
                      <a:endParaRPr lang="en-GB" sz="1400" dirty="0"/>
                    </a:p>
                  </a:txBody>
                  <a:tcPr/>
                </a:tc>
                <a:tc>
                  <a:txBody>
                    <a:bodyPr/>
                    <a:lstStyle/>
                    <a:p>
                      <a:r>
                        <a:rPr lang="en-GB" sz="1400" b="1" dirty="0" smtClean="0"/>
                        <a:t>Emerging practice </a:t>
                      </a:r>
                      <a:r>
                        <a:rPr lang="en-GB" sz="1400" dirty="0" smtClean="0"/>
                        <a:t>– embedding within academic governance</a:t>
                      </a:r>
                      <a:endParaRPr lang="en-GB" sz="1400" dirty="0"/>
                    </a:p>
                  </a:txBody>
                  <a:tcPr/>
                </a:tc>
                <a:extLst>
                  <a:ext uri="{0D108BD9-81ED-4DB2-BD59-A6C34878D82A}">
                    <a16:rowId xmlns:a16="http://schemas.microsoft.com/office/drawing/2014/main" val="3024349868"/>
                  </a:ext>
                </a:extLst>
              </a:tr>
              <a:tr h="758818">
                <a:tc>
                  <a:txBody>
                    <a:bodyPr/>
                    <a:lstStyle/>
                    <a:p>
                      <a:r>
                        <a:rPr lang="en-GB" sz="1400" dirty="0" smtClean="0"/>
                        <a:t>Wider</a:t>
                      </a:r>
                      <a:r>
                        <a:rPr lang="en-GB" sz="1400" baseline="0" dirty="0" smtClean="0"/>
                        <a:t> stakeholders (staff, employers, communities)</a:t>
                      </a:r>
                      <a:endParaRPr lang="en-GB" sz="1400" dirty="0"/>
                    </a:p>
                  </a:txBody>
                  <a:tcPr/>
                </a:tc>
                <a:tc>
                  <a:txBody>
                    <a:bodyPr/>
                    <a:lstStyle/>
                    <a:p>
                      <a:r>
                        <a:rPr lang="en-GB" sz="1400" dirty="0" smtClean="0"/>
                        <a:t>Engagement</a:t>
                      </a:r>
                      <a:r>
                        <a:rPr lang="en-GB" sz="1400" baseline="0" dirty="0" smtClean="0"/>
                        <a:t> and voice </a:t>
                      </a:r>
                      <a:endParaRPr lang="en-GB" sz="1400" dirty="0"/>
                    </a:p>
                  </a:txBody>
                  <a:tcPr/>
                </a:tc>
                <a:tc>
                  <a:txBody>
                    <a:bodyPr/>
                    <a:lstStyle/>
                    <a:p>
                      <a:r>
                        <a:rPr lang="en-GB" sz="1400" dirty="0" smtClean="0"/>
                        <a:t>Emerging practice – embedding within structures &amp; good communication</a:t>
                      </a:r>
                      <a:endParaRPr lang="en-GB" sz="14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155762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400" b="1" dirty="0">
                <a:latin typeface="Arial" charset="0"/>
              </a:rPr>
              <a:t>I</a:t>
            </a:r>
            <a:r>
              <a:rPr lang="en-US" sz="2400" b="1" dirty="0" smtClean="0">
                <a:latin typeface="Arial" charset="0"/>
              </a:rPr>
              <a:t>ncrease entrants and quality of student experience –</a:t>
            </a:r>
            <a:r>
              <a:rPr lang="en-US" sz="2400" dirty="0" smtClean="0">
                <a:latin typeface="Arial" charset="0"/>
              </a:rPr>
              <a:t> England since 2018</a:t>
            </a:r>
            <a:endParaRPr lang="en-US" sz="2400" dirty="0">
              <a:latin typeface="Arial" charset="0"/>
            </a:endParaRPr>
          </a:p>
        </p:txBody>
      </p:sp>
      <p:sp>
        <p:nvSpPr>
          <p:cNvPr id="2" name="Content Placeholder 1"/>
          <p:cNvSpPr>
            <a:spLocks noGrp="1"/>
          </p:cNvSpPr>
          <p:nvPr>
            <p:ph idx="1"/>
          </p:nvPr>
        </p:nvSpPr>
        <p:spPr>
          <a:xfrm>
            <a:off x="0" y="458134"/>
            <a:ext cx="8714510" cy="4381721"/>
          </a:xfrm>
        </p:spPr>
        <p:txBody>
          <a:bodyPr/>
          <a:lstStyle/>
          <a:p>
            <a:pPr marL="457200" lvl="1" indent="0">
              <a:buNone/>
            </a:pPr>
            <a:endParaRPr lang="en-GB" sz="2000" dirty="0" smtClean="0"/>
          </a:p>
          <a:p>
            <a:pPr marL="914400" lvl="2" indent="0">
              <a:buNone/>
            </a:pPr>
            <a:endParaRPr lang="en-GB" sz="1200" b="1" dirty="0" smtClean="0"/>
          </a:p>
          <a:p>
            <a:pPr lvl="2">
              <a:buFontTx/>
              <a:buChar char="-"/>
            </a:pPr>
            <a:endParaRPr lang="en-GB" sz="1200" b="1" dirty="0" smtClean="0"/>
          </a:p>
          <a:p>
            <a:pPr marL="457200" lvl="1" indent="0">
              <a:buNone/>
            </a:pPr>
            <a:endParaRPr lang="en-GB" sz="2000"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
        <p:nvSpPr>
          <p:cNvPr id="3" name="Oval 2"/>
          <p:cNvSpPr/>
          <p:nvPr/>
        </p:nvSpPr>
        <p:spPr>
          <a:xfrm>
            <a:off x="767195" y="2295663"/>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Regulator</a:t>
            </a:r>
            <a:endParaRPr lang="en-GB" dirty="0"/>
          </a:p>
        </p:txBody>
      </p:sp>
      <p:sp>
        <p:nvSpPr>
          <p:cNvPr id="5" name="Oval 4"/>
          <p:cNvSpPr/>
          <p:nvPr/>
        </p:nvSpPr>
        <p:spPr>
          <a:xfrm>
            <a:off x="6975764" y="1158046"/>
            <a:ext cx="2006600"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Vice-Chancellors Group</a:t>
            </a:r>
            <a:endParaRPr lang="en-GB" dirty="0"/>
          </a:p>
        </p:txBody>
      </p:sp>
      <p:sp>
        <p:nvSpPr>
          <p:cNvPr id="6" name="Oval 5"/>
          <p:cNvSpPr/>
          <p:nvPr/>
        </p:nvSpPr>
        <p:spPr>
          <a:xfrm>
            <a:off x="7008092" y="2348435"/>
            <a:ext cx="1717964" cy="674255"/>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Chairs Group</a:t>
            </a:r>
            <a:endParaRPr lang="en-GB" dirty="0"/>
          </a:p>
        </p:txBody>
      </p:sp>
      <p:sp>
        <p:nvSpPr>
          <p:cNvPr id="7" name="Oval 6"/>
          <p:cNvSpPr/>
          <p:nvPr/>
        </p:nvSpPr>
        <p:spPr>
          <a:xfrm>
            <a:off x="317788" y="3716554"/>
            <a:ext cx="1717964" cy="67425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Quality agency</a:t>
            </a:r>
            <a:endParaRPr lang="en-GB" dirty="0"/>
          </a:p>
        </p:txBody>
      </p:sp>
      <p:sp>
        <p:nvSpPr>
          <p:cNvPr id="8" name="Oval 7"/>
          <p:cNvSpPr/>
          <p:nvPr/>
        </p:nvSpPr>
        <p:spPr>
          <a:xfrm>
            <a:off x="4700733" y="662610"/>
            <a:ext cx="2244436" cy="746876"/>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Advancement body </a:t>
            </a:r>
            <a:endParaRPr lang="en-GB" dirty="0"/>
          </a:p>
        </p:txBody>
      </p:sp>
      <p:sp>
        <p:nvSpPr>
          <p:cNvPr id="9" name="Oval 8"/>
          <p:cNvSpPr/>
          <p:nvPr/>
        </p:nvSpPr>
        <p:spPr>
          <a:xfrm>
            <a:off x="4417868" y="1619239"/>
            <a:ext cx="2036618" cy="975304"/>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Institute governing body</a:t>
            </a:r>
            <a:endParaRPr lang="en-GB" dirty="0"/>
          </a:p>
        </p:txBody>
      </p:sp>
      <p:sp>
        <p:nvSpPr>
          <p:cNvPr id="10" name="Oval 9"/>
          <p:cNvSpPr/>
          <p:nvPr/>
        </p:nvSpPr>
        <p:spPr>
          <a:xfrm>
            <a:off x="3427845" y="3142780"/>
            <a:ext cx="1870364" cy="746876"/>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Institute leadership</a:t>
            </a:r>
            <a:endParaRPr lang="en-GB" dirty="0"/>
          </a:p>
        </p:txBody>
      </p:sp>
      <p:sp>
        <p:nvSpPr>
          <p:cNvPr id="12" name="Oval 11"/>
          <p:cNvSpPr/>
          <p:nvPr/>
        </p:nvSpPr>
        <p:spPr>
          <a:xfrm>
            <a:off x="5350165" y="3242377"/>
            <a:ext cx="2057400" cy="947549"/>
          </a:xfrm>
          <a:prstGeom prst="ellipse">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Academic governance system</a:t>
            </a:r>
            <a:endParaRPr lang="en-GB" dirty="0"/>
          </a:p>
        </p:txBody>
      </p:sp>
      <p:cxnSp>
        <p:nvCxnSpPr>
          <p:cNvPr id="15" name="Straight Arrow Connector 14"/>
          <p:cNvCxnSpPr/>
          <p:nvPr/>
        </p:nvCxnSpPr>
        <p:spPr>
          <a:xfrm flipH="1">
            <a:off x="715819" y="2980601"/>
            <a:ext cx="281707" cy="735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78182" y="4109316"/>
            <a:ext cx="34012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56935" y="931560"/>
            <a:ext cx="2058555" cy="7957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Government</a:t>
            </a:r>
            <a:endParaRPr lang="en-GB" dirty="0"/>
          </a:p>
        </p:txBody>
      </p:sp>
      <p:cxnSp>
        <p:nvCxnSpPr>
          <p:cNvPr id="24" name="Straight Arrow Connector 23"/>
          <p:cNvCxnSpPr/>
          <p:nvPr/>
        </p:nvCxnSpPr>
        <p:spPr>
          <a:xfrm flipH="1">
            <a:off x="1468582" y="1801091"/>
            <a:ext cx="18473" cy="517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477818" y="3138239"/>
            <a:ext cx="1717964" cy="6742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Data body</a:t>
            </a:r>
            <a:endParaRPr lang="en-GB" dirty="0"/>
          </a:p>
        </p:txBody>
      </p:sp>
      <p:cxnSp>
        <p:nvCxnSpPr>
          <p:cNvPr id="16" name="Straight Arrow Connector 15"/>
          <p:cNvCxnSpPr>
            <a:stCxn id="3" idx="4"/>
            <a:endCxn id="18" idx="1"/>
          </p:cNvCxnSpPr>
          <p:nvPr/>
        </p:nvCxnSpPr>
        <p:spPr>
          <a:xfrm>
            <a:off x="1626177" y="2969918"/>
            <a:ext cx="103231" cy="267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868555" y="2711303"/>
            <a:ext cx="532245" cy="420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541631" y="2335907"/>
            <a:ext cx="1717964" cy="674255"/>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Students</a:t>
            </a:r>
            <a:endParaRPr lang="en-GB" dirty="0"/>
          </a:p>
        </p:txBody>
      </p:sp>
      <p:sp>
        <p:nvSpPr>
          <p:cNvPr id="47" name="5-Point Star 46"/>
          <p:cNvSpPr/>
          <p:nvPr/>
        </p:nvSpPr>
        <p:spPr>
          <a:xfrm>
            <a:off x="474927" y="1895550"/>
            <a:ext cx="757381" cy="7163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5-Point Star 48"/>
          <p:cNvSpPr/>
          <p:nvPr/>
        </p:nvSpPr>
        <p:spPr>
          <a:xfrm>
            <a:off x="3517084" y="2067655"/>
            <a:ext cx="653236" cy="56156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5-Point Star 50"/>
          <p:cNvSpPr/>
          <p:nvPr/>
        </p:nvSpPr>
        <p:spPr>
          <a:xfrm>
            <a:off x="6002281" y="1579283"/>
            <a:ext cx="757381" cy="7163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 name="Straight Arrow Connector 51"/>
          <p:cNvCxnSpPr/>
          <p:nvPr/>
        </p:nvCxnSpPr>
        <p:spPr>
          <a:xfrm flipV="1">
            <a:off x="2401455" y="2067655"/>
            <a:ext cx="1985818" cy="228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376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marL="914400" lvl="2" indent="0">
              <a:buNone/>
            </a:pPr>
            <a:endParaRPr lang="en-GB" sz="1200" b="1" dirty="0" smtClean="0"/>
          </a:p>
          <a:p>
            <a:pPr marL="457200" lvl="1" indent="0">
              <a:buNone/>
            </a:pPr>
            <a:endParaRPr lang="en-GB" sz="2000" b="1" dirty="0" smtClean="0"/>
          </a:p>
          <a:p>
            <a:pPr lvl="1">
              <a:buFontTx/>
              <a:buChar char="-"/>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3957571392"/>
              </p:ext>
            </p:extLst>
          </p:nvPr>
        </p:nvGraphicFramePr>
        <p:xfrm>
          <a:off x="424873" y="34691"/>
          <a:ext cx="8377383" cy="5032581"/>
        </p:xfrm>
        <a:graphic>
          <a:graphicData uri="http://schemas.openxmlformats.org/drawingml/2006/table">
            <a:tbl>
              <a:tblPr firstRow="1" bandRow="1">
                <a:tableStyleId>{5C22544A-7EE6-4342-B048-85BDC9FD1C3A}</a:tableStyleId>
              </a:tblPr>
              <a:tblGrid>
                <a:gridCol w="2792461">
                  <a:extLst>
                    <a:ext uri="{9D8B030D-6E8A-4147-A177-3AD203B41FA5}">
                      <a16:colId xmlns:a16="http://schemas.microsoft.com/office/drawing/2014/main" val="2879104564"/>
                    </a:ext>
                  </a:extLst>
                </a:gridCol>
                <a:gridCol w="2792461">
                  <a:extLst>
                    <a:ext uri="{9D8B030D-6E8A-4147-A177-3AD203B41FA5}">
                      <a16:colId xmlns:a16="http://schemas.microsoft.com/office/drawing/2014/main" val="1271405990"/>
                    </a:ext>
                  </a:extLst>
                </a:gridCol>
                <a:gridCol w="2792461">
                  <a:extLst>
                    <a:ext uri="{9D8B030D-6E8A-4147-A177-3AD203B41FA5}">
                      <a16:colId xmlns:a16="http://schemas.microsoft.com/office/drawing/2014/main" val="1490442192"/>
                    </a:ext>
                  </a:extLst>
                </a:gridCol>
              </a:tblGrid>
              <a:tr h="307910">
                <a:tc>
                  <a:txBody>
                    <a:bodyPr/>
                    <a:lstStyle/>
                    <a:p>
                      <a:r>
                        <a:rPr lang="en-GB" sz="1400" dirty="0" smtClean="0"/>
                        <a:t>Actor</a:t>
                      </a:r>
                      <a:endParaRPr lang="en-GB" sz="1400" dirty="0"/>
                    </a:p>
                  </a:txBody>
                  <a:tcPr/>
                </a:tc>
                <a:tc>
                  <a:txBody>
                    <a:bodyPr/>
                    <a:lstStyle/>
                    <a:p>
                      <a:r>
                        <a:rPr lang="en-GB" sz="1400" dirty="0" smtClean="0"/>
                        <a:t>Levers</a:t>
                      </a:r>
                      <a:endParaRPr lang="en-GB" sz="1400" dirty="0"/>
                    </a:p>
                  </a:txBody>
                  <a:tcPr/>
                </a:tc>
                <a:tc>
                  <a:txBody>
                    <a:bodyPr/>
                    <a:lstStyle/>
                    <a:p>
                      <a:r>
                        <a:rPr lang="en-GB" sz="1400" dirty="0" smtClean="0"/>
                        <a:t>Examples</a:t>
                      </a:r>
                      <a:endParaRPr lang="en-GB" sz="1400" dirty="0"/>
                    </a:p>
                  </a:txBody>
                  <a:tcPr/>
                </a:tc>
                <a:extLst>
                  <a:ext uri="{0D108BD9-81ED-4DB2-BD59-A6C34878D82A}">
                    <a16:rowId xmlns:a16="http://schemas.microsoft.com/office/drawing/2014/main" val="2535515207"/>
                  </a:ext>
                </a:extLst>
              </a:tr>
              <a:tr h="1144454">
                <a:tc>
                  <a:txBody>
                    <a:bodyPr/>
                    <a:lstStyle/>
                    <a:p>
                      <a:r>
                        <a:rPr lang="en-GB" sz="1400" dirty="0" smtClean="0"/>
                        <a:t>Government</a:t>
                      </a:r>
                      <a:endParaRPr lang="en-GB" sz="1400" dirty="0"/>
                    </a:p>
                  </a:txBody>
                  <a:tcPr/>
                </a:tc>
                <a:tc>
                  <a:txBody>
                    <a:bodyPr/>
                    <a:lstStyle/>
                    <a:p>
                      <a:r>
                        <a:rPr lang="en-GB" sz="1400" dirty="0" smtClean="0"/>
                        <a:t>Policy direction, law, money</a:t>
                      </a:r>
                      <a:endParaRPr lang="en-GB" sz="1400" dirty="0"/>
                    </a:p>
                  </a:txBody>
                  <a:tcPr/>
                </a:tc>
                <a:tc>
                  <a:txBody>
                    <a:bodyPr/>
                    <a:lstStyle/>
                    <a:p>
                      <a:r>
                        <a:rPr lang="en-GB" sz="1400" baseline="0" dirty="0" smtClean="0"/>
                        <a:t>Marketization and new entrants</a:t>
                      </a:r>
                    </a:p>
                    <a:p>
                      <a:r>
                        <a:rPr lang="en-GB" sz="1400" baseline="0" dirty="0" smtClean="0"/>
                        <a:t>Setting up new types of education/qualifications</a:t>
                      </a:r>
                    </a:p>
                    <a:p>
                      <a:r>
                        <a:rPr lang="en-GB" sz="1400" baseline="0" dirty="0" smtClean="0"/>
                        <a:t>Funding policy programmes</a:t>
                      </a:r>
                    </a:p>
                    <a:p>
                      <a:r>
                        <a:rPr lang="en-GB" sz="1400" baseline="0" dirty="0" smtClean="0"/>
                        <a:t>Fees policy</a:t>
                      </a:r>
                    </a:p>
                  </a:txBody>
                  <a:tcPr/>
                </a:tc>
                <a:extLst>
                  <a:ext uri="{0D108BD9-81ED-4DB2-BD59-A6C34878D82A}">
                    <a16:rowId xmlns:a16="http://schemas.microsoft.com/office/drawing/2014/main" val="2919545029"/>
                  </a:ext>
                </a:extLst>
              </a:tr>
              <a:tr h="945151">
                <a:tc>
                  <a:txBody>
                    <a:bodyPr/>
                    <a:lstStyle/>
                    <a:p>
                      <a:r>
                        <a:rPr lang="en-GB" sz="1400" dirty="0" smtClean="0"/>
                        <a:t>Regulator (Office for Students)</a:t>
                      </a:r>
                    </a:p>
                  </a:txBody>
                  <a:tcPr/>
                </a:tc>
                <a:tc>
                  <a:txBody>
                    <a:bodyPr/>
                    <a:lstStyle/>
                    <a:p>
                      <a:r>
                        <a:rPr lang="en-GB" sz="1400" baseline="0" dirty="0" smtClean="0"/>
                        <a:t>Registration and monitoring</a:t>
                      </a:r>
                    </a:p>
                    <a:p>
                      <a:r>
                        <a:rPr lang="en-GB" sz="1400" baseline="0" dirty="0" smtClean="0"/>
                        <a:t>Access and participation drive with funding </a:t>
                      </a:r>
                    </a:p>
                    <a:p>
                      <a:r>
                        <a:rPr lang="en-GB" sz="1400" baseline="0" dirty="0" smtClean="0"/>
                        <a:t>Principles, not rules</a:t>
                      </a:r>
                    </a:p>
                  </a:txBody>
                  <a:tcPr/>
                </a:tc>
                <a:tc>
                  <a:txBody>
                    <a:bodyPr/>
                    <a:lstStyle/>
                    <a:p>
                      <a:r>
                        <a:rPr lang="en-GB" sz="1400" b="1" baseline="0" dirty="0" smtClean="0"/>
                        <a:t>Conditions of registration/de-registration of providers</a:t>
                      </a:r>
                    </a:p>
                    <a:p>
                      <a:r>
                        <a:rPr lang="en-GB" sz="1400" b="1" baseline="0" dirty="0" smtClean="0"/>
                        <a:t>Access and participation plans</a:t>
                      </a:r>
                    </a:p>
                    <a:p>
                      <a:r>
                        <a:rPr lang="en-GB" sz="1400" baseline="0" dirty="0" smtClean="0"/>
                        <a:t>Funding for courses/students</a:t>
                      </a:r>
                    </a:p>
                  </a:txBody>
                  <a:tcPr/>
                </a:tc>
                <a:extLst>
                  <a:ext uri="{0D108BD9-81ED-4DB2-BD59-A6C34878D82A}">
                    <a16:rowId xmlns:a16="http://schemas.microsoft.com/office/drawing/2014/main" val="3870901252"/>
                  </a:ext>
                </a:extLst>
              </a:tr>
              <a:tr h="435670">
                <a:tc>
                  <a:txBody>
                    <a:bodyPr/>
                    <a:lstStyle/>
                    <a:p>
                      <a:r>
                        <a:rPr lang="en-GB" sz="1400" dirty="0" smtClean="0"/>
                        <a:t>Data</a:t>
                      </a:r>
                      <a:r>
                        <a:rPr lang="en-GB" sz="1400" baseline="0" dirty="0" smtClean="0"/>
                        <a:t> body (HESA)</a:t>
                      </a:r>
                      <a:endParaRPr lang="en-GB" sz="1400" dirty="0"/>
                    </a:p>
                  </a:txBody>
                  <a:tcPr/>
                </a:tc>
                <a:tc>
                  <a:txBody>
                    <a:bodyPr/>
                    <a:lstStyle/>
                    <a:p>
                      <a:r>
                        <a:rPr lang="en-GB" sz="1400" dirty="0" smtClean="0"/>
                        <a:t>Collection and publication of data for direct &amp; indirect regulatory use</a:t>
                      </a:r>
                      <a:endParaRPr lang="en-GB" sz="1400" dirty="0"/>
                    </a:p>
                  </a:txBody>
                  <a:tcPr/>
                </a:tc>
                <a:tc>
                  <a:txBody>
                    <a:bodyPr/>
                    <a:lstStyle/>
                    <a:p>
                      <a:r>
                        <a:rPr lang="en-GB" sz="1400" dirty="0" smtClean="0"/>
                        <a:t>Publication of participation</a:t>
                      </a:r>
                      <a:r>
                        <a:rPr lang="en-GB" sz="1400" baseline="0" dirty="0" smtClean="0"/>
                        <a:t> rates and outcomes data</a:t>
                      </a:r>
                    </a:p>
                    <a:p>
                      <a:r>
                        <a:rPr lang="en-GB" sz="1400" baseline="0" dirty="0" smtClean="0"/>
                        <a:t>Use of data in OfS monitoring </a:t>
                      </a:r>
                      <a:endParaRPr lang="en-GB" sz="1400" dirty="0" smtClean="0"/>
                    </a:p>
                  </a:txBody>
                  <a:tcPr/>
                </a:tc>
                <a:extLst>
                  <a:ext uri="{0D108BD9-81ED-4DB2-BD59-A6C34878D82A}">
                    <a16:rowId xmlns:a16="http://schemas.microsoft.com/office/drawing/2014/main" val="759578210"/>
                  </a:ext>
                </a:extLst>
              </a:tr>
              <a:tr h="912553">
                <a:tc>
                  <a:txBody>
                    <a:bodyPr/>
                    <a:lstStyle/>
                    <a:p>
                      <a:r>
                        <a:rPr lang="en-GB" sz="1400" dirty="0" smtClean="0"/>
                        <a:t>Quality agency (QAA)</a:t>
                      </a:r>
                      <a:endParaRPr lang="en-GB" sz="1400" dirty="0"/>
                    </a:p>
                  </a:txBody>
                  <a:tcPr/>
                </a:tc>
                <a:tc>
                  <a:txBody>
                    <a:bodyPr/>
                    <a:lstStyle/>
                    <a:p>
                      <a:r>
                        <a:rPr lang="en-GB" sz="1400" b="1" dirty="0" smtClean="0"/>
                        <a:t>Risk-based interventions instructed by OfS</a:t>
                      </a:r>
                    </a:p>
                    <a:p>
                      <a:r>
                        <a:rPr lang="en-GB" sz="1400" dirty="0" smtClean="0"/>
                        <a:t>Enhancement</a:t>
                      </a:r>
                      <a:r>
                        <a:rPr lang="en-GB" sz="1400" baseline="0" dirty="0" smtClean="0"/>
                        <a:t> activities</a:t>
                      </a:r>
                      <a:endParaRPr lang="en-GB" sz="1400" dirty="0"/>
                    </a:p>
                  </a:txBody>
                  <a:tcPr/>
                </a:tc>
                <a:tc>
                  <a:txBody>
                    <a:bodyPr/>
                    <a:lstStyle/>
                    <a:p>
                      <a:r>
                        <a:rPr lang="en-GB" sz="1400" dirty="0" smtClean="0"/>
                        <a:t>Check</a:t>
                      </a:r>
                      <a:r>
                        <a:rPr lang="en-GB" sz="1400" baseline="0" dirty="0" smtClean="0"/>
                        <a:t> n</a:t>
                      </a:r>
                      <a:r>
                        <a:rPr lang="en-GB" sz="1400" dirty="0" smtClean="0"/>
                        <a:t>ew market</a:t>
                      </a:r>
                      <a:r>
                        <a:rPr lang="en-GB" sz="1400" baseline="0" dirty="0" smtClean="0"/>
                        <a:t> entrants against standards or investigations based on concern</a:t>
                      </a:r>
                      <a:endParaRPr lang="en-GB" sz="1400" dirty="0" smtClean="0"/>
                    </a:p>
                    <a:p>
                      <a:r>
                        <a:rPr lang="en-GB" sz="1400" dirty="0" smtClean="0"/>
                        <a:t>Published</a:t>
                      </a:r>
                      <a:r>
                        <a:rPr lang="en-GB" sz="1400" baseline="0" dirty="0" smtClean="0"/>
                        <a:t> reports</a:t>
                      </a:r>
                      <a:endParaRPr lang="en-GB" sz="1400" dirty="0"/>
                    </a:p>
                  </a:txBody>
                  <a:tcPr/>
                </a:tc>
                <a:extLst>
                  <a:ext uri="{0D108BD9-81ED-4DB2-BD59-A6C34878D82A}">
                    <a16:rowId xmlns:a16="http://schemas.microsoft.com/office/drawing/2014/main" val="3024349868"/>
                  </a:ext>
                </a:extLst>
              </a:tr>
              <a:tr h="307910">
                <a:tc>
                  <a:txBody>
                    <a:bodyPr/>
                    <a:lstStyle/>
                    <a:p>
                      <a:r>
                        <a:rPr lang="en-GB" sz="1400" dirty="0" smtClean="0"/>
                        <a:t>Sector-owned</a:t>
                      </a:r>
                      <a:r>
                        <a:rPr lang="en-GB" sz="1400" baseline="0" dirty="0" smtClean="0"/>
                        <a:t> development and e</a:t>
                      </a:r>
                      <a:r>
                        <a:rPr lang="en-GB" sz="1400" dirty="0" smtClean="0"/>
                        <a:t>nhancement body</a:t>
                      </a:r>
                      <a:r>
                        <a:rPr lang="en-GB" sz="1400" baseline="0" dirty="0" smtClean="0"/>
                        <a:t> </a:t>
                      </a:r>
                    </a:p>
                    <a:p>
                      <a:r>
                        <a:rPr lang="en-GB" sz="1400" baseline="0" dirty="0" smtClean="0"/>
                        <a:t>(Advance HE)</a:t>
                      </a:r>
                      <a:endParaRPr lang="en-GB" sz="1400" dirty="0"/>
                    </a:p>
                  </a:txBody>
                  <a:tcPr/>
                </a:tc>
                <a:tc>
                  <a:txBody>
                    <a:bodyPr/>
                    <a:lstStyle/>
                    <a:p>
                      <a:r>
                        <a:rPr lang="en-GB" sz="1400" baseline="0" dirty="0" smtClean="0"/>
                        <a:t>Improve practice &amp; convene practitioners/ accredit</a:t>
                      </a:r>
                    </a:p>
                    <a:p>
                      <a:r>
                        <a:rPr lang="en-GB" sz="1400" baseline="0" dirty="0" smtClean="0"/>
                        <a:t>Member and client funded – identify and meet needs</a:t>
                      </a:r>
                      <a:endParaRPr lang="en-GB" sz="1400" dirty="0"/>
                    </a:p>
                  </a:txBody>
                  <a:tcPr/>
                </a:tc>
                <a:tc>
                  <a:txBody>
                    <a:bodyPr/>
                    <a:lstStyle/>
                    <a:p>
                      <a:r>
                        <a:rPr lang="en-GB" sz="1400" dirty="0" smtClean="0"/>
                        <a:t>Charters for gender</a:t>
                      </a:r>
                      <a:r>
                        <a:rPr lang="en-GB" sz="1400" baseline="0" dirty="0" smtClean="0"/>
                        <a:t> and race equality</a:t>
                      </a:r>
                    </a:p>
                    <a:p>
                      <a:r>
                        <a:rPr lang="en-GB" sz="1400" baseline="0" dirty="0" smtClean="0"/>
                        <a:t>Teaching fellowship accreditation</a:t>
                      </a:r>
                    </a:p>
                    <a:p>
                      <a:r>
                        <a:rPr lang="en-GB" sz="1400" baseline="0" dirty="0" smtClean="0"/>
                        <a:t>Governance/leadership training</a:t>
                      </a:r>
                      <a:endParaRPr lang="en-GB" sz="14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1330865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marL="914400" lvl="2" indent="0">
              <a:buNone/>
            </a:pPr>
            <a:endParaRPr lang="en-GB" sz="1200" b="1" dirty="0" smtClean="0"/>
          </a:p>
          <a:p>
            <a:pPr marL="457200" lvl="1" indent="0">
              <a:buNone/>
            </a:pPr>
            <a:endParaRPr lang="en-GB" sz="2000" b="1" dirty="0" smtClean="0"/>
          </a:p>
          <a:p>
            <a:pPr lvl="1">
              <a:buFontTx/>
              <a:buChar char="-"/>
            </a:pPr>
            <a:endParaRPr lang="en-GB" sz="20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999891549"/>
              </p:ext>
            </p:extLst>
          </p:nvPr>
        </p:nvGraphicFramePr>
        <p:xfrm>
          <a:off x="424873" y="17318"/>
          <a:ext cx="8377383" cy="5432961"/>
        </p:xfrm>
        <a:graphic>
          <a:graphicData uri="http://schemas.openxmlformats.org/drawingml/2006/table">
            <a:tbl>
              <a:tblPr firstRow="1" bandRow="1">
                <a:tableStyleId>{5C22544A-7EE6-4342-B048-85BDC9FD1C3A}</a:tableStyleId>
              </a:tblPr>
              <a:tblGrid>
                <a:gridCol w="2792461">
                  <a:extLst>
                    <a:ext uri="{9D8B030D-6E8A-4147-A177-3AD203B41FA5}">
                      <a16:colId xmlns:a16="http://schemas.microsoft.com/office/drawing/2014/main" val="2879104564"/>
                    </a:ext>
                  </a:extLst>
                </a:gridCol>
                <a:gridCol w="2792461">
                  <a:extLst>
                    <a:ext uri="{9D8B030D-6E8A-4147-A177-3AD203B41FA5}">
                      <a16:colId xmlns:a16="http://schemas.microsoft.com/office/drawing/2014/main" val="1271405990"/>
                    </a:ext>
                  </a:extLst>
                </a:gridCol>
                <a:gridCol w="2792461">
                  <a:extLst>
                    <a:ext uri="{9D8B030D-6E8A-4147-A177-3AD203B41FA5}">
                      <a16:colId xmlns:a16="http://schemas.microsoft.com/office/drawing/2014/main" val="1490442192"/>
                    </a:ext>
                  </a:extLst>
                </a:gridCol>
              </a:tblGrid>
              <a:tr h="297907">
                <a:tc>
                  <a:txBody>
                    <a:bodyPr/>
                    <a:lstStyle/>
                    <a:p>
                      <a:r>
                        <a:rPr lang="en-GB" sz="1400" dirty="0" smtClean="0"/>
                        <a:t>Actor</a:t>
                      </a:r>
                      <a:endParaRPr lang="en-GB" sz="1400" dirty="0"/>
                    </a:p>
                  </a:txBody>
                  <a:tcPr/>
                </a:tc>
                <a:tc>
                  <a:txBody>
                    <a:bodyPr/>
                    <a:lstStyle/>
                    <a:p>
                      <a:r>
                        <a:rPr lang="en-GB" sz="1400" dirty="0" smtClean="0"/>
                        <a:t>Levers</a:t>
                      </a:r>
                      <a:endParaRPr lang="en-GB" sz="1400" dirty="0"/>
                    </a:p>
                  </a:txBody>
                  <a:tcPr/>
                </a:tc>
                <a:tc>
                  <a:txBody>
                    <a:bodyPr/>
                    <a:lstStyle/>
                    <a:p>
                      <a:r>
                        <a:rPr lang="en-GB" sz="1400" dirty="0" smtClean="0"/>
                        <a:t>Examples</a:t>
                      </a:r>
                      <a:endParaRPr lang="en-GB" sz="1400" dirty="0"/>
                    </a:p>
                  </a:txBody>
                  <a:tcPr/>
                </a:tc>
                <a:extLst>
                  <a:ext uri="{0D108BD9-81ED-4DB2-BD59-A6C34878D82A}">
                    <a16:rowId xmlns:a16="http://schemas.microsoft.com/office/drawing/2014/main" val="2535515207"/>
                  </a:ext>
                </a:extLst>
              </a:tr>
              <a:tr h="1774537">
                <a:tc>
                  <a:txBody>
                    <a:bodyPr/>
                    <a:lstStyle/>
                    <a:p>
                      <a:r>
                        <a:rPr lang="en-GB" sz="1400" dirty="0" smtClean="0"/>
                        <a:t>Institutions</a:t>
                      </a:r>
                      <a:r>
                        <a:rPr lang="en-GB" sz="1400" baseline="0" dirty="0" smtClean="0"/>
                        <a:t> – Governing body</a:t>
                      </a:r>
                      <a:endParaRPr lang="en-GB" sz="1400" dirty="0"/>
                    </a:p>
                  </a:txBody>
                  <a:tcPr/>
                </a:tc>
                <a:tc>
                  <a:txBody>
                    <a:bodyPr/>
                    <a:lstStyle/>
                    <a:p>
                      <a:r>
                        <a:rPr lang="en-GB" sz="1400" dirty="0" smtClean="0"/>
                        <a:t>OfS registration</a:t>
                      </a:r>
                      <a:r>
                        <a:rPr lang="en-GB" sz="1400" baseline="0" dirty="0" smtClean="0"/>
                        <a:t>/condition compliance – assurance</a:t>
                      </a:r>
                    </a:p>
                    <a:p>
                      <a:r>
                        <a:rPr lang="en-GB" sz="1400" baseline="0" dirty="0" smtClean="0"/>
                        <a:t>Interface with academic governance and students</a:t>
                      </a:r>
                    </a:p>
                    <a:p>
                      <a:r>
                        <a:rPr lang="en-GB" sz="1400" baseline="0" dirty="0" smtClean="0"/>
                        <a:t>Progress against strategy/performance measures</a:t>
                      </a:r>
                    </a:p>
                    <a:p>
                      <a:r>
                        <a:rPr lang="en-GB" sz="1400" baseline="0" dirty="0" smtClean="0"/>
                        <a:t>Self-regulation against Code </a:t>
                      </a:r>
                    </a:p>
                    <a:p>
                      <a:endParaRPr lang="en-GB" sz="1400" baseline="0" dirty="0" smtClean="0"/>
                    </a:p>
                  </a:txBody>
                  <a:tcPr/>
                </a:tc>
                <a:tc>
                  <a:txBody>
                    <a:bodyPr/>
                    <a:lstStyle/>
                    <a:p>
                      <a:r>
                        <a:rPr lang="en-GB" sz="1400" b="1" baseline="0" dirty="0" smtClean="0"/>
                        <a:t>Receiving and testing student outcomes assurances</a:t>
                      </a:r>
                    </a:p>
                    <a:p>
                      <a:r>
                        <a:rPr lang="en-GB" sz="1400" b="1" baseline="0" dirty="0" smtClean="0"/>
                        <a:t>Engaging directly with student</a:t>
                      </a:r>
                      <a:r>
                        <a:rPr lang="en-GB" sz="1400" baseline="0" dirty="0" smtClean="0"/>
                        <a:t>s</a:t>
                      </a:r>
                    </a:p>
                    <a:p>
                      <a:r>
                        <a:rPr lang="en-GB" sz="1400" baseline="0" dirty="0" smtClean="0"/>
                        <a:t>Approving expansion/market plans including international</a:t>
                      </a:r>
                    </a:p>
                    <a:p>
                      <a:r>
                        <a:rPr lang="en-GB" sz="1400" b="1" baseline="0" dirty="0" smtClean="0"/>
                        <a:t>Broad concept of risk beyond financial </a:t>
                      </a:r>
                    </a:p>
                    <a:p>
                      <a:endParaRPr lang="en-GB" sz="1400" baseline="0" dirty="0" smtClean="0"/>
                    </a:p>
                  </a:txBody>
                  <a:tcPr/>
                </a:tc>
                <a:extLst>
                  <a:ext uri="{0D108BD9-81ED-4DB2-BD59-A6C34878D82A}">
                    <a16:rowId xmlns:a16="http://schemas.microsoft.com/office/drawing/2014/main" val="2919545029"/>
                  </a:ext>
                </a:extLst>
              </a:tr>
              <a:tr h="1340583">
                <a:tc>
                  <a:txBody>
                    <a:bodyPr/>
                    <a:lstStyle/>
                    <a:p>
                      <a:r>
                        <a:rPr lang="en-GB" sz="1400" dirty="0" smtClean="0"/>
                        <a:t>Institutions -</a:t>
                      </a:r>
                      <a:r>
                        <a:rPr lang="en-GB" sz="1400" baseline="0" dirty="0" smtClean="0"/>
                        <a:t> Leadership</a:t>
                      </a:r>
                      <a:endParaRPr lang="en-GB" sz="1400" dirty="0"/>
                    </a:p>
                  </a:txBody>
                  <a:tcPr/>
                </a:tc>
                <a:tc>
                  <a:txBody>
                    <a:bodyPr/>
                    <a:lstStyle/>
                    <a:p>
                      <a:r>
                        <a:rPr lang="en-GB" sz="1400" baseline="0" dirty="0" smtClean="0"/>
                        <a:t>Understanding market conditions</a:t>
                      </a:r>
                    </a:p>
                    <a:p>
                      <a:r>
                        <a:rPr lang="en-GB" sz="1400" baseline="0" dirty="0" smtClean="0"/>
                        <a:t>Performance management</a:t>
                      </a:r>
                    </a:p>
                    <a:p>
                      <a:r>
                        <a:rPr lang="en-GB" sz="1400" baseline="0" dirty="0" smtClean="0"/>
                        <a:t>Oversight of academic portfolio and quality &amp; ensuring assurance to Board</a:t>
                      </a:r>
                    </a:p>
                  </a:txBody>
                  <a:tcPr/>
                </a:tc>
                <a:tc>
                  <a:txBody>
                    <a:bodyPr/>
                    <a:lstStyle/>
                    <a:p>
                      <a:r>
                        <a:rPr lang="en-GB" sz="1400" baseline="0" dirty="0" smtClean="0"/>
                        <a:t>Action plans</a:t>
                      </a:r>
                    </a:p>
                    <a:p>
                      <a:r>
                        <a:rPr lang="en-GB" sz="1400" baseline="0" dirty="0" smtClean="0"/>
                        <a:t>Recruitment/retention strategies</a:t>
                      </a:r>
                    </a:p>
                    <a:p>
                      <a:r>
                        <a:rPr lang="en-GB" sz="1400" b="1" baseline="0" dirty="0" smtClean="0"/>
                        <a:t>Compliance </a:t>
                      </a:r>
                    </a:p>
                    <a:p>
                      <a:r>
                        <a:rPr lang="en-GB" sz="1400" baseline="0" dirty="0" smtClean="0"/>
                        <a:t>Focus on role in community or region</a:t>
                      </a:r>
                    </a:p>
                    <a:p>
                      <a:endParaRPr lang="en-GB" sz="1400" baseline="0" dirty="0" smtClean="0"/>
                    </a:p>
                  </a:txBody>
                  <a:tcPr/>
                </a:tc>
                <a:extLst>
                  <a:ext uri="{0D108BD9-81ED-4DB2-BD59-A6C34878D82A}">
                    <a16:rowId xmlns:a16="http://schemas.microsoft.com/office/drawing/2014/main" val="3870901252"/>
                  </a:ext>
                </a:extLst>
              </a:tr>
              <a:tr h="714978">
                <a:tc>
                  <a:txBody>
                    <a:bodyPr/>
                    <a:lstStyle/>
                    <a:p>
                      <a:r>
                        <a:rPr lang="en-GB" sz="1400" dirty="0" smtClean="0"/>
                        <a:t>Institutions</a:t>
                      </a:r>
                      <a:r>
                        <a:rPr lang="en-GB" sz="1400" baseline="0" dirty="0" smtClean="0"/>
                        <a:t> - secretariat</a:t>
                      </a:r>
                      <a:endParaRPr lang="en-GB" sz="1400" dirty="0"/>
                    </a:p>
                  </a:txBody>
                  <a:tcPr/>
                </a:tc>
                <a:tc>
                  <a:txBody>
                    <a:bodyPr/>
                    <a:lstStyle/>
                    <a:p>
                      <a:r>
                        <a:rPr lang="en-GB" sz="1400" b="1" dirty="0" smtClean="0"/>
                        <a:t>Formal</a:t>
                      </a:r>
                      <a:r>
                        <a:rPr lang="en-GB" sz="1400" b="1" baseline="0" dirty="0" smtClean="0"/>
                        <a:t> compliance requirements higher/more challenging as new</a:t>
                      </a:r>
                      <a:endParaRPr lang="en-GB" sz="1400" b="1" dirty="0"/>
                    </a:p>
                  </a:txBody>
                  <a:tcPr/>
                </a:tc>
                <a:tc>
                  <a:txBody>
                    <a:bodyPr/>
                    <a:lstStyle/>
                    <a:p>
                      <a:r>
                        <a:rPr lang="en-GB" sz="1400" dirty="0" smtClean="0"/>
                        <a:t>Responding</a:t>
                      </a:r>
                      <a:r>
                        <a:rPr lang="en-GB" sz="1400" baseline="0" dirty="0" smtClean="0"/>
                        <a:t> to changes in regulatory requirements, evidencing assurance</a:t>
                      </a:r>
                      <a:endParaRPr lang="en-GB" sz="1400" dirty="0" smtClean="0"/>
                    </a:p>
                  </a:txBody>
                  <a:tcPr/>
                </a:tc>
                <a:extLst>
                  <a:ext uri="{0D108BD9-81ED-4DB2-BD59-A6C34878D82A}">
                    <a16:rowId xmlns:a16="http://schemas.microsoft.com/office/drawing/2014/main" val="759578210"/>
                  </a:ext>
                </a:extLst>
              </a:tr>
              <a:tr h="506443">
                <a:tc>
                  <a:txBody>
                    <a:bodyPr/>
                    <a:lstStyle/>
                    <a:p>
                      <a:r>
                        <a:rPr lang="en-GB" sz="1400" dirty="0" smtClean="0"/>
                        <a:t>Students</a:t>
                      </a:r>
                      <a:endParaRPr lang="en-GB" sz="1400" dirty="0"/>
                    </a:p>
                  </a:txBody>
                  <a:tcPr/>
                </a:tc>
                <a:tc>
                  <a:txBody>
                    <a:bodyPr/>
                    <a:lstStyle/>
                    <a:p>
                      <a:r>
                        <a:rPr lang="en-GB" sz="1400" dirty="0" smtClean="0"/>
                        <a:t>Engagement</a:t>
                      </a:r>
                      <a:r>
                        <a:rPr lang="en-GB" sz="1400" baseline="0" dirty="0" smtClean="0"/>
                        <a:t> and voice</a:t>
                      </a:r>
                      <a:endParaRPr lang="en-GB" sz="1400" dirty="0"/>
                    </a:p>
                  </a:txBody>
                  <a:tcPr/>
                </a:tc>
                <a:tc>
                  <a:txBody>
                    <a:bodyPr/>
                    <a:lstStyle/>
                    <a:p>
                      <a:r>
                        <a:rPr lang="en-GB" sz="1400" b="1" dirty="0" smtClean="0"/>
                        <a:t>Expected practice </a:t>
                      </a:r>
                      <a:r>
                        <a:rPr lang="en-GB" sz="1400" dirty="0" smtClean="0"/>
                        <a:t>– embedding throughout</a:t>
                      </a:r>
                      <a:r>
                        <a:rPr lang="en-GB" sz="1400" baseline="0" dirty="0" smtClean="0"/>
                        <a:t> governance</a:t>
                      </a:r>
                      <a:endParaRPr lang="en-GB" sz="1400" dirty="0"/>
                    </a:p>
                  </a:txBody>
                  <a:tcPr/>
                </a:tc>
                <a:extLst>
                  <a:ext uri="{0D108BD9-81ED-4DB2-BD59-A6C34878D82A}">
                    <a16:rowId xmlns:a16="http://schemas.microsoft.com/office/drawing/2014/main" val="3024349868"/>
                  </a:ext>
                </a:extLst>
              </a:tr>
              <a:tr h="495201">
                <a:tc>
                  <a:txBody>
                    <a:bodyPr/>
                    <a:lstStyle/>
                    <a:p>
                      <a:r>
                        <a:rPr lang="en-GB" sz="1400" dirty="0" smtClean="0"/>
                        <a:t>Wider</a:t>
                      </a:r>
                      <a:r>
                        <a:rPr lang="en-GB" sz="1400" baseline="0" dirty="0" smtClean="0"/>
                        <a:t> stakeholders</a:t>
                      </a:r>
                      <a:endParaRPr lang="en-GB" sz="1400" dirty="0"/>
                    </a:p>
                  </a:txBody>
                  <a:tcPr/>
                </a:tc>
                <a:tc>
                  <a:txBody>
                    <a:bodyPr/>
                    <a:lstStyle/>
                    <a:p>
                      <a:r>
                        <a:rPr lang="en-GB" sz="1400" dirty="0" smtClean="0"/>
                        <a:t>Engagement</a:t>
                      </a:r>
                      <a:r>
                        <a:rPr lang="en-GB" sz="1400" baseline="0" dirty="0" smtClean="0"/>
                        <a:t> and voice </a:t>
                      </a:r>
                      <a:endParaRPr lang="en-GB" sz="1400" dirty="0"/>
                    </a:p>
                  </a:txBody>
                  <a:tcPr/>
                </a:tc>
                <a:tc>
                  <a:txBody>
                    <a:bodyPr/>
                    <a:lstStyle/>
                    <a:p>
                      <a:r>
                        <a:rPr lang="en-GB" sz="1400" dirty="0" smtClean="0"/>
                        <a:t>Emerging practice </a:t>
                      </a:r>
                      <a:endParaRPr lang="en-GB" sz="1400" dirty="0"/>
                    </a:p>
                  </a:txBody>
                  <a:tcPr/>
                </a:tc>
                <a:extLst>
                  <a:ext uri="{0D108BD9-81ED-4DB2-BD59-A6C34878D82A}">
                    <a16:rowId xmlns:a16="http://schemas.microsoft.com/office/drawing/2014/main" val="1857963816"/>
                  </a:ext>
                </a:extLst>
              </a:tr>
            </a:tbl>
          </a:graphicData>
        </a:graphic>
      </p:graphicFrame>
    </p:spTree>
    <p:extLst>
      <p:ext uri="{BB962C8B-B14F-4D97-AF65-F5344CB8AC3E}">
        <p14:creationId xmlns:p14="http://schemas.microsoft.com/office/powerpoint/2010/main" val="297205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400" dirty="0" smtClean="0">
                <a:latin typeface="Arial" charset="0"/>
              </a:rPr>
              <a:t>The role of sector-led enhancement and self-regulation</a:t>
            </a:r>
            <a:endParaRPr lang="en-US" sz="2400" dirty="0">
              <a:latin typeface="Arial" charset="0"/>
            </a:endParaRPr>
          </a:p>
        </p:txBody>
      </p:sp>
      <p:sp>
        <p:nvSpPr>
          <p:cNvPr id="2" name="Content Placeholder 1"/>
          <p:cNvSpPr>
            <a:spLocks noGrp="1"/>
          </p:cNvSpPr>
          <p:nvPr>
            <p:ph idx="1"/>
          </p:nvPr>
        </p:nvSpPr>
        <p:spPr>
          <a:xfrm>
            <a:off x="244764" y="761779"/>
            <a:ext cx="8714510" cy="4381721"/>
          </a:xfrm>
        </p:spPr>
        <p:txBody>
          <a:bodyPr/>
          <a:lstStyle/>
          <a:p>
            <a:pPr marL="457200" lvl="1" indent="0">
              <a:buNone/>
            </a:pPr>
            <a:endParaRPr lang="en-GB" sz="2000" dirty="0" smtClean="0"/>
          </a:p>
          <a:p>
            <a:pPr marL="914400" lvl="2" indent="0">
              <a:buNone/>
            </a:pPr>
            <a:endParaRPr lang="en-GB" sz="1200" b="1" dirty="0" smtClean="0"/>
          </a:p>
          <a:p>
            <a:pPr lvl="2">
              <a:buFontTx/>
              <a:buChar char="-"/>
            </a:pPr>
            <a:endParaRPr lang="en-GB" sz="1200" b="1" dirty="0" smtClean="0"/>
          </a:p>
          <a:p>
            <a:pPr marL="457200" lvl="1" indent="0">
              <a:buNone/>
            </a:pPr>
            <a:endParaRPr lang="en-GB" sz="2000" b="1" dirty="0"/>
          </a:p>
          <a:p>
            <a:pPr marL="457200" lvl="1" indent="0">
              <a:buNone/>
            </a:pPr>
            <a:endParaRPr lang="en-GB" sz="1600"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
        <p:nvSpPr>
          <p:cNvPr id="9" name="Oval 8"/>
          <p:cNvSpPr/>
          <p:nvPr/>
        </p:nvSpPr>
        <p:spPr>
          <a:xfrm>
            <a:off x="435840" y="708189"/>
            <a:ext cx="1891723" cy="91084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Chairs Group (CUC)</a:t>
            </a:r>
            <a:endParaRPr lang="en-GB" dirty="0"/>
          </a:p>
        </p:txBody>
      </p:sp>
      <p:sp>
        <p:nvSpPr>
          <p:cNvPr id="10" name="Oval 9"/>
          <p:cNvSpPr/>
          <p:nvPr/>
        </p:nvSpPr>
        <p:spPr>
          <a:xfrm>
            <a:off x="3271981" y="637309"/>
            <a:ext cx="2343727" cy="98172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Vice-Chancellors Group (UUK)</a:t>
            </a:r>
            <a:endParaRPr lang="en-GB" dirty="0"/>
          </a:p>
        </p:txBody>
      </p:sp>
      <p:sp>
        <p:nvSpPr>
          <p:cNvPr id="11" name="Oval 10"/>
          <p:cNvSpPr/>
          <p:nvPr/>
        </p:nvSpPr>
        <p:spPr>
          <a:xfrm>
            <a:off x="6142182" y="637309"/>
            <a:ext cx="2433782" cy="852258"/>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Advancement body (Advance HE)</a:t>
            </a:r>
            <a:endParaRPr lang="en-GB" dirty="0"/>
          </a:p>
        </p:txBody>
      </p:sp>
      <p:sp>
        <p:nvSpPr>
          <p:cNvPr id="4" name="TextBox 3"/>
          <p:cNvSpPr txBox="1"/>
          <p:nvPr/>
        </p:nvSpPr>
        <p:spPr>
          <a:xfrm>
            <a:off x="435840" y="1713989"/>
            <a:ext cx="2510559"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Voluntary</a:t>
            </a:r>
          </a:p>
          <a:p>
            <a:pPr marL="285750" indent="-285750">
              <a:buFont typeface="Arial" panose="020B0604020202020204" pitchFamily="34" charset="0"/>
              <a:buChar char="•"/>
            </a:pPr>
            <a:r>
              <a:rPr lang="en-GB" sz="1400" dirty="0" smtClean="0"/>
              <a:t>Membership group</a:t>
            </a:r>
          </a:p>
          <a:p>
            <a:pPr marL="285750" indent="-285750">
              <a:buFont typeface="Arial" panose="020B0604020202020204" pitchFamily="34" charset="0"/>
              <a:buChar char="•"/>
            </a:pPr>
            <a:r>
              <a:rPr lang="en-GB" sz="1400" dirty="0" smtClean="0"/>
              <a:t>Independent</a:t>
            </a:r>
          </a:p>
          <a:p>
            <a:pPr marL="285750" indent="-285750">
              <a:buFont typeface="Arial" panose="020B0604020202020204" pitchFamily="34" charset="0"/>
              <a:buChar char="•"/>
            </a:pPr>
            <a:r>
              <a:rPr lang="en-GB" sz="1400" dirty="0" smtClean="0"/>
              <a:t>Lobby government/regulator</a:t>
            </a:r>
          </a:p>
          <a:p>
            <a:pPr marL="285750" indent="-285750">
              <a:buFont typeface="Arial" panose="020B0604020202020204" pitchFamily="34" charset="0"/>
              <a:buChar char="•"/>
            </a:pPr>
            <a:r>
              <a:rPr lang="en-GB" sz="1400" dirty="0" smtClean="0"/>
              <a:t>Convene</a:t>
            </a:r>
          </a:p>
          <a:p>
            <a:pPr marL="285750" indent="-285750">
              <a:buFont typeface="Arial" panose="020B0604020202020204" pitchFamily="34" charset="0"/>
              <a:buChar char="•"/>
            </a:pPr>
            <a:r>
              <a:rPr lang="en-GB" sz="1400" dirty="0" smtClean="0"/>
              <a:t>Safe space</a:t>
            </a:r>
          </a:p>
          <a:p>
            <a:pPr marL="285750" indent="-285750">
              <a:buFont typeface="Arial" panose="020B0604020202020204" pitchFamily="34" charset="0"/>
              <a:buChar char="•"/>
            </a:pPr>
            <a:r>
              <a:rPr lang="en-GB" sz="1400" dirty="0" smtClean="0"/>
              <a:t>Support each other</a:t>
            </a:r>
          </a:p>
          <a:p>
            <a:pPr marL="285750" indent="-285750">
              <a:buFont typeface="Arial" panose="020B0604020202020204" pitchFamily="34" charset="0"/>
              <a:buChar char="•"/>
            </a:pPr>
            <a:r>
              <a:rPr lang="en-GB" sz="1400" dirty="0" smtClean="0"/>
              <a:t>Demonstrate leadership &amp; fitness for autonomy</a:t>
            </a:r>
          </a:p>
          <a:p>
            <a:pPr marL="285750" indent="-285750">
              <a:buFont typeface="Arial" panose="020B0604020202020204" pitchFamily="34" charset="0"/>
              <a:buChar char="•"/>
            </a:pPr>
            <a:r>
              <a:rPr lang="en-GB" sz="1400" dirty="0" smtClean="0"/>
              <a:t>CUC HE Code of Governance</a:t>
            </a:r>
          </a:p>
        </p:txBody>
      </p:sp>
      <p:sp>
        <p:nvSpPr>
          <p:cNvPr id="13" name="TextBox 12"/>
          <p:cNvSpPr txBox="1"/>
          <p:nvPr/>
        </p:nvSpPr>
        <p:spPr>
          <a:xfrm>
            <a:off x="3271981" y="1737321"/>
            <a:ext cx="2648527"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Voluntary</a:t>
            </a:r>
          </a:p>
          <a:p>
            <a:pPr marL="285750" indent="-285750">
              <a:buFont typeface="Arial" panose="020B0604020202020204" pitchFamily="34" charset="0"/>
              <a:buChar char="•"/>
            </a:pPr>
            <a:r>
              <a:rPr lang="en-GB" sz="1400" dirty="0" smtClean="0"/>
              <a:t>Membership organisation</a:t>
            </a:r>
          </a:p>
          <a:p>
            <a:pPr marL="285750" indent="-285750">
              <a:buFont typeface="Arial" panose="020B0604020202020204" pitchFamily="34" charset="0"/>
              <a:buChar char="•"/>
            </a:pPr>
            <a:r>
              <a:rPr lang="en-GB" sz="1400" dirty="0" smtClean="0"/>
              <a:t>Independent</a:t>
            </a:r>
          </a:p>
          <a:p>
            <a:pPr marL="285750" indent="-285750">
              <a:buFont typeface="Arial" panose="020B0604020202020204" pitchFamily="34" charset="0"/>
              <a:buChar char="•"/>
            </a:pPr>
            <a:r>
              <a:rPr lang="en-GB" sz="1400" dirty="0" smtClean="0"/>
              <a:t>Lobby government/regulator</a:t>
            </a:r>
          </a:p>
          <a:p>
            <a:pPr marL="285750" indent="-285750">
              <a:buFont typeface="Arial" panose="020B0604020202020204" pitchFamily="34" charset="0"/>
              <a:buChar char="•"/>
            </a:pPr>
            <a:r>
              <a:rPr lang="en-GB" sz="1400" dirty="0" smtClean="0"/>
              <a:t>Convene</a:t>
            </a:r>
          </a:p>
          <a:p>
            <a:pPr marL="285750" indent="-285750">
              <a:buFont typeface="Arial" panose="020B0604020202020204" pitchFamily="34" charset="0"/>
              <a:buChar char="•"/>
            </a:pPr>
            <a:r>
              <a:rPr lang="en-GB" sz="1400" dirty="0" smtClean="0"/>
              <a:t>Safe space</a:t>
            </a:r>
          </a:p>
          <a:p>
            <a:pPr marL="285750" indent="-285750">
              <a:buFont typeface="Arial" panose="020B0604020202020204" pitchFamily="34" charset="0"/>
              <a:buChar char="•"/>
            </a:pPr>
            <a:r>
              <a:rPr lang="en-GB" sz="1400" dirty="0" smtClean="0"/>
              <a:t>Support &amp; inform practice</a:t>
            </a:r>
          </a:p>
          <a:p>
            <a:pPr marL="285750" indent="-285750">
              <a:buFont typeface="Arial" panose="020B0604020202020204" pitchFamily="34" charset="0"/>
              <a:buChar char="•"/>
            </a:pPr>
            <a:r>
              <a:rPr lang="en-GB" sz="1400" dirty="0" smtClean="0"/>
              <a:t>Demonstrate leadership &amp; fitness for autonomy</a:t>
            </a:r>
          </a:p>
          <a:p>
            <a:pPr marL="285750" indent="-285750">
              <a:buFont typeface="Arial" panose="020B0604020202020204" pitchFamily="34" charset="0"/>
              <a:buChar char="•"/>
            </a:pPr>
            <a:r>
              <a:rPr lang="en-GB" sz="1400" dirty="0" smtClean="0"/>
              <a:t>Initiate/deliver policy programmes e.g. mental health</a:t>
            </a:r>
          </a:p>
        </p:txBody>
      </p:sp>
      <p:sp>
        <p:nvSpPr>
          <p:cNvPr id="14" name="TextBox 13"/>
          <p:cNvSpPr txBox="1"/>
          <p:nvPr/>
        </p:nvSpPr>
        <p:spPr>
          <a:xfrm>
            <a:off x="6072908" y="1737321"/>
            <a:ext cx="2648527"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Voluntary</a:t>
            </a:r>
          </a:p>
          <a:p>
            <a:pPr marL="285750" indent="-285750">
              <a:buFont typeface="Arial" panose="020B0604020202020204" pitchFamily="34" charset="0"/>
              <a:buChar char="•"/>
            </a:pPr>
            <a:r>
              <a:rPr lang="en-GB" sz="1400" dirty="0" smtClean="0"/>
              <a:t>Membership organisation</a:t>
            </a:r>
          </a:p>
          <a:p>
            <a:pPr marL="285750" indent="-285750">
              <a:buFont typeface="Arial" panose="020B0604020202020204" pitchFamily="34" charset="0"/>
              <a:buChar char="•"/>
            </a:pPr>
            <a:r>
              <a:rPr lang="en-GB" sz="1400" dirty="0" smtClean="0"/>
              <a:t>Independent</a:t>
            </a:r>
          </a:p>
          <a:p>
            <a:pPr marL="285750" indent="-285750">
              <a:buFont typeface="Arial" panose="020B0604020202020204" pitchFamily="34" charset="0"/>
              <a:buChar char="•"/>
            </a:pPr>
            <a:r>
              <a:rPr lang="en-GB" sz="1400" dirty="0" smtClean="0"/>
              <a:t>Convene &amp; share practice</a:t>
            </a:r>
          </a:p>
          <a:p>
            <a:pPr marL="285750" indent="-285750">
              <a:buFont typeface="Arial" panose="020B0604020202020204" pitchFamily="34" charset="0"/>
              <a:buChar char="•"/>
            </a:pPr>
            <a:r>
              <a:rPr lang="en-GB" sz="1400" dirty="0" smtClean="0"/>
              <a:t>Provide standards/frameworks and accreditation to demonstrate performance</a:t>
            </a:r>
          </a:p>
          <a:p>
            <a:pPr marL="285750" indent="-285750">
              <a:buFont typeface="Arial" panose="020B0604020202020204" pitchFamily="34" charset="0"/>
              <a:buChar char="•"/>
            </a:pPr>
            <a:r>
              <a:rPr lang="en-GB" sz="1400" dirty="0" smtClean="0"/>
              <a:t>Support &amp; improve practice</a:t>
            </a:r>
          </a:p>
          <a:p>
            <a:pPr marL="285750" indent="-285750">
              <a:buFont typeface="Arial" panose="020B0604020202020204" pitchFamily="34" charset="0"/>
              <a:buChar char="•"/>
            </a:pPr>
            <a:r>
              <a:rPr lang="en-GB" sz="1400" dirty="0" smtClean="0"/>
              <a:t>Evidence of reality for all</a:t>
            </a:r>
          </a:p>
          <a:p>
            <a:pPr marL="285750" indent="-285750">
              <a:buFont typeface="Arial" panose="020B0604020202020204" pitchFamily="34" charset="0"/>
              <a:buChar char="•"/>
            </a:pPr>
            <a:r>
              <a:rPr lang="en-GB" sz="1400" dirty="0" smtClean="0"/>
              <a:t>Developing staff talent and capabilities - PEOPLE</a:t>
            </a:r>
          </a:p>
        </p:txBody>
      </p:sp>
    </p:spTree>
    <p:extLst>
      <p:ext uri="{BB962C8B-B14F-4D97-AF65-F5344CB8AC3E}">
        <p14:creationId xmlns:p14="http://schemas.microsoft.com/office/powerpoint/2010/main" val="12726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8890"/>
            <a:ext cx="8455891" cy="552383"/>
          </a:xfrm>
        </p:spPr>
        <p:txBody>
          <a:bodyPr/>
          <a:lstStyle/>
          <a:p>
            <a:r>
              <a:rPr lang="en-GB" sz="2800" dirty="0" smtClean="0"/>
              <a:t>University-level governance</a:t>
            </a:r>
            <a:endParaRPr lang="en-GB" sz="2800" dirty="0"/>
          </a:p>
        </p:txBody>
      </p:sp>
      <p:pic>
        <p:nvPicPr>
          <p:cNvPr id="6" name="Content Placeholder 5"/>
          <p:cNvPicPr>
            <a:picLocks noGrp="1" noChangeAspect="1"/>
          </p:cNvPicPr>
          <p:nvPr>
            <p:ph idx="1"/>
          </p:nvPr>
        </p:nvPicPr>
        <p:blipFill>
          <a:blip r:embed="rId3"/>
          <a:stretch>
            <a:fillRect/>
          </a:stretch>
        </p:blipFill>
        <p:spPr>
          <a:xfrm>
            <a:off x="854795" y="964984"/>
            <a:ext cx="2544186" cy="3594167"/>
          </a:xfrm>
          <a:prstGeom prst="rect">
            <a:avLst/>
          </a:prstGeom>
        </p:spPr>
      </p:pic>
      <p:sp>
        <p:nvSpPr>
          <p:cNvPr id="7" name="TextBox 6"/>
          <p:cNvSpPr txBox="1"/>
          <p:nvPr/>
        </p:nvSpPr>
        <p:spPr>
          <a:xfrm>
            <a:off x="4488872" y="1357314"/>
            <a:ext cx="3195782" cy="2246769"/>
          </a:xfrm>
          <a:prstGeom prst="rect">
            <a:avLst/>
          </a:prstGeom>
          <a:noFill/>
        </p:spPr>
        <p:txBody>
          <a:bodyPr wrap="square" rtlCol="0">
            <a:spAutoFit/>
          </a:bodyPr>
          <a:lstStyle/>
          <a:p>
            <a:r>
              <a:rPr lang="en-GB" sz="2000" dirty="0" smtClean="0">
                <a:solidFill>
                  <a:schemeClr val="tx2"/>
                </a:solidFill>
              </a:rPr>
              <a:t>Your constitution  +</a:t>
            </a:r>
          </a:p>
          <a:p>
            <a:pPr marL="285750" indent="-285750">
              <a:buFont typeface="Arial" panose="020B0604020202020204" pitchFamily="34" charset="0"/>
              <a:buChar char="•"/>
            </a:pPr>
            <a:endParaRPr lang="en-GB" sz="2000" dirty="0" smtClean="0">
              <a:solidFill>
                <a:schemeClr val="tx2"/>
              </a:solidFill>
            </a:endParaRPr>
          </a:p>
          <a:p>
            <a:r>
              <a:rPr lang="en-GB" sz="2000" dirty="0" smtClean="0">
                <a:solidFill>
                  <a:schemeClr val="tx2"/>
                </a:solidFill>
              </a:rPr>
              <a:t>Regulatory requirements +</a:t>
            </a:r>
          </a:p>
          <a:p>
            <a:endParaRPr lang="en-GB" sz="2000" dirty="0" smtClean="0">
              <a:solidFill>
                <a:schemeClr val="tx2"/>
              </a:solidFill>
            </a:endParaRPr>
          </a:p>
          <a:p>
            <a:r>
              <a:rPr lang="en-GB" sz="2000" dirty="0" smtClean="0">
                <a:solidFill>
                  <a:schemeClr val="tx2"/>
                </a:solidFill>
              </a:rPr>
              <a:t>Voluntary Code +</a:t>
            </a:r>
          </a:p>
          <a:p>
            <a:pPr marL="285750" indent="-285750">
              <a:buFont typeface="Arial" panose="020B0604020202020204" pitchFamily="34" charset="0"/>
              <a:buChar char="•"/>
            </a:pPr>
            <a:endParaRPr lang="en-GB" sz="2000" dirty="0" smtClean="0">
              <a:solidFill>
                <a:schemeClr val="tx2"/>
              </a:solidFill>
            </a:endParaRPr>
          </a:p>
          <a:p>
            <a:r>
              <a:rPr lang="en-GB" sz="2000" b="1" dirty="0" smtClean="0">
                <a:solidFill>
                  <a:schemeClr val="tx2"/>
                </a:solidFill>
              </a:rPr>
              <a:t>Culture </a:t>
            </a:r>
            <a:endParaRPr lang="en-GB" sz="2000" b="1" dirty="0">
              <a:solidFill>
                <a:schemeClr val="tx2"/>
              </a:solidFill>
            </a:endParaRPr>
          </a:p>
        </p:txBody>
      </p:sp>
    </p:spTree>
    <p:extLst>
      <p:ext uri="{BB962C8B-B14F-4D97-AF65-F5344CB8AC3E}">
        <p14:creationId xmlns:p14="http://schemas.microsoft.com/office/powerpoint/2010/main" val="205206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800" b="1" dirty="0" smtClean="0">
                <a:latin typeface="Arial" charset="0"/>
              </a:rPr>
              <a:t>Features</a:t>
            </a:r>
            <a:r>
              <a:rPr lang="en-US" sz="2800" dirty="0" smtClean="0">
                <a:latin typeface="Arial" charset="0"/>
              </a:rPr>
              <a:t> of good governance?</a:t>
            </a:r>
            <a:endParaRPr lang="en-US" sz="2800" dirty="0">
              <a:latin typeface="Arial" charset="0"/>
            </a:endParaRP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lvl="1">
              <a:buFontTx/>
              <a:buChar char="-"/>
            </a:pPr>
            <a:r>
              <a:rPr lang="en-GB" sz="1800" dirty="0" smtClean="0"/>
              <a:t>The quality and make-up of leadership throughout</a:t>
            </a:r>
          </a:p>
          <a:p>
            <a:pPr lvl="1">
              <a:buFontTx/>
              <a:buChar char="-"/>
            </a:pPr>
            <a:r>
              <a:rPr lang="en-GB" sz="1800" dirty="0" smtClean="0"/>
              <a:t>Clarity of structures, roles and responsibilities</a:t>
            </a:r>
          </a:p>
          <a:p>
            <a:pPr lvl="1">
              <a:buFontTx/>
              <a:buChar char="-"/>
            </a:pPr>
            <a:r>
              <a:rPr lang="en-GB" sz="1800" dirty="0" smtClean="0"/>
              <a:t>Culture and values:</a:t>
            </a:r>
          </a:p>
          <a:p>
            <a:pPr lvl="2">
              <a:buFontTx/>
              <a:buChar char="-"/>
            </a:pPr>
            <a:r>
              <a:rPr lang="en-GB" sz="1800" dirty="0" smtClean="0"/>
              <a:t>Trust</a:t>
            </a:r>
          </a:p>
          <a:p>
            <a:pPr lvl="2">
              <a:buFontTx/>
              <a:buChar char="-"/>
            </a:pPr>
            <a:r>
              <a:rPr lang="en-GB" sz="1800" dirty="0" smtClean="0"/>
              <a:t>Transparency</a:t>
            </a:r>
          </a:p>
          <a:p>
            <a:pPr lvl="2">
              <a:buFontTx/>
              <a:buChar char="-"/>
            </a:pPr>
            <a:r>
              <a:rPr lang="en-GB" sz="1800" dirty="0" smtClean="0"/>
              <a:t>Healthy challenge</a:t>
            </a:r>
          </a:p>
          <a:p>
            <a:pPr lvl="2">
              <a:buFontTx/>
              <a:buChar char="-"/>
            </a:pPr>
            <a:r>
              <a:rPr lang="en-GB" sz="1800" dirty="0" smtClean="0"/>
              <a:t>Respect</a:t>
            </a:r>
          </a:p>
          <a:p>
            <a:pPr lvl="2">
              <a:buFontTx/>
              <a:buChar char="-"/>
            </a:pPr>
            <a:r>
              <a:rPr lang="en-GB" sz="1800" dirty="0" smtClean="0"/>
              <a:t>Diversity of perspective &amp; inclusion</a:t>
            </a:r>
          </a:p>
          <a:p>
            <a:pPr lvl="2">
              <a:buFontTx/>
              <a:buChar char="-"/>
            </a:pPr>
            <a:r>
              <a:rPr lang="en-GB" sz="1800" dirty="0" smtClean="0"/>
              <a:t>Permission to take calculated risks and learn</a:t>
            </a:r>
          </a:p>
          <a:p>
            <a:pPr lvl="2">
              <a:buFontTx/>
              <a:buChar char="-"/>
            </a:pPr>
            <a:r>
              <a:rPr lang="en-GB" sz="1800" dirty="0" smtClean="0"/>
              <a:t>Agility</a:t>
            </a:r>
          </a:p>
          <a:p>
            <a:pPr lvl="2">
              <a:buFontTx/>
              <a:buChar char="-"/>
            </a:pPr>
            <a:r>
              <a:rPr lang="en-GB" sz="1800" dirty="0" smtClean="0"/>
              <a:t>Focussed on continuous improvement – looking ahead</a:t>
            </a:r>
            <a:endParaRPr lang="en-GB" sz="1800" dirty="0" smtClean="0"/>
          </a:p>
          <a:p>
            <a:pPr lvl="2">
              <a:buFontTx/>
              <a:buChar char="-"/>
            </a:pPr>
            <a:endParaRPr lang="en-GB" sz="1200" b="1" dirty="0" smtClean="0"/>
          </a:p>
          <a:p>
            <a:pPr lvl="2">
              <a:buFontTx/>
              <a:buChar char="-"/>
            </a:pPr>
            <a:endParaRPr lang="en-GB" sz="1200" b="1" dirty="0" smtClean="0"/>
          </a:p>
          <a:p>
            <a:pPr lvl="1">
              <a:buFontTx/>
              <a:buChar char="-"/>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
        <p:nvSpPr>
          <p:cNvPr id="3" name="Oval Callout 2"/>
          <p:cNvSpPr/>
          <p:nvPr/>
        </p:nvSpPr>
        <p:spPr>
          <a:xfrm>
            <a:off x="5948218" y="1315384"/>
            <a:ext cx="2318327" cy="183803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“Culture eats strategy for breakfast”</a:t>
            </a:r>
            <a:endParaRPr lang="en-GB" b="1" dirty="0"/>
          </a:p>
        </p:txBody>
      </p:sp>
    </p:spTree>
    <p:extLst>
      <p:ext uri="{BB962C8B-B14F-4D97-AF65-F5344CB8AC3E}">
        <p14:creationId xmlns:p14="http://schemas.microsoft.com/office/powerpoint/2010/main" val="416680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800" dirty="0" smtClean="0">
                <a:latin typeface="Arial" charset="0"/>
              </a:rPr>
              <a:t>Diversity in leadership and governance matters</a:t>
            </a:r>
            <a:endParaRPr lang="en-US" sz="2800" dirty="0">
              <a:latin typeface="Arial" charset="0"/>
            </a:endParaRPr>
          </a:p>
        </p:txBody>
      </p:sp>
      <p:sp>
        <p:nvSpPr>
          <p:cNvPr id="2" name="Content Placeholder 1"/>
          <p:cNvSpPr>
            <a:spLocks noGrp="1"/>
          </p:cNvSpPr>
          <p:nvPr>
            <p:ph idx="1"/>
          </p:nvPr>
        </p:nvSpPr>
        <p:spPr>
          <a:xfrm>
            <a:off x="244764" y="600432"/>
            <a:ext cx="8714510" cy="3897677"/>
          </a:xfrm>
        </p:spPr>
        <p:txBody>
          <a:bodyPr/>
          <a:lstStyle/>
          <a:p>
            <a:pPr lvl="2">
              <a:buFontTx/>
              <a:buChar char="-"/>
            </a:pPr>
            <a:endParaRPr lang="en-GB" sz="1200" b="1" dirty="0" smtClean="0"/>
          </a:p>
          <a:p>
            <a:pPr marL="457200" lvl="1" indent="0">
              <a:buNone/>
            </a:pPr>
            <a:r>
              <a:rPr lang="en-GB" sz="2000" dirty="0" smtClean="0">
                <a:solidFill>
                  <a:schemeClr val="tx2"/>
                </a:solidFill>
              </a:rPr>
              <a:t>Gender balance on Boards in UK HE = </a:t>
            </a:r>
            <a:r>
              <a:rPr lang="en-GB" sz="2000" b="1" dirty="0" smtClean="0">
                <a:solidFill>
                  <a:schemeClr val="tx2"/>
                </a:solidFill>
              </a:rPr>
              <a:t>41% female </a:t>
            </a:r>
          </a:p>
          <a:p>
            <a:pPr lvl="1"/>
            <a:r>
              <a:rPr lang="en-GB" sz="2000" dirty="0" smtClean="0"/>
              <a:t>The staff population in UK HE is over 50% female</a:t>
            </a:r>
          </a:p>
          <a:p>
            <a:pPr lvl="1"/>
            <a:r>
              <a:rPr lang="en-GB" sz="2000" dirty="0" smtClean="0"/>
              <a:t>Even more work to do for others e.g. black and minority ethnic </a:t>
            </a:r>
          </a:p>
          <a:p>
            <a:pPr marL="457200" lvl="1" indent="0">
              <a:buNone/>
            </a:pPr>
            <a:endParaRPr lang="en-GB" sz="2000" dirty="0" smtClean="0">
              <a:solidFill>
                <a:schemeClr val="tx2"/>
              </a:solidFill>
            </a:endParaRPr>
          </a:p>
          <a:p>
            <a:pPr marL="457200" lvl="1" indent="0">
              <a:buNone/>
            </a:pPr>
            <a:r>
              <a:rPr lang="en-GB" sz="2000" dirty="0" smtClean="0">
                <a:solidFill>
                  <a:schemeClr val="tx2"/>
                </a:solidFill>
              </a:rPr>
              <a:t>Not about numbers –  its about avoiding ‘groupthink’  </a:t>
            </a:r>
            <a:endParaRPr lang="en-GB" sz="2000" dirty="0" smtClean="0">
              <a:solidFill>
                <a:schemeClr val="tx2"/>
              </a:solidFill>
            </a:endParaRPr>
          </a:p>
          <a:p>
            <a:pPr lvl="1">
              <a:buFontTx/>
              <a:buChar char="-"/>
            </a:pPr>
            <a:r>
              <a:rPr lang="en-GB" sz="2000" dirty="0" smtClean="0"/>
              <a:t>Different perspectives to help solve problems</a:t>
            </a:r>
          </a:p>
          <a:p>
            <a:pPr lvl="1">
              <a:buFontTx/>
              <a:buChar char="-"/>
            </a:pPr>
            <a:r>
              <a:rPr lang="en-GB" sz="2000" dirty="0" smtClean="0"/>
              <a:t>Range of lived experiences informing and testing plans</a:t>
            </a:r>
            <a:endParaRPr lang="en-GB" sz="2000" dirty="0" smtClean="0"/>
          </a:p>
          <a:p>
            <a:pPr lvl="1">
              <a:buFontTx/>
              <a:buChar char="-"/>
            </a:pPr>
            <a:r>
              <a:rPr lang="en-GB" sz="2000" dirty="0" smtClean="0"/>
              <a:t>Closer to &amp; more </a:t>
            </a:r>
            <a:r>
              <a:rPr lang="en-GB" sz="2000" dirty="0" smtClean="0"/>
              <a:t>representative of </a:t>
            </a:r>
            <a:r>
              <a:rPr lang="en-GB" sz="2000" dirty="0" smtClean="0"/>
              <a:t>your stakeholders</a:t>
            </a:r>
          </a:p>
          <a:p>
            <a:pPr marL="0" indent="0">
              <a:buNone/>
            </a:pPr>
            <a:endParaRPr lang="en-GB" sz="1800" dirty="0" smtClean="0"/>
          </a:p>
          <a:p>
            <a:pPr marL="0" indent="0">
              <a:buNone/>
            </a:pPr>
            <a:r>
              <a:rPr lang="en-GB" sz="1800" dirty="0" smtClean="0"/>
              <a:t>Levers</a:t>
            </a:r>
            <a:r>
              <a:rPr lang="en-GB" sz="1800" dirty="0" smtClean="0"/>
              <a:t> include: Quotas, frameworks, development programmes, sharing practice</a:t>
            </a:r>
            <a:endParaRPr lang="en-GB" sz="1800" dirty="0" smtClean="0"/>
          </a:p>
          <a:p>
            <a:pPr marL="0" indent="0">
              <a:buNone/>
            </a:pPr>
            <a:endParaRPr lang="en-GB" sz="2400" dirty="0" smtClean="0"/>
          </a:p>
        </p:txBody>
      </p:sp>
    </p:spTree>
    <p:extLst>
      <p:ext uri="{BB962C8B-B14F-4D97-AF65-F5344CB8AC3E}">
        <p14:creationId xmlns:p14="http://schemas.microsoft.com/office/powerpoint/2010/main" val="3608983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43" y="1445589"/>
            <a:ext cx="7007788" cy="1149828"/>
          </a:xfrm>
        </p:spPr>
        <p:txBody>
          <a:bodyPr>
            <a:noAutofit/>
          </a:bodyPr>
          <a:lstStyle/>
          <a:p>
            <a:pPr algn="ctr"/>
            <a:r>
              <a:rPr lang="en-GB" sz="2400" b="1" dirty="0" smtClean="0"/>
              <a:t>Creating the conditions for good higher education governance </a:t>
            </a:r>
            <a:endParaRPr lang="en-GB" sz="2400" b="1" dirty="0"/>
          </a:p>
        </p:txBody>
      </p:sp>
      <p:sp>
        <p:nvSpPr>
          <p:cNvPr id="3" name="Text Placeholder 2"/>
          <p:cNvSpPr>
            <a:spLocks noGrp="1"/>
          </p:cNvSpPr>
          <p:nvPr>
            <p:ph type="body" sz="quarter" idx="10"/>
          </p:nvPr>
        </p:nvSpPr>
        <p:spPr>
          <a:xfrm>
            <a:off x="693743" y="3577860"/>
            <a:ext cx="7007225" cy="264468"/>
          </a:xfrm>
        </p:spPr>
        <p:txBody>
          <a:bodyPr/>
          <a:lstStyle/>
          <a:p>
            <a:r>
              <a:rPr lang="en-GB" sz="2000" dirty="0" smtClean="0"/>
              <a:t>Victoria Holbrook – Assistant </a:t>
            </a:r>
            <a:r>
              <a:rPr lang="en-GB" sz="2000" dirty="0" smtClean="0"/>
              <a:t>Director</a:t>
            </a:r>
            <a:endParaRPr lang="en-GB" sz="2000" dirty="0" smtClean="0"/>
          </a:p>
          <a:p>
            <a:r>
              <a:rPr lang="en-GB" sz="2000" dirty="0" smtClean="0">
                <a:hlinkClick r:id="rId3"/>
              </a:rPr>
              <a:t>Victoria.Holbrook@advance-he.ac.uk</a:t>
            </a:r>
            <a:endParaRPr lang="en-GB" sz="2000" dirty="0" smtClean="0"/>
          </a:p>
        </p:txBody>
      </p:sp>
    </p:spTree>
    <p:extLst>
      <p:ext uri="{BB962C8B-B14F-4D97-AF65-F5344CB8AC3E}">
        <p14:creationId xmlns:p14="http://schemas.microsoft.com/office/powerpoint/2010/main" val="382385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2800" b="1" dirty="0" smtClean="0">
                <a:latin typeface="Arial" charset="0"/>
              </a:rPr>
              <a:t>Features</a:t>
            </a:r>
            <a:r>
              <a:rPr lang="en-US" sz="2800" dirty="0" smtClean="0">
                <a:latin typeface="Arial" charset="0"/>
              </a:rPr>
              <a:t> of good governance?</a:t>
            </a:r>
            <a:endParaRPr lang="en-US" sz="2800" dirty="0">
              <a:latin typeface="Arial" charset="0"/>
            </a:endParaRP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lvl="2">
              <a:buFontTx/>
              <a:buChar char="-"/>
            </a:pPr>
            <a:endParaRPr lang="en-GB" sz="1200" b="1" dirty="0" smtClean="0"/>
          </a:p>
          <a:p>
            <a:pPr lvl="2">
              <a:buFontTx/>
              <a:buChar char="-"/>
            </a:pPr>
            <a:endParaRPr lang="en-GB" sz="1200" b="1" dirty="0" smtClean="0"/>
          </a:p>
          <a:p>
            <a:pPr marL="457200" lvl="1" indent="0">
              <a:buNone/>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17339" y="563418"/>
            <a:ext cx="5503083" cy="41407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26" y="849814"/>
            <a:ext cx="3561196" cy="3307975"/>
          </a:xfrm>
          <a:prstGeom prst="rect">
            <a:avLst/>
          </a:prstGeom>
        </p:spPr>
      </p:pic>
    </p:spTree>
    <p:extLst>
      <p:ext uri="{BB962C8B-B14F-4D97-AF65-F5344CB8AC3E}">
        <p14:creationId xmlns:p14="http://schemas.microsoft.com/office/powerpoint/2010/main" val="929975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3" y="47205"/>
            <a:ext cx="8455891" cy="525962"/>
          </a:xfrm>
        </p:spPr>
        <p:txBody>
          <a:bodyPr/>
          <a:lstStyle/>
          <a:p>
            <a:r>
              <a:rPr lang="en-GB" sz="2400" dirty="0" smtClean="0"/>
              <a:t>References</a:t>
            </a:r>
            <a:endParaRPr lang="en-GB" sz="2400" dirty="0"/>
          </a:p>
        </p:txBody>
      </p:sp>
      <p:sp>
        <p:nvSpPr>
          <p:cNvPr id="3" name="Content Placeholder 2"/>
          <p:cNvSpPr>
            <a:spLocks noGrp="1"/>
          </p:cNvSpPr>
          <p:nvPr>
            <p:ph idx="1"/>
          </p:nvPr>
        </p:nvSpPr>
        <p:spPr>
          <a:xfrm>
            <a:off x="244763" y="507871"/>
            <a:ext cx="8668328" cy="4645378"/>
          </a:xfrm>
        </p:spPr>
        <p:txBody>
          <a:bodyPr/>
          <a:lstStyle/>
          <a:p>
            <a:pPr marL="0" indent="0">
              <a:buNone/>
            </a:pPr>
            <a:r>
              <a:rPr lang="en-GB" sz="1600" dirty="0" smtClean="0"/>
              <a:t>Diversity </a:t>
            </a:r>
            <a:r>
              <a:rPr lang="en-GB" sz="1600" dirty="0"/>
              <a:t>of governors in UK HE </a:t>
            </a:r>
            <a:r>
              <a:rPr lang="en-GB" sz="1600" dirty="0">
                <a:hlinkClick r:id="rId3"/>
              </a:rPr>
              <a:t>https://</a:t>
            </a:r>
            <a:r>
              <a:rPr lang="en-GB" sz="1600" dirty="0" smtClean="0">
                <a:hlinkClick r:id="rId3"/>
              </a:rPr>
              <a:t>www.advance-he.ac.uk/knowledge-hub/diversity-governors-higher-education</a:t>
            </a:r>
            <a:r>
              <a:rPr lang="en-GB" sz="1600" dirty="0" smtClean="0"/>
              <a:t> </a:t>
            </a:r>
          </a:p>
          <a:p>
            <a:pPr marL="0" indent="0">
              <a:buNone/>
            </a:pPr>
            <a:endParaRPr lang="en-GB" sz="1600" dirty="0"/>
          </a:p>
          <a:p>
            <a:pPr marL="0" indent="0">
              <a:buNone/>
            </a:pPr>
            <a:r>
              <a:rPr lang="en-GB" sz="1600" dirty="0" smtClean="0"/>
              <a:t>CUC HE Code </a:t>
            </a:r>
            <a:r>
              <a:rPr lang="en-GB" sz="1600" dirty="0"/>
              <a:t>of Governance </a:t>
            </a:r>
            <a:r>
              <a:rPr lang="en-GB" sz="1600" dirty="0">
                <a:hlinkClick r:id="rId4"/>
              </a:rPr>
              <a:t>https://</a:t>
            </a:r>
            <a:r>
              <a:rPr lang="en-GB" sz="1600" dirty="0" smtClean="0">
                <a:hlinkClick r:id="rId4"/>
              </a:rPr>
              <a:t>www.universitychairs.ac.uk/wp-content/uploads/2020/09/CUC-HE-Code-of-Governance-publication-final.pdf</a:t>
            </a:r>
            <a:r>
              <a:rPr lang="en-GB" sz="1600" dirty="0" smtClean="0"/>
              <a:t> </a:t>
            </a:r>
          </a:p>
          <a:p>
            <a:pPr marL="0" indent="0">
              <a:buNone/>
            </a:pPr>
            <a:endParaRPr lang="en-GB" sz="1600" dirty="0"/>
          </a:p>
          <a:p>
            <a:pPr marL="0" indent="0">
              <a:buNone/>
            </a:pPr>
            <a:r>
              <a:rPr lang="en-GB" sz="1600" dirty="0" smtClean="0"/>
              <a:t>Advance </a:t>
            </a:r>
            <a:r>
              <a:rPr lang="en-GB" sz="1600" dirty="0"/>
              <a:t>HE governing body effectiveness framework </a:t>
            </a:r>
            <a:r>
              <a:rPr lang="en-GB" sz="1600" dirty="0">
                <a:hlinkClick r:id="rId5"/>
              </a:rPr>
              <a:t>https://</a:t>
            </a:r>
            <a:r>
              <a:rPr lang="en-GB" sz="1600" dirty="0" smtClean="0">
                <a:hlinkClick r:id="rId5"/>
              </a:rPr>
              <a:t>www.advance-he.ac.uk/knowledge-hub/framework-supporting-governing-body-effectiveness-reviews-higher-education</a:t>
            </a:r>
            <a:r>
              <a:rPr lang="en-GB" sz="1600" dirty="0" smtClean="0"/>
              <a:t> and</a:t>
            </a:r>
          </a:p>
          <a:p>
            <a:pPr marL="0" indent="0">
              <a:buNone/>
            </a:pPr>
            <a:r>
              <a:rPr lang="en-GB" sz="1600" dirty="0" smtClean="0"/>
              <a:t>‘Governance in higher education: understanding performance and future challenges’ </a:t>
            </a:r>
            <a:r>
              <a:rPr lang="en-GB" sz="1600" dirty="0" smtClean="0">
                <a:hlinkClick r:id="rId6"/>
              </a:rPr>
              <a:t>https</a:t>
            </a:r>
            <a:r>
              <a:rPr lang="en-GB" sz="1600" dirty="0">
                <a:hlinkClick r:id="rId6"/>
              </a:rPr>
              <a:t>://</a:t>
            </a:r>
            <a:r>
              <a:rPr lang="en-GB" sz="1600" dirty="0" smtClean="0">
                <a:hlinkClick r:id="rId6"/>
              </a:rPr>
              <a:t>www.advance-he.ac.uk/knowledge-hub/governance-higher-education-understanding-governance-performance-and-future</a:t>
            </a:r>
            <a:r>
              <a:rPr lang="en-GB" sz="1600" dirty="0" smtClean="0"/>
              <a:t> </a:t>
            </a:r>
          </a:p>
          <a:p>
            <a:pPr marL="0" indent="0">
              <a:buNone/>
            </a:pPr>
            <a:endParaRPr lang="en-GB" sz="1600" dirty="0"/>
          </a:p>
          <a:p>
            <a:pPr marL="0" indent="0">
              <a:buNone/>
            </a:pPr>
            <a:r>
              <a:rPr lang="en-GB" sz="1600" dirty="0" smtClean="0"/>
              <a:t>‘Governing Higher Education Today: International Perspectives’ 2019, ed. Tony Strike (Routledge)</a:t>
            </a:r>
            <a:endParaRPr lang="en-GB" sz="1600" dirty="0" smtClean="0"/>
          </a:p>
          <a:p>
            <a:endParaRPr lang="en-GB" dirty="0"/>
          </a:p>
        </p:txBody>
      </p:sp>
    </p:spTree>
    <p:extLst>
      <p:ext uri="{BB962C8B-B14F-4D97-AF65-F5344CB8AC3E}">
        <p14:creationId xmlns:p14="http://schemas.microsoft.com/office/powerpoint/2010/main" val="149126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6" name="TextBox 5"/>
          <p:cNvSpPr txBox="1"/>
          <p:nvPr/>
        </p:nvSpPr>
        <p:spPr>
          <a:xfrm>
            <a:off x="609600" y="1727200"/>
            <a:ext cx="7610764"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What can HE governance systems look like?</a:t>
            </a:r>
            <a:endParaRPr lang="en-GB" sz="2800" dirty="0" smtClean="0"/>
          </a:p>
          <a:p>
            <a:pPr marL="285750" indent="-285750">
              <a:buFont typeface="Arial" panose="020B0604020202020204" pitchFamily="34" charset="0"/>
              <a:buChar char="•"/>
            </a:pPr>
            <a:r>
              <a:rPr lang="en-GB" sz="2800" dirty="0" smtClean="0"/>
              <a:t>What levers can be used to drive progress? </a:t>
            </a:r>
          </a:p>
          <a:p>
            <a:pPr marL="285750" indent="-285750">
              <a:buFont typeface="Arial" panose="020B0604020202020204" pitchFamily="34" charset="0"/>
              <a:buChar char="•"/>
            </a:pPr>
            <a:r>
              <a:rPr lang="en-GB" sz="2800" dirty="0" smtClean="0"/>
              <a:t>What do we know about good governance practice in universities?</a:t>
            </a:r>
            <a:endParaRPr lang="en-GB" sz="2800" dirty="0" smtClean="0"/>
          </a:p>
        </p:txBody>
      </p:sp>
    </p:spTree>
    <p:extLst>
      <p:ext uri="{BB962C8B-B14F-4D97-AF65-F5344CB8AC3E}">
        <p14:creationId xmlns:p14="http://schemas.microsoft.com/office/powerpoint/2010/main" val="416950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2039-16AE-4008-BD06-ACC5F4D6FF43}"/>
              </a:ext>
            </a:extLst>
          </p:cNvPr>
          <p:cNvSpPr>
            <a:spLocks noGrp="1"/>
          </p:cNvSpPr>
          <p:nvPr>
            <p:ph type="title"/>
          </p:nvPr>
        </p:nvSpPr>
        <p:spPr>
          <a:xfrm>
            <a:off x="244763" y="0"/>
            <a:ext cx="8229600" cy="857250"/>
          </a:xfrm>
        </p:spPr>
        <p:txBody>
          <a:bodyPr/>
          <a:lstStyle/>
          <a:p>
            <a:r>
              <a:rPr lang="en-GB" sz="2800" dirty="0"/>
              <a:t>Uzbekistan ambitions for HE</a:t>
            </a:r>
          </a:p>
        </p:txBody>
      </p:sp>
      <p:sp>
        <p:nvSpPr>
          <p:cNvPr id="3" name="Content Placeholder 2">
            <a:extLst>
              <a:ext uri="{FF2B5EF4-FFF2-40B4-BE49-F238E27FC236}">
                <a16:creationId xmlns:a16="http://schemas.microsoft.com/office/drawing/2014/main" id="{2E803238-47B3-4B22-8075-DF77F88F3328}"/>
              </a:ext>
            </a:extLst>
          </p:cNvPr>
          <p:cNvSpPr>
            <a:spLocks noGrp="1"/>
          </p:cNvSpPr>
          <p:nvPr>
            <p:ph idx="1"/>
          </p:nvPr>
        </p:nvSpPr>
        <p:spPr>
          <a:xfrm>
            <a:off x="563417" y="785091"/>
            <a:ext cx="8123383" cy="4064000"/>
          </a:xfrm>
        </p:spPr>
        <p:txBody>
          <a:bodyPr/>
          <a:lstStyle/>
          <a:p>
            <a:r>
              <a:rPr lang="en-GB" sz="2400" b="1" dirty="0"/>
              <a:t>Autonomy</a:t>
            </a:r>
          </a:p>
          <a:p>
            <a:r>
              <a:rPr lang="en-GB" sz="2400" b="1" dirty="0"/>
              <a:t>Increase participation</a:t>
            </a:r>
          </a:p>
          <a:p>
            <a:r>
              <a:rPr lang="en-GB" sz="2400" dirty="0"/>
              <a:t>Achieve research </a:t>
            </a:r>
            <a:r>
              <a:rPr lang="en-GB" sz="2400" dirty="0" smtClean="0"/>
              <a:t>potential and rankings</a:t>
            </a:r>
            <a:endParaRPr lang="en-GB" sz="2400" dirty="0"/>
          </a:p>
          <a:p>
            <a:r>
              <a:rPr lang="en-GB" sz="2400" dirty="0"/>
              <a:t>Improve facilities, student experience, teacher motivation, foreign language skills</a:t>
            </a:r>
          </a:p>
          <a:p>
            <a:r>
              <a:rPr lang="en-GB" sz="2400" dirty="0"/>
              <a:t>Better industry/employer links</a:t>
            </a:r>
          </a:p>
          <a:p>
            <a:r>
              <a:rPr lang="en-GB" sz="2400" dirty="0"/>
              <a:t>Recognised international centre for intellectual and applied expertise</a:t>
            </a:r>
          </a:p>
          <a:p>
            <a:r>
              <a:rPr lang="en-GB" sz="2400" dirty="0"/>
              <a:t>Enhance society and culture in Uzbekistan</a:t>
            </a:r>
          </a:p>
        </p:txBody>
      </p:sp>
    </p:spTree>
    <p:extLst>
      <p:ext uri="{BB962C8B-B14F-4D97-AF65-F5344CB8AC3E}">
        <p14:creationId xmlns:p14="http://schemas.microsoft.com/office/powerpoint/2010/main" val="196059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8D04-B59B-4FED-92EC-56ADDA64B37C}"/>
              </a:ext>
            </a:extLst>
          </p:cNvPr>
          <p:cNvSpPr>
            <a:spLocks noGrp="1"/>
          </p:cNvSpPr>
          <p:nvPr>
            <p:ph type="title"/>
          </p:nvPr>
        </p:nvSpPr>
        <p:spPr>
          <a:xfrm>
            <a:off x="1143000" y="0"/>
            <a:ext cx="6172200" cy="857250"/>
          </a:xfrm>
        </p:spPr>
        <p:txBody>
          <a:bodyPr/>
          <a:lstStyle/>
          <a:p>
            <a:r>
              <a:rPr lang="en-GB" sz="2700" b="1" dirty="0"/>
              <a:t>Regulatory choices</a:t>
            </a:r>
          </a:p>
        </p:txBody>
      </p:sp>
      <p:sp>
        <p:nvSpPr>
          <p:cNvPr id="3" name="Content Placeholder 2">
            <a:extLst>
              <a:ext uri="{FF2B5EF4-FFF2-40B4-BE49-F238E27FC236}">
                <a16:creationId xmlns:a16="http://schemas.microsoft.com/office/drawing/2014/main" id="{103BDFDA-DBC3-41E6-88F3-5F2083C27B98}"/>
              </a:ext>
            </a:extLst>
          </p:cNvPr>
          <p:cNvSpPr>
            <a:spLocks noGrp="1"/>
          </p:cNvSpPr>
          <p:nvPr>
            <p:ph sz="half" idx="1"/>
          </p:nvPr>
        </p:nvSpPr>
        <p:spPr>
          <a:xfrm>
            <a:off x="442465" y="763678"/>
            <a:ext cx="3028950" cy="3394472"/>
          </a:xfrm>
        </p:spPr>
        <p:txBody>
          <a:bodyPr/>
          <a:lstStyle/>
          <a:p>
            <a:r>
              <a:rPr lang="en-GB" dirty="0"/>
              <a:t>Hard</a:t>
            </a:r>
          </a:p>
          <a:p>
            <a:pPr marL="0" indent="0">
              <a:buNone/>
            </a:pPr>
            <a:r>
              <a:rPr lang="en-GB" dirty="0"/>
              <a:t>Transactional</a:t>
            </a:r>
          </a:p>
          <a:p>
            <a:pPr marL="0" indent="0">
              <a:buNone/>
            </a:pPr>
            <a:r>
              <a:rPr lang="en-GB" dirty="0"/>
              <a:t>Assurance</a:t>
            </a:r>
          </a:p>
          <a:p>
            <a:pPr marL="0" indent="0">
              <a:buNone/>
            </a:pPr>
            <a:r>
              <a:rPr lang="en-GB" dirty="0"/>
              <a:t>Data</a:t>
            </a:r>
          </a:p>
          <a:p>
            <a:pPr marL="0" indent="0">
              <a:buNone/>
            </a:pPr>
            <a:r>
              <a:rPr lang="en-GB" dirty="0"/>
              <a:t>Compliance</a:t>
            </a:r>
          </a:p>
          <a:p>
            <a:pPr marL="0" indent="0">
              <a:buNone/>
            </a:pPr>
            <a:r>
              <a:rPr lang="en-GB" dirty="0"/>
              <a:t>Sanctions</a:t>
            </a:r>
          </a:p>
        </p:txBody>
      </p:sp>
      <p:sp>
        <p:nvSpPr>
          <p:cNvPr id="4" name="Content Placeholder 3">
            <a:extLst>
              <a:ext uri="{FF2B5EF4-FFF2-40B4-BE49-F238E27FC236}">
                <a16:creationId xmlns:a16="http://schemas.microsoft.com/office/drawing/2014/main" id="{B3B80897-1460-4D6A-9032-DF32A2CB664F}"/>
              </a:ext>
            </a:extLst>
          </p:cNvPr>
          <p:cNvSpPr>
            <a:spLocks noGrp="1"/>
          </p:cNvSpPr>
          <p:nvPr>
            <p:ph sz="half" idx="2"/>
          </p:nvPr>
        </p:nvSpPr>
        <p:spPr>
          <a:xfrm>
            <a:off x="3278469" y="749769"/>
            <a:ext cx="3028950" cy="3394472"/>
          </a:xfrm>
        </p:spPr>
        <p:txBody>
          <a:bodyPr/>
          <a:lstStyle/>
          <a:p>
            <a:r>
              <a:rPr lang="en-GB" dirty="0"/>
              <a:t>Soft</a:t>
            </a:r>
          </a:p>
          <a:p>
            <a:pPr marL="0" indent="0">
              <a:buNone/>
            </a:pPr>
            <a:r>
              <a:rPr lang="en-GB" dirty="0"/>
              <a:t>Strategic</a:t>
            </a:r>
          </a:p>
          <a:p>
            <a:pPr marL="0" indent="0">
              <a:buNone/>
            </a:pPr>
            <a:r>
              <a:rPr lang="en-GB" dirty="0"/>
              <a:t>Enhancement</a:t>
            </a:r>
          </a:p>
          <a:p>
            <a:pPr marL="0" indent="0">
              <a:buNone/>
            </a:pPr>
            <a:r>
              <a:rPr lang="en-GB" dirty="0"/>
              <a:t>Good practice</a:t>
            </a:r>
          </a:p>
          <a:p>
            <a:pPr marL="0" indent="0">
              <a:buNone/>
            </a:pPr>
            <a:r>
              <a:rPr lang="en-GB" dirty="0"/>
              <a:t>Commitment</a:t>
            </a:r>
          </a:p>
          <a:p>
            <a:pPr marL="0" indent="0">
              <a:buNone/>
            </a:pPr>
            <a:r>
              <a:rPr lang="en-GB" dirty="0"/>
              <a:t>Incentives </a:t>
            </a:r>
          </a:p>
        </p:txBody>
      </p:sp>
      <p:sp>
        <p:nvSpPr>
          <p:cNvPr id="5" name="TextBox 4">
            <a:extLst>
              <a:ext uri="{FF2B5EF4-FFF2-40B4-BE49-F238E27FC236}">
                <a16:creationId xmlns:a16="http://schemas.microsoft.com/office/drawing/2014/main" id="{15A8346C-F32F-47E3-AB74-F2EBD193B737}"/>
              </a:ext>
            </a:extLst>
          </p:cNvPr>
          <p:cNvSpPr txBox="1"/>
          <p:nvPr/>
        </p:nvSpPr>
        <p:spPr>
          <a:xfrm>
            <a:off x="6149550" y="792586"/>
            <a:ext cx="2735832" cy="3416320"/>
          </a:xfrm>
          <a:prstGeom prst="rect">
            <a:avLst/>
          </a:prstGeom>
          <a:noFill/>
        </p:spPr>
        <p:txBody>
          <a:bodyPr wrap="square" rtlCol="0">
            <a:spAutoFit/>
          </a:bodyPr>
          <a:lstStyle/>
          <a:p>
            <a:pPr defTabSz="342900"/>
            <a:r>
              <a:rPr lang="en-GB" b="1" dirty="0">
                <a:solidFill>
                  <a:prstClr val="black"/>
                </a:solidFill>
              </a:rPr>
              <a:t>Co-regulation – in </a:t>
            </a:r>
            <a:r>
              <a:rPr lang="en-GB" b="1" dirty="0" smtClean="0">
                <a:solidFill>
                  <a:prstClr val="black"/>
                </a:solidFill>
              </a:rPr>
              <a:t>partnership</a:t>
            </a:r>
            <a:endParaRPr lang="en-GB" b="1" dirty="0">
              <a:solidFill>
                <a:prstClr val="black"/>
              </a:solidFill>
            </a:endParaRPr>
          </a:p>
          <a:p>
            <a:pPr marL="214313" indent="-214313" defTabSz="342900">
              <a:buFont typeface="Arial" panose="020B0604020202020204" pitchFamily="34" charset="0"/>
              <a:buChar char="•"/>
            </a:pPr>
            <a:r>
              <a:rPr lang="en-GB" dirty="0">
                <a:solidFill>
                  <a:prstClr val="black"/>
                </a:solidFill>
              </a:rPr>
              <a:t>Respects and supports autonomy</a:t>
            </a:r>
          </a:p>
          <a:p>
            <a:pPr marL="214313" indent="-214313" defTabSz="342900">
              <a:buFont typeface="Arial" panose="020B0604020202020204" pitchFamily="34" charset="0"/>
              <a:buChar char="•"/>
            </a:pPr>
            <a:r>
              <a:rPr lang="en-GB" dirty="0">
                <a:solidFill>
                  <a:prstClr val="black"/>
                </a:solidFill>
              </a:rPr>
              <a:t>Uses soft power as much as sanction</a:t>
            </a:r>
          </a:p>
          <a:p>
            <a:pPr marL="214313" indent="-214313" defTabSz="342900">
              <a:buFont typeface="Arial" panose="020B0604020202020204" pitchFamily="34" charset="0"/>
              <a:buChar char="•"/>
            </a:pPr>
            <a:r>
              <a:rPr lang="en-GB" dirty="0">
                <a:solidFill>
                  <a:prstClr val="black"/>
                </a:solidFill>
              </a:rPr>
              <a:t>Based on trust</a:t>
            </a:r>
          </a:p>
          <a:p>
            <a:pPr marL="214313" indent="-214313" defTabSz="342900">
              <a:buFont typeface="Arial" panose="020B0604020202020204" pitchFamily="34" charset="0"/>
              <a:buChar char="•"/>
            </a:pPr>
            <a:r>
              <a:rPr lang="en-GB" dirty="0">
                <a:solidFill>
                  <a:prstClr val="black"/>
                </a:solidFill>
              </a:rPr>
              <a:t>The role of governance and opportunity to bring in industry/employers</a:t>
            </a:r>
          </a:p>
          <a:p>
            <a:pPr defTabSz="342900"/>
            <a:endParaRPr lang="en-GB" dirty="0">
              <a:solidFill>
                <a:prstClr val="black"/>
              </a:solidFill>
              <a:latin typeface="Arial" charset="0"/>
              <a:ea typeface="ＭＳ Ｐゴシック" charset="0"/>
            </a:endParaRPr>
          </a:p>
        </p:txBody>
      </p:sp>
    </p:spTree>
    <p:extLst>
      <p:ext uri="{BB962C8B-B14F-4D97-AF65-F5344CB8AC3E}">
        <p14:creationId xmlns:p14="http://schemas.microsoft.com/office/powerpoint/2010/main" val="5885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z="3600" dirty="0" smtClean="0">
                <a:latin typeface="Arial" charset="0"/>
              </a:rPr>
              <a:t>What is the purpose of governance?</a:t>
            </a:r>
            <a:endParaRPr lang="en-US" sz="3600" dirty="0">
              <a:latin typeface="Arial" charset="0"/>
            </a:endParaRPr>
          </a:p>
        </p:txBody>
      </p:sp>
      <p:sp>
        <p:nvSpPr>
          <p:cNvPr id="2" name="Content Placeholder 1"/>
          <p:cNvSpPr>
            <a:spLocks noGrp="1"/>
          </p:cNvSpPr>
          <p:nvPr>
            <p:ph idx="1"/>
          </p:nvPr>
        </p:nvSpPr>
        <p:spPr>
          <a:xfrm>
            <a:off x="457200" y="1124323"/>
            <a:ext cx="8363527" cy="3400271"/>
          </a:xfrm>
        </p:spPr>
        <p:txBody>
          <a:bodyPr/>
          <a:lstStyle/>
          <a:p>
            <a:pPr lvl="1">
              <a:buFontTx/>
              <a:buChar char="-"/>
            </a:pPr>
            <a:endParaRPr lang="en-GB" sz="2000" dirty="0" smtClean="0"/>
          </a:p>
          <a:p>
            <a:pPr lvl="1">
              <a:buFont typeface="Wingdings" panose="05000000000000000000" pitchFamily="2" charset="2"/>
              <a:buChar char="§"/>
            </a:pPr>
            <a:r>
              <a:rPr lang="en-GB" sz="2400" dirty="0" smtClean="0"/>
              <a:t>To provide </a:t>
            </a:r>
            <a:r>
              <a:rPr lang="en-GB" sz="2400" b="1" dirty="0" smtClean="0"/>
              <a:t>confidence and clarity for all stakeholders</a:t>
            </a:r>
          </a:p>
          <a:p>
            <a:pPr lvl="1">
              <a:buFont typeface="Wingdings" panose="05000000000000000000" pitchFamily="2" charset="2"/>
              <a:buChar char="§"/>
            </a:pPr>
            <a:r>
              <a:rPr lang="en-GB" sz="2400" dirty="0" smtClean="0"/>
              <a:t>To ensure organisations and systems </a:t>
            </a:r>
            <a:r>
              <a:rPr lang="en-GB" sz="2400" b="1" dirty="0" smtClean="0"/>
              <a:t>deliver what they are meant to </a:t>
            </a:r>
            <a:r>
              <a:rPr lang="en-GB" sz="2400" dirty="0" smtClean="0"/>
              <a:t>e.g. financially sustainable and good student outcomes, the delivery of strategy, achieve performance measures</a:t>
            </a:r>
            <a:endParaRPr lang="en-GB" sz="2400"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104284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z="3600" dirty="0">
                <a:latin typeface="Arial" charset="0"/>
              </a:rPr>
              <a:t>T</a:t>
            </a:r>
            <a:r>
              <a:rPr lang="en-US" sz="3600" dirty="0" smtClean="0">
                <a:latin typeface="Arial" charset="0"/>
              </a:rPr>
              <a:t>hemes in global </a:t>
            </a:r>
            <a:r>
              <a:rPr lang="en-US" sz="3600" dirty="0" smtClean="0">
                <a:latin typeface="Arial" charset="0"/>
              </a:rPr>
              <a:t>governance</a:t>
            </a:r>
            <a:endParaRPr lang="en-US" sz="3600" dirty="0">
              <a:latin typeface="Arial" charset="0"/>
            </a:endParaRPr>
          </a:p>
        </p:txBody>
      </p:sp>
      <p:sp>
        <p:nvSpPr>
          <p:cNvPr id="2" name="Content Placeholder 1"/>
          <p:cNvSpPr>
            <a:spLocks noGrp="1"/>
          </p:cNvSpPr>
          <p:nvPr>
            <p:ph idx="1"/>
          </p:nvPr>
        </p:nvSpPr>
        <p:spPr>
          <a:xfrm>
            <a:off x="660401" y="1136141"/>
            <a:ext cx="8363527" cy="3400271"/>
          </a:xfrm>
        </p:spPr>
        <p:txBody>
          <a:bodyPr/>
          <a:lstStyle/>
          <a:p>
            <a:pPr marL="457200" lvl="1" indent="0">
              <a:buNone/>
            </a:pPr>
            <a:r>
              <a:rPr lang="en-GB" sz="2000" dirty="0" smtClean="0">
                <a:solidFill>
                  <a:srgbClr val="00B050"/>
                </a:solidFill>
              </a:rPr>
              <a:t>Transparency…</a:t>
            </a:r>
          </a:p>
          <a:p>
            <a:pPr marL="457200" lvl="1" indent="0">
              <a:buNone/>
            </a:pPr>
            <a:endParaRPr lang="en-GB" sz="2000" dirty="0">
              <a:solidFill>
                <a:srgbClr val="00B050"/>
              </a:solidFill>
            </a:endParaRPr>
          </a:p>
          <a:p>
            <a:pPr marL="457200" lvl="1" indent="0">
              <a:buNone/>
            </a:pPr>
            <a:r>
              <a:rPr lang="en-GB" sz="2000" dirty="0" smtClean="0">
                <a:solidFill>
                  <a:srgbClr val="00B050"/>
                </a:solidFill>
              </a:rPr>
              <a:t>		Impact…</a:t>
            </a:r>
          </a:p>
          <a:p>
            <a:pPr marL="457200" lvl="1" indent="0">
              <a:buNone/>
            </a:pPr>
            <a:endParaRPr lang="en-GB" sz="2000" dirty="0" smtClean="0">
              <a:solidFill>
                <a:srgbClr val="00B050"/>
              </a:solidFill>
            </a:endParaRPr>
          </a:p>
          <a:p>
            <a:pPr marL="457200" lvl="1" indent="0">
              <a:buNone/>
            </a:pPr>
            <a:r>
              <a:rPr lang="en-GB" sz="2000" dirty="0">
                <a:solidFill>
                  <a:srgbClr val="00B050"/>
                </a:solidFill>
              </a:rPr>
              <a:t>	</a:t>
            </a:r>
            <a:r>
              <a:rPr lang="en-GB" sz="2000" dirty="0" smtClean="0">
                <a:solidFill>
                  <a:srgbClr val="00B050"/>
                </a:solidFill>
              </a:rPr>
              <a:t>			Evidence…</a:t>
            </a:r>
          </a:p>
          <a:p>
            <a:pPr marL="457200" lvl="1" indent="0">
              <a:buNone/>
            </a:pPr>
            <a:endParaRPr lang="en-GB" sz="2000" dirty="0">
              <a:solidFill>
                <a:srgbClr val="00B050"/>
              </a:solidFill>
            </a:endParaRPr>
          </a:p>
          <a:p>
            <a:pPr marL="457200" lvl="1" indent="0">
              <a:buNone/>
            </a:pPr>
            <a:r>
              <a:rPr lang="en-GB" sz="2000" dirty="0" smtClean="0">
                <a:solidFill>
                  <a:srgbClr val="00B050"/>
                </a:solidFill>
              </a:rPr>
              <a:t>						Social responsibility…</a:t>
            </a:r>
          </a:p>
          <a:p>
            <a:pPr marL="457200" lvl="1" indent="0">
              <a:buNone/>
            </a:pPr>
            <a:endParaRPr lang="en-GB" sz="2000" dirty="0">
              <a:solidFill>
                <a:srgbClr val="00B050"/>
              </a:solidFill>
            </a:endParaRPr>
          </a:p>
          <a:p>
            <a:pPr marL="457200" lvl="1" indent="0">
              <a:buNone/>
            </a:pPr>
            <a:r>
              <a:rPr lang="en-GB" sz="2000" dirty="0" smtClean="0">
                <a:solidFill>
                  <a:srgbClr val="00B050"/>
                </a:solidFill>
              </a:rPr>
              <a:t>								Voices…</a:t>
            </a:r>
          </a:p>
          <a:p>
            <a:pPr lvl="1">
              <a:buFontTx/>
              <a:buChar char="-"/>
            </a:pPr>
            <a:endParaRPr lang="en-GB" sz="2000" dirty="0" smtClean="0"/>
          </a:p>
          <a:p>
            <a:pPr lvl="1">
              <a:buFontTx/>
              <a:buChar char="-"/>
            </a:pPr>
            <a:endParaRPr lang="en-GB" sz="2000"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201860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24691" y="75691"/>
            <a:ext cx="8229600" cy="857250"/>
          </a:xfrm>
        </p:spPr>
        <p:txBody>
          <a:bodyPr/>
          <a:lstStyle/>
          <a:p>
            <a:r>
              <a:rPr lang="en-US" sz="3600" dirty="0" smtClean="0">
                <a:latin typeface="Arial" charset="0"/>
              </a:rPr>
              <a:t>A systems approach</a:t>
            </a:r>
            <a:endParaRPr lang="en-US" sz="3600" dirty="0">
              <a:latin typeface="Arial" charset="0"/>
            </a:endParaRPr>
          </a:p>
        </p:txBody>
      </p:sp>
      <p:sp>
        <p:nvSpPr>
          <p:cNvPr id="2" name="Content Placeholder 1"/>
          <p:cNvSpPr>
            <a:spLocks noGrp="1"/>
          </p:cNvSpPr>
          <p:nvPr>
            <p:ph idx="1"/>
          </p:nvPr>
        </p:nvSpPr>
        <p:spPr>
          <a:xfrm>
            <a:off x="457200" y="1208673"/>
            <a:ext cx="8363527" cy="3400271"/>
          </a:xfrm>
        </p:spPr>
        <p:txBody>
          <a:bodyPr/>
          <a:lstStyle/>
          <a:p>
            <a:pPr marL="457200" lvl="1" indent="0">
              <a:buNone/>
            </a:pPr>
            <a:endParaRPr lang="en-GB" sz="2000" dirty="0" smtClean="0"/>
          </a:p>
          <a:p>
            <a:pPr marL="457200" lvl="1" indent="0">
              <a:buNone/>
            </a:pPr>
            <a:r>
              <a:rPr lang="en-GB" sz="2000" dirty="0" smtClean="0"/>
              <a:t>Always a balance between</a:t>
            </a:r>
          </a:p>
          <a:p>
            <a:pPr lvl="1">
              <a:buFontTx/>
              <a:buChar char="-"/>
            </a:pPr>
            <a:r>
              <a:rPr lang="en-GB" sz="2000" dirty="0" smtClean="0"/>
              <a:t>Government &amp; law</a:t>
            </a:r>
          </a:p>
          <a:p>
            <a:pPr lvl="1">
              <a:buFontTx/>
              <a:buChar char="-"/>
            </a:pPr>
            <a:r>
              <a:rPr lang="en-GB" sz="2000" dirty="0" smtClean="0"/>
              <a:t>Sector self-regulation</a:t>
            </a:r>
          </a:p>
          <a:p>
            <a:pPr lvl="1">
              <a:buFontTx/>
              <a:buChar char="-"/>
            </a:pPr>
            <a:r>
              <a:rPr lang="en-GB" sz="2000" dirty="0" smtClean="0"/>
              <a:t>Institutions</a:t>
            </a:r>
            <a:endParaRPr lang="en-GB" sz="2000" dirty="0" smtClean="0"/>
          </a:p>
          <a:p>
            <a:pPr lvl="1">
              <a:buFontTx/>
              <a:buChar char="-"/>
            </a:pPr>
            <a:endParaRPr lang="en-GB" sz="2000"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graphicFrame>
        <p:nvGraphicFramePr>
          <p:cNvPr id="3" name="Diagram 2"/>
          <p:cNvGraphicFramePr/>
          <p:nvPr>
            <p:extLst>
              <p:ext uri="{D42A27DB-BD31-4B8C-83A1-F6EECF244321}">
                <p14:modId xmlns:p14="http://schemas.microsoft.com/office/powerpoint/2010/main" val="1249008951"/>
              </p:ext>
            </p:extLst>
          </p:nvPr>
        </p:nvGraphicFramePr>
        <p:xfrm>
          <a:off x="3463637" y="211349"/>
          <a:ext cx="6363855" cy="439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48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44764" y="-7436"/>
            <a:ext cx="8229600" cy="857250"/>
          </a:xfrm>
        </p:spPr>
        <p:txBody>
          <a:bodyPr/>
          <a:lstStyle/>
          <a:p>
            <a:r>
              <a:rPr lang="en-US" sz="3600" dirty="0" smtClean="0">
                <a:latin typeface="Arial" charset="0"/>
              </a:rPr>
              <a:t>What roles are there?</a:t>
            </a:r>
            <a:endParaRPr lang="en-US" sz="3600" dirty="0">
              <a:latin typeface="Arial" charset="0"/>
            </a:endParaRPr>
          </a:p>
        </p:txBody>
      </p:sp>
      <p:sp>
        <p:nvSpPr>
          <p:cNvPr id="2" name="Content Placeholder 1"/>
          <p:cNvSpPr>
            <a:spLocks noGrp="1"/>
          </p:cNvSpPr>
          <p:nvPr>
            <p:ph idx="1"/>
          </p:nvPr>
        </p:nvSpPr>
        <p:spPr>
          <a:xfrm>
            <a:off x="0" y="458134"/>
            <a:ext cx="8714510" cy="3594371"/>
          </a:xfrm>
        </p:spPr>
        <p:txBody>
          <a:bodyPr/>
          <a:lstStyle/>
          <a:p>
            <a:pPr marL="457200" lvl="1" indent="0">
              <a:buNone/>
            </a:pPr>
            <a:endParaRPr lang="en-GB" sz="2000" dirty="0" smtClean="0"/>
          </a:p>
          <a:p>
            <a:pPr marL="914400" lvl="2" indent="0">
              <a:buNone/>
            </a:pPr>
            <a:endParaRPr lang="en-GB" sz="1200" b="1" dirty="0" smtClean="0"/>
          </a:p>
          <a:p>
            <a:pPr lvl="2">
              <a:buFontTx/>
              <a:buChar char="-"/>
            </a:pPr>
            <a:endParaRPr lang="en-GB" sz="1200" b="1" dirty="0" smtClean="0"/>
          </a:p>
          <a:p>
            <a:pPr lvl="1">
              <a:buFontTx/>
              <a:buChar char="-"/>
            </a:pPr>
            <a:r>
              <a:rPr lang="en-GB" sz="2000" dirty="0" smtClean="0"/>
              <a:t>Government </a:t>
            </a:r>
          </a:p>
          <a:p>
            <a:pPr lvl="1">
              <a:buFontTx/>
              <a:buChar char="-"/>
            </a:pPr>
            <a:r>
              <a:rPr lang="en-GB" sz="2000" dirty="0" smtClean="0"/>
              <a:t>Regulator</a:t>
            </a:r>
          </a:p>
          <a:p>
            <a:pPr lvl="1">
              <a:buFontTx/>
              <a:buChar char="-"/>
            </a:pPr>
            <a:r>
              <a:rPr lang="en-GB" sz="2000" dirty="0" smtClean="0"/>
              <a:t>Sector organisations </a:t>
            </a:r>
          </a:p>
          <a:p>
            <a:pPr lvl="1">
              <a:buFontTx/>
              <a:buChar char="-"/>
            </a:pPr>
            <a:r>
              <a:rPr lang="en-GB" sz="2000" dirty="0" smtClean="0"/>
              <a:t>Institution governing bodies &amp; Chairs</a:t>
            </a:r>
          </a:p>
          <a:p>
            <a:pPr lvl="1">
              <a:buFontTx/>
              <a:buChar char="-"/>
            </a:pPr>
            <a:r>
              <a:rPr lang="en-GB" sz="2000" dirty="0" smtClean="0"/>
              <a:t>Institution leaders</a:t>
            </a:r>
          </a:p>
          <a:p>
            <a:pPr lvl="1">
              <a:buFontTx/>
              <a:buChar char="-"/>
            </a:pPr>
            <a:r>
              <a:rPr lang="en-GB" sz="2000" dirty="0" smtClean="0"/>
              <a:t>Institution secretariat </a:t>
            </a:r>
          </a:p>
          <a:p>
            <a:pPr lvl="1">
              <a:buFontTx/>
              <a:buChar char="-"/>
            </a:pPr>
            <a:r>
              <a:rPr lang="en-GB" sz="2000" dirty="0" smtClean="0"/>
              <a:t>Students</a:t>
            </a:r>
          </a:p>
          <a:p>
            <a:pPr lvl="1">
              <a:buFontTx/>
              <a:buChar char="-"/>
            </a:pPr>
            <a:r>
              <a:rPr lang="en-GB" sz="2000" dirty="0" smtClean="0"/>
              <a:t>Staff, employers, communities</a:t>
            </a:r>
          </a:p>
          <a:p>
            <a:pPr lvl="1">
              <a:buFontTx/>
              <a:buChar char="-"/>
            </a:pPr>
            <a:endParaRPr lang="en-GB" sz="2000" b="1" dirty="0" smtClean="0"/>
          </a:p>
          <a:p>
            <a:pPr lvl="1">
              <a:buFontTx/>
              <a:buChar char="-"/>
            </a:pPr>
            <a:endParaRPr lang="en-GB" sz="2000" b="1" dirty="0" smtClean="0"/>
          </a:p>
          <a:p>
            <a:pPr lvl="1">
              <a:buFontTx/>
              <a:buChar char="-"/>
            </a:pPr>
            <a:endParaRPr lang="en-GB" sz="2000" b="1" dirty="0" smtClean="0"/>
          </a:p>
          <a:p>
            <a:pPr lvl="1">
              <a:buFontTx/>
              <a:buChar char="-"/>
            </a:pPr>
            <a:endParaRPr lang="en-GB" sz="2000" dirty="0" smtClean="0"/>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3914144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03 MS TEMPLATE - POWERPOINT 16X9">
  <a:themeElements>
    <a:clrScheme name="Advance HE 1">
      <a:dk1>
        <a:sysClr val="windowText" lastClr="000000"/>
      </a:dk1>
      <a:lt1>
        <a:sysClr val="window" lastClr="FFFFFF"/>
      </a:lt1>
      <a:dk2>
        <a:srgbClr val="02A4A6"/>
      </a:dk2>
      <a:lt2>
        <a:srgbClr val="544587"/>
      </a:lt2>
      <a:accent1>
        <a:srgbClr val="FE4A5D"/>
      </a:accent1>
      <a:accent2>
        <a:srgbClr val="EA6953"/>
      </a:accent2>
      <a:accent3>
        <a:srgbClr val="F4BE49"/>
      </a:accent3>
      <a:accent4>
        <a:srgbClr val="005870"/>
      </a:accent4>
      <a:accent5>
        <a:srgbClr val="323E48"/>
      </a:accent5>
      <a:accent6>
        <a:srgbClr val="D7D2C5"/>
      </a:accent6>
      <a:hlink>
        <a:srgbClr val="544587"/>
      </a:hlink>
      <a:folHlink>
        <a:srgbClr val="757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 HE slide deck - UK&amp;I - 20180831 - JG" id="{E62BA471-3AE4-411F-A1BC-84CF12A2D8AD}" vid="{DDC0FCA2-3CB2-4BF7-BE2B-1E8FA496C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sharepoint/v3/fields"/>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 MS TEMPLATE - POWERPOINT 16X9</Template>
  <TotalTime>23191</TotalTime>
  <Words>3481</Words>
  <Application>Microsoft Office PowerPoint</Application>
  <PresentationFormat>On-screen Show (16:9)</PresentationFormat>
  <Paragraphs>464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MS PGothic</vt:lpstr>
      <vt:lpstr>Arial</vt:lpstr>
      <vt:lpstr>Calibri</vt:lpstr>
      <vt:lpstr>Wingdings</vt:lpstr>
      <vt:lpstr>03 MS TEMPLATE - POWERPOINT 16X9</vt:lpstr>
      <vt:lpstr>PowerPoint Presentation</vt:lpstr>
      <vt:lpstr>Creating the conditions for good higher education governance </vt:lpstr>
      <vt:lpstr>Today</vt:lpstr>
      <vt:lpstr>Uzbekistan ambitions for HE</vt:lpstr>
      <vt:lpstr>Regulatory choices</vt:lpstr>
      <vt:lpstr>What is the purpose of governance?</vt:lpstr>
      <vt:lpstr>Themes in global governance</vt:lpstr>
      <vt:lpstr>A systems approach</vt:lpstr>
      <vt:lpstr>What roles are there?</vt:lpstr>
      <vt:lpstr>Increase entrants and quality of student experience – England before 2018</vt:lpstr>
      <vt:lpstr>PowerPoint Presentation</vt:lpstr>
      <vt:lpstr>PowerPoint Presentation</vt:lpstr>
      <vt:lpstr>Increase entrants and quality of student experience – England since 2018</vt:lpstr>
      <vt:lpstr>PowerPoint Presentation</vt:lpstr>
      <vt:lpstr>PowerPoint Presentation</vt:lpstr>
      <vt:lpstr>The role of sector-led enhancement and self-regulation</vt:lpstr>
      <vt:lpstr>University-level governance</vt:lpstr>
      <vt:lpstr>Features of good governance?</vt:lpstr>
      <vt:lpstr>Diversity in leadership and governance matters</vt:lpstr>
      <vt:lpstr>Features of good governance?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Williams</dc:creator>
  <cp:lastModifiedBy>Victoria Holbrook</cp:lastModifiedBy>
  <cp:revision>280</cp:revision>
  <cp:lastPrinted>2019-03-13T13:30:34Z</cp:lastPrinted>
  <dcterms:created xsi:type="dcterms:W3CDTF">2018-09-14T08:23:30Z</dcterms:created>
  <dcterms:modified xsi:type="dcterms:W3CDTF">2021-03-12T19:09:39Z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